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37" r:id="rId2"/>
    <p:sldId id="956" r:id="rId3"/>
    <p:sldId id="958" r:id="rId4"/>
    <p:sldId id="921" r:id="rId5"/>
    <p:sldId id="923" r:id="rId6"/>
    <p:sldId id="922" r:id="rId7"/>
    <p:sldId id="776" r:id="rId8"/>
    <p:sldId id="643" r:id="rId9"/>
    <p:sldId id="899" r:id="rId10"/>
    <p:sldId id="820" r:id="rId11"/>
    <p:sldId id="645" r:id="rId12"/>
    <p:sldId id="644" r:id="rId13"/>
    <p:sldId id="1023" r:id="rId14"/>
    <p:sldId id="1024" r:id="rId15"/>
    <p:sldId id="880" r:id="rId16"/>
    <p:sldId id="641" r:id="rId17"/>
    <p:sldId id="646" r:id="rId18"/>
    <p:sldId id="1042" r:id="rId19"/>
    <p:sldId id="708" r:id="rId20"/>
    <p:sldId id="672" r:id="rId21"/>
    <p:sldId id="870" r:id="rId22"/>
    <p:sldId id="871" r:id="rId23"/>
    <p:sldId id="699" r:id="rId24"/>
  </p:sldIdLst>
  <p:sldSz cx="9145588" cy="6859588"/>
  <p:notesSz cx="6797675" cy="9926638"/>
  <p:defaultTextStyle/>
  <p:extLst>
    <p:ext uri="{EFAFB233-063F-42B5-8137-9DF3F51BA10A}">
      <p15:sldGuideLst xmlns:p15="http://schemas.microsoft.com/office/powerpoint/2012/main">
        <p15:guide id="1" orient="horz" pos="2068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1162" y="82"/>
      </p:cViewPr>
      <p:guideLst>
        <p:guide orient="horz" pos="2068"/>
        <p:guide pos="2874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Objects="1">
      <p:cViewPr>
        <p:scale>
          <a:sx n="67" d="100"/>
          <a:sy n="67" d="100"/>
        </p:scale>
        <p:origin x="762" y="2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640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anchor="t"/>
          <a:lstStyle/>
          <a:p>
            <a:pPr algn="l">
              <a:defRPr lang="en-US" sz="1200">
                <a:latin typeface="Times" charset="0"/>
                <a:ea typeface="Times" charset="0"/>
                <a:cs typeface="Times" charset="0"/>
              </a:defRPr>
            </a:pPr>
            <a:endParaRPr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51275" y="0"/>
            <a:ext cx="294640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anchor="t"/>
          <a:lstStyle/>
          <a:p>
            <a:pPr algn="r">
              <a:defRPr lang="en-US" sz="1200">
                <a:latin typeface="Times" charset="0"/>
                <a:ea typeface="Times" charset="0"/>
                <a:cs typeface="Times" charset="0"/>
              </a:defRPr>
            </a:pPr>
            <a:endParaRPr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9429750"/>
            <a:ext cx="294640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anchor="b"/>
          <a:lstStyle/>
          <a:p>
            <a:pPr algn="l">
              <a:defRPr lang="en-US" sz="1200">
                <a:latin typeface="Times" charset="0"/>
                <a:ea typeface="Times" charset="0"/>
                <a:cs typeface="Times" charset="0"/>
              </a:defRPr>
            </a:pPr>
            <a:endParaRPr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51275" y="9429750"/>
            <a:ext cx="294640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anchor="b"/>
          <a:lstStyle/>
          <a:p>
            <a:pPr algn="r">
              <a:defRPr lang="en-US" sz="1200">
                <a:latin typeface="Times" charset="0"/>
                <a:ea typeface="Times" charset="0"/>
                <a:cs typeface="Times" charset="0"/>
              </a:defRPr>
            </a:pPr>
            <a:fld id="{3F7363D6-98D2-2695-9CCB-6EC02D856A3B}" type="slidenum">
              <a:rPr/>
              <a:pPr algn="r">
                <a:defRPr lang="en-US" sz="1200">
                  <a:latin typeface="Times" charset="0"/>
                  <a:ea typeface="Times" charset="0"/>
                  <a:cs typeface="Times" charset="0"/>
                </a:defRPr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4640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anchor="t"/>
          <a:lstStyle/>
          <a:p>
            <a:pPr algn="l">
              <a:defRPr lang="en-US" sz="1200">
                <a:latin typeface="Times" charset="0"/>
                <a:ea typeface="Times" charset="0"/>
                <a:cs typeface="Times" charset="0"/>
              </a:defRPr>
            </a:pPr>
            <a:endParaRPr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51275" y="0"/>
            <a:ext cx="294640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anchor="t"/>
          <a:lstStyle/>
          <a:p>
            <a:pPr algn="r">
              <a:defRPr lang="en-US" sz="1200">
                <a:latin typeface="Times" charset="0"/>
                <a:ea typeface="Times" charset="0"/>
                <a:cs typeface="Times" charset="0"/>
              </a:defRPr>
            </a:pPr>
            <a:endParaRPr/>
          </a:p>
        </p:txBody>
      </p:sp>
      <p:sp>
        <p:nvSpPr>
          <p:cNvPr id="4" name="Rectangle 4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480" y="744855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5" name="Rectangle 5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11398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r>
              <a:t>Mastertextformat bearbeiten</a:t>
            </a:r>
          </a:p>
          <a:p>
            <a:pPr lvl="1">
              <a:defRPr lang="en-US"/>
            </a:pPr>
            <a:r>
              <a:t>Zweite Ebene</a:t>
            </a:r>
          </a:p>
          <a:p>
            <a:pPr lvl="2">
              <a:defRPr lang="en-US"/>
            </a:pPr>
            <a:r>
              <a:t>Dritte Ebene</a:t>
            </a:r>
          </a:p>
          <a:p>
            <a:pPr lvl="3">
              <a:defRPr lang="en-US"/>
            </a:pPr>
            <a:r>
              <a:t>Vierte Ebene</a:t>
            </a:r>
          </a:p>
          <a:p>
            <a:pPr lvl="4">
              <a:defRPr lang="en-US"/>
            </a:pPr>
            <a:r>
              <a:t>Fünfte Ebene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29750"/>
            <a:ext cx="294640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anchor="b"/>
          <a:lstStyle/>
          <a:p>
            <a:pPr algn="l">
              <a:defRPr lang="en-US" sz="1200">
                <a:latin typeface="Times" charset="0"/>
                <a:ea typeface="Times" charset="0"/>
                <a:cs typeface="Times" charset="0"/>
              </a:defRPr>
            </a:pPr>
            <a:endParaRPr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1275" y="9429750"/>
            <a:ext cx="2946400" cy="4972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5250" tIns="47625" rIns="95250" bIns="47625" numCol="1" anchor="b"/>
          <a:lstStyle/>
          <a:p>
            <a:pPr algn="r">
              <a:defRPr lang="en-US" sz="1200">
                <a:latin typeface="Times" charset="0"/>
                <a:ea typeface="Times" charset="0"/>
                <a:cs typeface="Times" charset="0"/>
              </a:defRPr>
            </a:pPr>
            <a:fld id="{3F7338F8-B6D2-26CE-9CCB-409B76856A15}" type="slidenum">
              <a:rPr/>
              <a:pPr algn="r">
                <a:defRPr lang="en-US" sz="1200">
                  <a:latin typeface="Times" charset="0"/>
                  <a:ea typeface="Times" charset="0"/>
                  <a:cs typeface="Times" charset="0"/>
                </a:defRPr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l" defTabSz="913130">
      <a:lnSpc>
        <a:spcPct val="100000"/>
      </a:lnSpc>
      <a:spcBef>
        <a:spcPts val="0"/>
      </a:spcBef>
      <a:spcAft>
        <a:spcPts val="0"/>
      </a:spcAft>
      <a:buNone/>
      <a:defRPr lang="en-US" sz="1400" b="1" i="0" u="none" strike="noStrike" kern="1" spc="0" baseline="0">
        <a:solidFill>
          <a:schemeClr val="tx1"/>
        </a:solidFill>
        <a:effectLst/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1pPr>
    <a:lvl2pPr marL="190500" marR="0" indent="-189230" algn="l" defTabSz="913130">
      <a:lnSpc>
        <a:spcPct val="100000"/>
      </a:lnSpc>
      <a:spcBef>
        <a:spcPts val="0"/>
      </a:spcBef>
      <a:spcAft>
        <a:spcPts val="0"/>
      </a:spcAft>
      <a:buClr>
        <a:schemeClr val="tx2"/>
      </a:buClr>
      <a:buSzTx/>
      <a:buFontTx/>
      <a:buChar char="•"/>
      <a:defRPr lang="en-US" sz="1200" b="1" i="0" u="none" strike="noStrike" kern="1" spc="0" baseline="0">
        <a:solidFill>
          <a:schemeClr val="tx1"/>
        </a:solidFill>
        <a:effectLst/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2pPr>
    <a:lvl3pPr marL="370205" marR="0" indent="-177800" algn="l" defTabSz="913130">
      <a:lnSpc>
        <a:spcPct val="100000"/>
      </a:lnSpc>
      <a:spcBef>
        <a:spcPts val="0"/>
      </a:spcBef>
      <a:spcAft>
        <a:spcPts val="0"/>
      </a:spcAft>
      <a:buClrTx/>
      <a:buSzTx/>
      <a:buFontTx/>
      <a:buChar char="•"/>
      <a:defRPr lang="en-US" sz="1200" b="1" i="0" u="none" strike="noStrike" kern="1" spc="0" baseline="0">
        <a:solidFill>
          <a:schemeClr val="tx1"/>
        </a:solidFill>
        <a:effectLst/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3pPr>
    <a:lvl4pPr marL="571500" marR="0" indent="-200025" algn="l" defTabSz="913130">
      <a:lnSpc>
        <a:spcPct val="100000"/>
      </a:lnSpc>
      <a:spcBef>
        <a:spcPts val="0"/>
      </a:spcBef>
      <a:spcAft>
        <a:spcPts val="0"/>
      </a:spcAft>
      <a:buClrTx/>
      <a:buSzTx/>
      <a:buFontTx/>
      <a:buChar char="•"/>
      <a:defRPr lang="en-US" sz="1200" b="1" i="0" u="none" strike="noStrike" kern="1" spc="0" baseline="0">
        <a:solidFill>
          <a:schemeClr val="tx1"/>
        </a:solidFill>
        <a:effectLst/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4pPr>
    <a:lvl5pPr marL="751205" marR="0" indent="-177800" algn="l" defTabSz="913130">
      <a:lnSpc>
        <a:spcPct val="100000"/>
      </a:lnSpc>
      <a:spcBef>
        <a:spcPts val="0"/>
      </a:spcBef>
      <a:spcAft>
        <a:spcPts val="0"/>
      </a:spcAft>
      <a:buClrTx/>
      <a:buSzTx/>
      <a:buFontTx/>
      <a:buChar char="•"/>
      <a:defRPr lang="en-US" sz="1200" b="1" i="0" u="none" strike="noStrike" kern="1" spc="0" baseline="0">
        <a:solidFill>
          <a:schemeClr val="tx1"/>
        </a:solidFill>
        <a:effectLst/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</a:defRPr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>
            <a:miter/>
          </a:ln>
        </p:spPr>
      </p:sp>
      <p:sp>
        <p:nvSpPr>
          <p:cNvPr id="12291" name="文本占位符 2"/>
          <p:cNvSpPr>
            <a:spLocks noGrp="1"/>
          </p:cNvSpPr>
          <p:nvPr>
            <p:ph type="body"/>
          </p:nvPr>
        </p:nvSpPr>
        <p:spPr>
          <a:xfrm>
            <a:off x="908050" y="4714875"/>
            <a:ext cx="4981575" cy="215900"/>
          </a:xfrm>
          <a:ln w="12700"/>
        </p:spPr>
        <p:txBody>
          <a:bodyPr wrap="square" lIns="0" tIns="0" rIns="0" bIns="0" anchor="t"/>
          <a:lstStyle/>
          <a:p>
            <a:pPr lvl="0"/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21100"/>
          </a:xfrm>
          <a:ln>
            <a:miter/>
          </a:ln>
        </p:spPr>
      </p:sp>
      <p:sp>
        <p:nvSpPr>
          <p:cNvPr id="14339" name="文本占位符 2"/>
          <p:cNvSpPr>
            <a:spLocks noGrp="1"/>
          </p:cNvSpPr>
          <p:nvPr>
            <p:ph type="body"/>
          </p:nvPr>
        </p:nvSpPr>
        <p:spPr>
          <a:xfrm>
            <a:off x="908050" y="4714875"/>
            <a:ext cx="4981575" cy="215900"/>
          </a:xfrm>
          <a:ln w="12700"/>
        </p:spPr>
        <p:txBody>
          <a:bodyPr wrap="square" lIns="0" tIns="0" rIns="0" bIns="0" anchor="t"/>
          <a:lstStyle/>
          <a:p>
            <a:pPr lvl="0"/>
            <a:endParaRPr lang="zh-CN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 noChangeArrowheads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3" name="文本占位符 2"/>
          <p:cNvSpPr>
            <a:spLocks noGrp="1" noChangeArrowheads="1"/>
          </p:cNvSpPr>
          <p:nvPr>
            <p:ph type="body" idx="3"/>
          </p:nvPr>
        </p:nvSpPr>
        <p:spPr>
          <a:xfrm>
            <a:off x="908050" y="4714875"/>
            <a:ext cx="4981575" cy="2159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t"/>
          <a:lstStyle/>
          <a:p>
            <a:pPr>
              <a:defRPr lang="en-US"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ctrTitle"/>
          </p:nvPr>
        </p:nvSpPr>
        <p:spPr>
          <a:xfrm>
            <a:off x="717550" y="2152650"/>
            <a:ext cx="7749540" cy="13633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  <a:endParaRPr/>
          </a:p>
        </p:txBody>
      </p:sp>
      <p:sp>
        <p:nvSpPr>
          <p:cNvPr id="3" name="幻灯片副标题1"/>
          <p:cNvSpPr>
            <a:spLocks noGrp="1" noChangeArrowheads="1"/>
          </p:cNvSpPr>
          <p:nvPr>
            <p:ph type="subTitle" idx="1"/>
          </p:nvPr>
        </p:nvSpPr>
        <p:spPr>
          <a:xfrm>
            <a:off x="1363345" y="3874770"/>
            <a:ext cx="6386195" cy="17938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ctr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3200" b="1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ctr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800" b="1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ctr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400" b="1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ctr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000" b="1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ctr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000" b="1" i="0" u="none" strike="noStrike" kern="1" spc="0" baseline="0">
                <a:solidFill>
                  <a:srgbClr val="8C8C8C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3D31-7FD2-26CB-9CCB-899E73856ADC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13A7-E9D2-26E5-9CCB-1FB05D856A4A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标题和两个栏目，左侧栏目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430530" y="1578610"/>
            <a:ext cx="401828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430530" y="4018280"/>
            <a:ext cx="401828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half" idx="3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50F0-BED2-26A6-9CCB-48F31E856A1D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7C75-3BD2-268A-9CCB-CDDF32856A98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标题和两个文本行，下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430530" y="1578610"/>
            <a:ext cx="8251825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430530" y="4018280"/>
            <a:ext cx="401828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72F6-B8D2-2684-9CCB-4ED13C856A1B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29F6-B8D2-26DF-9CCB-4E8A67856A1B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个文本行，上方文本行具有分隔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430530" y="1578610"/>
            <a:ext cx="401828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4735830" y="1578610"/>
            <a:ext cx="3946525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half" idx="3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2C6F-21D2-26DA-9CCB-D78F62856A82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1E2A-64D2-26E8-9CCB-92BD50856AC7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idx="1"/>
          </p:nvPr>
        </p:nvSpPr>
        <p:spPr>
          <a:xfrm>
            <a:off x="430530" y="1578610"/>
            <a:ext cx="8251825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7506-48D2-2683-9CCB-BED63B856AEB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6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57D5-9BD2-26A1-9CCB-6DF419856A38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个栏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430530" y="1578610"/>
            <a:ext cx="401828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</p:cNvSpPr>
          <p:nvPr>
            <p:ph sz="half" idx="2"/>
          </p:nvPr>
        </p:nvSpPr>
        <p:spPr>
          <a:xfrm>
            <a:off x="4735830" y="1578610"/>
            <a:ext cx="3946525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66C8-86D2-2690-9CCB-70C528856A25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705D-13D2-2686-9CCB-E5D33E856AB0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  <a:endParaRPr/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4141-0FD2-26B7-9CCB-F9E20F856AAC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0CEE-A0D2-26FA-9CCB-56AF42856A03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1DE6-A8D2-26EB-9CCB-5EBE53856A0B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67E4-AAD2-2691-9CCB-5CC429856A09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只显示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象1"/>
          <p:cNvSpPr>
            <a:spLocks noGrp="1" noChangeArrowheads="1"/>
          </p:cNvSpPr>
          <p:nvPr>
            <p:ph/>
          </p:nvPr>
        </p:nvSpPr>
        <p:spPr>
          <a:xfrm>
            <a:off x="430530" y="287020"/>
            <a:ext cx="8251825" cy="58121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defRPr/>
            </a:pPr>
            <a:endParaRPr/>
          </a:p>
        </p:txBody>
      </p:sp>
      <p:sp>
        <p:nvSpPr>
          <p:cNvPr id="3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0EB7-F9D2-26F8-9CCB-0FAD40856A5A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3CD8-96D2-26CA-9CCB-609F72856A35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两个文本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430530" y="1578610"/>
            <a:ext cx="8251825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2"/>
          <p:cNvSpPr>
            <a:spLocks noGrp="1" noChangeArrowheads="1"/>
          </p:cNvSpPr>
          <p:nvPr>
            <p:ph sz="half" idx="2"/>
          </p:nvPr>
        </p:nvSpPr>
        <p:spPr>
          <a:xfrm>
            <a:off x="430530" y="4018280"/>
            <a:ext cx="8251825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379C-D2D2-26C1-9CCB-249479856A71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5818-56D2-26AE-9CCB-A0FB16856AF5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个内容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quarter" idx="1"/>
          </p:nvPr>
        </p:nvSpPr>
        <p:spPr>
          <a:xfrm>
            <a:off x="430530" y="1578610"/>
            <a:ext cx="4018280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对象2"/>
          <p:cNvSpPr>
            <a:spLocks noGrp="1" noChangeArrowheads="1"/>
          </p:cNvSpPr>
          <p:nvPr>
            <p:ph sz="quarter" idx="2"/>
          </p:nvPr>
        </p:nvSpPr>
        <p:spPr>
          <a:xfrm>
            <a:off x="4735830" y="1578610"/>
            <a:ext cx="3946525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4"/>
          <p:cNvSpPr>
            <a:spLocks noGrp="1" noChangeArrowheads="1"/>
          </p:cNvSpPr>
          <p:nvPr>
            <p:ph sz="quarter" idx="3"/>
          </p:nvPr>
        </p:nvSpPr>
        <p:spPr>
          <a:xfrm>
            <a:off x="430530" y="4018280"/>
            <a:ext cx="4018280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对象3"/>
          <p:cNvSpPr>
            <a:spLocks noGrp="1" noChangeArrowheads="1"/>
          </p:cNvSpPr>
          <p:nvPr>
            <p:ph sz="quarter" idx="4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7329-67D2-2685-9CCB-91D03D856AC4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9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5938-76D2-26AF-9CCB-80FA17856AD5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和两个栏目，右侧栏目具有分割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标题1"/>
          <p:cNvSpPr>
            <a:spLocks noGrp="1" noChangeArrowheads="1"/>
          </p:cNvSpPr>
          <p:nvPr>
            <p:ph type="title"/>
          </p:nvPr>
        </p:nvSpPr>
        <p:spPr>
          <a:xfrm>
            <a:off x="430530" y="287020"/>
            <a:ext cx="8251825" cy="11480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>
              <a:defRPr/>
            </a:pPr>
            <a:endParaRPr/>
          </a:p>
        </p:txBody>
      </p:sp>
      <p:sp>
        <p:nvSpPr>
          <p:cNvPr id="3" name="对象1"/>
          <p:cNvSpPr>
            <a:spLocks noGrp="1" noChangeArrowheads="1"/>
          </p:cNvSpPr>
          <p:nvPr>
            <p:ph sz="half" idx="1"/>
          </p:nvPr>
        </p:nvSpPr>
        <p:spPr>
          <a:xfrm>
            <a:off x="430530" y="1578610"/>
            <a:ext cx="4018280" cy="452056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" charset="0"/>
              </a:defRPr>
            </a:pPr>
            <a:endParaRPr/>
          </a:p>
        </p:txBody>
      </p:sp>
      <p:sp>
        <p:nvSpPr>
          <p:cNvPr id="4" name="对象3"/>
          <p:cNvSpPr>
            <a:spLocks noGrp="1" noChangeArrowheads="1"/>
          </p:cNvSpPr>
          <p:nvPr>
            <p:ph sz="quarter" idx="2"/>
          </p:nvPr>
        </p:nvSpPr>
        <p:spPr>
          <a:xfrm>
            <a:off x="4735830" y="1578610"/>
            <a:ext cx="3946525" cy="21526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5" name="对象2"/>
          <p:cNvSpPr>
            <a:spLocks noGrp="1" noChangeArrowheads="1"/>
          </p:cNvSpPr>
          <p:nvPr>
            <p:ph sz="quarter" idx="3"/>
          </p:nvPr>
        </p:nvSpPr>
        <p:spPr>
          <a:xfrm>
            <a:off x="4735830" y="4018280"/>
            <a:ext cx="3946525" cy="208089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9144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37160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1828165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b="0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0128-66D2-26F7-9CCB-90A24F856AC5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sp>
        <p:nvSpPr>
          <p:cNvPr id="7" name="页脚占位符 4"/>
          <p:cNvSpPr>
            <a:spLocks noGrp="1" noChangeArrowheads="1"/>
          </p:cNvSpPr>
          <p:nvPr>
            <p:ph type="ftr" sz="quarter" idx="1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8" name="日期占位符 3"/>
          <p:cNvSpPr>
            <a:spLocks noGrp="1" noChangeArrowheads="1"/>
          </p:cNvSpPr>
          <p:nvPr>
            <p:ph type="dt" sz="half" idx="1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47A0-EED2-26B1-9CCB-18E409856A4D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1505" cy="1143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>
            <a:lvl1pPr marL="0" marR="0" indent="0" algn="ctr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1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457200" marR="0" indent="0" algn="ctr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1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914400" marR="0" indent="0" algn="ctr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1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371600" marR="0" indent="0" algn="ctr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1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1828800" marR="0" indent="0" algn="ctr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1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</a:lstStyle>
          <a:p>
            <a:pPr marL="0" marR="0" indent="0" algn="ctr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4400" b="1" i="0" u="none" strike="noStrike" kern="1" spc="0" baseline="0">
                <a:solidFill>
                  <a:schemeClr val="tx1"/>
                </a:solidFill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t>单击此处编辑母版标题样式</a:t>
            </a:r>
          </a:p>
        </p:txBody>
      </p:sp>
      <p:sp>
        <p:nvSpPr>
          <p:cNvPr id="3" name="文本占位符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1505" cy="45275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>
            <a:lvl1pPr marL="342900" marR="0" indent="-34290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3200" b="1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1pPr>
            <a:lvl2pPr marL="742950" marR="0" indent="-28575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 lang="en-US" sz="2800" b="1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2pPr>
            <a:lvl3pPr marL="1143000" marR="0" indent="-22860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2400" b="1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3pPr>
            <a:lvl4pPr marL="1598930" marR="0" indent="-22860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 lang="en-US" sz="2000" b="1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4pPr>
            <a:lvl5pPr marL="2056130" marR="0" indent="-22860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defRPr lang="en-US" sz="2000" b="1" i="0" u="none" strike="noStrike" kern="1" spc="0" baseline="0">
                <a:solidFill>
                  <a:schemeClr val="tx1"/>
                </a:solidFill>
                <a:effectLst/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lvl5pPr>
          </a:lstStyle>
          <a:p>
            <a:pPr marL="342900" marR="0" indent="-34290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3200" b="1" i="0" u="none" strike="noStrike" kern="1" spc="0" baseline="0">
                <a:solidFill>
                  <a:schemeClr val="tx1"/>
                </a:solidFill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t>单击此处编辑母版文本样式</a:t>
            </a:r>
          </a:p>
          <a:p>
            <a:pPr marL="742950" marR="0" lvl="1" indent="-28575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 lang="en-US" sz="2800" b="1" i="0" u="none" strike="noStrike" kern="1" spc="0" baseline="0">
                <a:solidFill>
                  <a:schemeClr val="tx1"/>
                </a:solidFill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t>第二级</a:t>
            </a:r>
          </a:p>
          <a:p>
            <a:pPr marL="1143000" marR="0" lvl="2" indent="-22860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2400" b="1" i="0" u="none" strike="noStrike" kern="1" spc="0" baseline="0">
                <a:solidFill>
                  <a:schemeClr val="tx1"/>
                </a:solidFill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t>第三级</a:t>
            </a:r>
          </a:p>
          <a:p>
            <a:pPr marL="1598930" marR="0" lvl="3" indent="-22860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defRPr lang="en-US" sz="2000" b="1" i="0" u="none" strike="noStrike" kern="1" spc="0" baseline="0">
                <a:solidFill>
                  <a:schemeClr val="tx1"/>
                </a:solidFill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t>第四级</a:t>
            </a:r>
          </a:p>
          <a:p>
            <a:pPr marL="2056130" marR="0" lvl="4" indent="-22860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defRPr lang="en-US" sz="2000" b="1" i="0" u="none" strike="noStrike" kern="1" spc="0" baseline="0">
                <a:solidFill>
                  <a:schemeClr val="tx1"/>
                </a:solidFill>
                <a:latin typeface="Calibri" panose="020F0502020204030204" pitchFamily="2" charset="0"/>
                <a:ea typeface="Calibri" panose="020F0502020204030204" pitchFamily="2" charset="0"/>
                <a:cs typeface="Calibri" panose="020F0502020204030204" pitchFamily="2" charset="0"/>
              </a:defRPr>
            </a:pPr>
            <a:r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l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i="0" u="none" strike="noStrike" kern="1" spc="0" baseline="0">
                <a:solidFill>
                  <a:srgbClr val="8C8C8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2F13-5DD2-26D9-9CCB-AB8C61856AFE}" type="datetime1">
              <a:rPr lang="zh-CN" altLang="en-US"/>
              <a:pPr marL="0" marR="0" indent="0" algn="l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 b="0" i="0" u="none" strike="noStrike" kern="1" spc="0" baseline="0">
                  <a:solidFill>
                    <a:srgbClr val="8C8C8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8255"/>
            <a:ext cx="289750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ct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i="0" u="none" strike="noStrike" kern="1" spc="0" baseline="0">
                <a:solidFill>
                  <a:srgbClr val="8C8C8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r>
              <a:t>Quelle: Strategie &amp; Entwicklung</a:t>
            </a:r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marL="0" marR="0" indent="0" algn="r" defTabSz="91376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200" b="0" i="0" u="none" strike="noStrike" kern="1" spc="0" baseline="0">
                <a:solidFill>
                  <a:srgbClr val="8C8C8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4D99-D7D2-26BB-9CCB-21EE03856A74}" type="slidenum">
              <a:rPr/>
              <a:pPr marL="0" marR="0" indent="0" algn="r" defTabSz="91376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 lang="en-US" sz="1200" b="0" i="0" u="none" strike="noStrike" kern="1" spc="0" baseline="0">
                  <a:solidFill>
                    <a:srgbClr val="8C8C8C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‹#›</a:t>
            </a:fld>
            <a:endParaRPr/>
          </a:p>
        </p:txBody>
      </p:sp>
      <p:graphicFrame>
        <p:nvGraphicFramePr>
          <p:cNvPr id="7" name="图片 1024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unknown" r:id="rId15" imgW="360" imgH="360" progId="">
                  <p:embed/>
                </p:oleObj>
              </mc:Choice>
              <mc:Fallback>
                <p:oleObj name="unknown" r:id="rId15" imgW="360" imgH="360" progId="">
                  <p:embed/>
                  <p:pic>
                    <p:nvPicPr>
                      <p:cNvPr id="0" name="Picture 39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marR="0" indent="0" algn="ctr" defTabSz="913130">
        <a:lnSpc>
          <a:spcPct val="100000"/>
        </a:lnSpc>
        <a:spcBef>
          <a:spcPts val="0"/>
        </a:spcBef>
        <a:spcAft>
          <a:spcPts val="0"/>
        </a:spcAft>
        <a:buNone/>
        <a:defRPr lang="en-US" sz="4400" b="1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1pPr>
      <a:lvl2pPr marL="457200" marR="0" indent="0" algn="ctr" defTabSz="913130">
        <a:lnSpc>
          <a:spcPct val="100000"/>
        </a:lnSpc>
        <a:spcBef>
          <a:spcPts val="0"/>
        </a:spcBef>
        <a:spcAft>
          <a:spcPts val="0"/>
        </a:spcAft>
        <a:buNone/>
        <a:defRPr lang="en-US" sz="4400" b="1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宋体" panose="02010600030101010101" pitchFamily="2" charset="-122"/>
          <a:cs typeface="Arial" panose="020B0604020202020204" pitchFamily="34" charset="0"/>
        </a:defRPr>
      </a:lvl2pPr>
      <a:lvl3pPr marL="914400" marR="0" indent="0" algn="ctr" defTabSz="913130">
        <a:lnSpc>
          <a:spcPct val="100000"/>
        </a:lnSpc>
        <a:spcBef>
          <a:spcPts val="0"/>
        </a:spcBef>
        <a:spcAft>
          <a:spcPts val="0"/>
        </a:spcAft>
        <a:buNone/>
        <a:defRPr lang="en-US" sz="4400" b="1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宋体" panose="02010600030101010101" pitchFamily="2" charset="-122"/>
          <a:cs typeface="Arial" panose="020B0604020202020204" pitchFamily="34" charset="0"/>
        </a:defRPr>
      </a:lvl3pPr>
      <a:lvl4pPr marL="1371600" marR="0" indent="0" algn="ctr" defTabSz="913130">
        <a:lnSpc>
          <a:spcPct val="100000"/>
        </a:lnSpc>
        <a:spcBef>
          <a:spcPts val="0"/>
        </a:spcBef>
        <a:spcAft>
          <a:spcPts val="0"/>
        </a:spcAft>
        <a:buNone/>
        <a:defRPr lang="en-US" sz="4400" b="1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宋体" panose="02010600030101010101" pitchFamily="2" charset="-122"/>
          <a:cs typeface="Arial" panose="020B0604020202020204" pitchFamily="34" charset="0"/>
        </a:defRPr>
      </a:lvl4pPr>
      <a:lvl5pPr marL="1828800" marR="0" indent="0" algn="ctr" defTabSz="913130">
        <a:lnSpc>
          <a:spcPct val="100000"/>
        </a:lnSpc>
        <a:spcBef>
          <a:spcPts val="0"/>
        </a:spcBef>
        <a:spcAft>
          <a:spcPts val="0"/>
        </a:spcAft>
        <a:buNone/>
        <a:defRPr lang="en-US" sz="4400" b="1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宋体" panose="02010600030101010101" pitchFamily="2" charset="-122"/>
          <a:cs typeface="Arial" panose="020B0604020202020204" pitchFamily="34" charset="0"/>
        </a:defRPr>
      </a:lvl5pPr>
    </p:titleStyle>
    <p:bodyStyle>
      <a:lvl1pPr marL="342900" marR="0" indent="-342900" algn="l" defTabSz="91313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3200" b="1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1pPr>
      <a:lvl2pPr marL="742950" marR="0" indent="-285750" algn="l" defTabSz="91313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–"/>
        <a:defRPr lang="en-US" sz="2800" b="1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2pPr>
      <a:lvl3pPr marL="1143000" marR="0" indent="-228600" algn="l" defTabSz="91313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en-US" sz="2400" b="1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3pPr>
      <a:lvl4pPr marL="1598930" marR="0" indent="-228600" algn="l" defTabSz="91313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–"/>
        <a:defRPr lang="en-US" sz="2000" b="1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4pPr>
      <a:lvl5pPr marL="2056130" marR="0" indent="-228600" algn="l" defTabSz="91313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Char char="»"/>
        <a:defRPr lang="en-US" sz="2000" b="1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5pPr>
    </p:bodyStyle>
    <p:otherStyle>
      <a:lvl1pPr marL="0" marR="0" indent="0" algn="l" defTabSz="913765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1pPr>
      <a:lvl2pPr marL="457200" marR="0" indent="0" algn="l" defTabSz="913765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2pPr>
      <a:lvl3pPr marL="914400" marR="0" indent="0" algn="l" defTabSz="913765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3pPr>
      <a:lvl4pPr marL="1371600" marR="0" indent="0" algn="l" defTabSz="913765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4pPr>
      <a:lvl5pPr marL="1828165" marR="0" indent="0" algn="l" defTabSz="913765">
        <a:lnSpc>
          <a:spcPct val="100000"/>
        </a:lnSpc>
        <a:spcBef>
          <a:spcPts val="0"/>
        </a:spcBef>
        <a:spcAft>
          <a:spcPts val="0"/>
        </a:spcAft>
        <a:buNone/>
        <a:defRPr lang="en-US" sz="1800" b="0" i="0" u="none" strike="noStrike" kern="1" spc="0" baseline="0">
          <a:solidFill>
            <a:schemeClr val="tx1"/>
          </a:solidFill>
          <a:effectLst/>
          <a:latin typeface="Calibri" panose="020F0502020204030204" pitchFamily="2" charset="0"/>
          <a:ea typeface="Calibri" panose="020F0502020204030204" pitchFamily="2" charset="0"/>
          <a:cs typeface="Calibri" panose="020F0502020204030204" pitchFamily="2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>
          <a:xfrm>
            <a:off x="1035685" y="2341880"/>
            <a:ext cx="7416800" cy="769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4400"/>
              <a:t>New Mask Products</a:t>
            </a:r>
          </a:p>
        </p:txBody>
      </p:sp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9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9216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0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4F07-49D2-26B9-9CCB-BFEC01856AEA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10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29125" y="6350000"/>
            <a:ext cx="115252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3101-4FD2-26C7-9CCB-B9927F856AEC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421130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148580" y="4683125"/>
            <a:ext cx="3168650" cy="1447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62x29x28cm 400pcs/CTN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4.7kgs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222,400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161,200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189,200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710180"/>
            <a:ext cx="3902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446405" y="981075"/>
            <a:ext cx="3477895" cy="462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KN95 with Valve Filter</a:t>
            </a:r>
          </a:p>
        </p:txBody>
      </p:sp>
      <p:sp>
        <p:nvSpPr>
          <p:cNvPr id="12" name="矩形4"/>
          <p:cNvSpPr/>
          <p:nvPr/>
        </p:nvSpPr>
        <p:spPr>
          <a:xfrm>
            <a:off x="5005705" y="1376680"/>
            <a:ext cx="3902075" cy="1260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Virus-revention KN95 Face mask with Valve Filter,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Ear-Loop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0207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040630" y="2854325"/>
            <a:ext cx="3867150" cy="5543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GOKO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573780"/>
            <a:ext cx="38715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076825" y="3713480"/>
            <a:ext cx="3800475" cy="5537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GB2626-2006</a:t>
            </a:r>
          </a:p>
        </p:txBody>
      </p:sp>
      <p:sp>
        <p:nvSpPr>
          <p:cNvPr id="17" name="矩形1"/>
          <p:cNvSpPr/>
          <p:nvPr/>
        </p:nvSpPr>
        <p:spPr>
          <a:xfrm>
            <a:off x="468630" y="5518150"/>
            <a:ext cx="3866515" cy="1076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6000~50000pcs    FOB Shanghai  USD0.65/pc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50001~100000pcs    FOB Shanghai USD0.60/pc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≧100000pcs or other quantity     FOB Shanghai USD0.40/pcs   negotiate</a:t>
            </a: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468630" y="1586865"/>
            <a:ext cx="3870325" cy="38620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6144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4C38-76D2-26BA-9CCB-80EF02856AD5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11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323E-70D2-26C4-9CCB-86917C856AD3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421130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矩形3"/>
          <p:cNvSpPr/>
          <p:nvPr/>
        </p:nvSpPr>
        <p:spPr>
          <a:xfrm>
            <a:off x="5076825" y="4683125"/>
            <a:ext cx="3168650" cy="1631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62x29x42cm 1000pcs/CTN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9.0kgs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Volume weight: 10.1kgs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222,400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460,800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540,000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854325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396875" y="765175"/>
            <a:ext cx="4389755" cy="462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 with Valve Filter FFP2</a:t>
            </a:r>
          </a:p>
        </p:txBody>
      </p:sp>
      <p:sp>
        <p:nvSpPr>
          <p:cNvPr id="12" name="矩形4"/>
          <p:cNvSpPr/>
          <p:nvPr/>
        </p:nvSpPr>
        <p:spPr>
          <a:xfrm>
            <a:off x="5221605" y="1376680"/>
            <a:ext cx="3775075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no.:FL0616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KN95 Face mask with Valve Filter,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Ear-Loop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148580" y="2854325"/>
            <a:ext cx="3096895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Giebielok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560445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1"/>
          <p:cNvSpPr/>
          <p:nvPr/>
        </p:nvSpPr>
        <p:spPr>
          <a:xfrm>
            <a:off x="5148580" y="3713480"/>
            <a:ext cx="3168650" cy="769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CE EN149:2001+A1:2009FF92NR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（EU Standard)</a:t>
            </a:r>
          </a:p>
        </p:txBody>
      </p:sp>
      <p:sp>
        <p:nvSpPr>
          <p:cNvPr id="17" name="Textfeld 35"/>
          <p:cNvSpPr/>
          <p:nvPr/>
        </p:nvSpPr>
        <p:spPr>
          <a:xfrm>
            <a:off x="468630" y="5374005"/>
            <a:ext cx="3869055" cy="1076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dirty="0"/>
              <a:t>6000~50000pcs    FOB Shanghai  USD0.8</a:t>
            </a:r>
            <a:r>
              <a:rPr lang="en-US" altLang="zh-CN" sz="1200" dirty="0"/>
              <a:t>7</a:t>
            </a:r>
            <a:r>
              <a:rPr lang="en-US" sz="1200" dirty="0"/>
              <a:t>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dirty="0"/>
              <a:t>50001~100000pcs    FOB Shanghai USD0.80/pc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dirty="0"/>
              <a:t>≧100000pcs or other quantity    FOB Shanghai USD0.70pcs   negotiate</a:t>
            </a: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975" y="1555750"/>
            <a:ext cx="4656455" cy="37465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716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4D02-4CD2-26BB-9CCB-BAEE03856AEF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12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3304-4AD2-26C5-9CCB-BC907D856AE9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227455"/>
            <a:ext cx="0" cy="486219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矩形3"/>
          <p:cNvSpPr/>
          <p:nvPr/>
        </p:nvSpPr>
        <p:spPr>
          <a:xfrm>
            <a:off x="5076825" y="4683125"/>
            <a:ext cx="3611880" cy="1631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52x39.5x34cm 2,000pcs/CTN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9.9kgs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Volume weight: 14.0kgs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800,000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1,660,000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1,946,000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997200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231775" y="767080"/>
            <a:ext cx="5300980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3 ply Disposable Mask </a:t>
            </a:r>
            <a:r>
              <a:rPr lang="en-US" sz="1200" u="sng"/>
              <a:t>(for Non-medical Use)</a:t>
            </a:r>
          </a:p>
        </p:txBody>
      </p:sp>
      <p:sp>
        <p:nvSpPr>
          <p:cNvPr id="12" name="矩形4"/>
          <p:cNvSpPr/>
          <p:nvPr/>
        </p:nvSpPr>
        <p:spPr>
          <a:xfrm>
            <a:off x="5148580" y="1174750"/>
            <a:ext cx="3776345" cy="1816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 GB-003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Safety Mask for Non-Medical Use.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3-Layers fold arrangment.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Seamless ultrasonic fusion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Application: Public Place,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Usage:Smog &amp; Antiviral, Personal protection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Color: Blue.,Age group: Audt, 99% Filtering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Plane lug type: 17.5cm x 9.5 cm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148580" y="3070225"/>
            <a:ext cx="3096895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Giebielok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717925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1"/>
          <p:cNvSpPr/>
          <p:nvPr/>
        </p:nvSpPr>
        <p:spPr>
          <a:xfrm>
            <a:off x="5148580" y="3713480"/>
            <a:ext cx="3168650" cy="5537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GB15979-2002</a:t>
            </a:r>
          </a:p>
        </p:txBody>
      </p:sp>
      <p:sp>
        <p:nvSpPr>
          <p:cNvPr id="17" name="Textfeld 35"/>
          <p:cNvSpPr/>
          <p:nvPr/>
        </p:nvSpPr>
        <p:spPr>
          <a:xfrm>
            <a:off x="295910" y="5365115"/>
            <a:ext cx="4113530" cy="1076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50001~100000pcs    FOB Shanghai USD0.10/pc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≧100000pcs or other quantity      FOB Shanghai USD0.07/pcs,  negotiate</a:t>
            </a: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" y="1440815"/>
            <a:ext cx="4752975" cy="38131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1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716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4D02-4CD2-26BB-9CCB-BAEE03856AEF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13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3304-4AD2-26C5-9CCB-BC907D856AE9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227455"/>
            <a:ext cx="0" cy="486219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矩形3"/>
          <p:cNvSpPr/>
          <p:nvPr/>
        </p:nvSpPr>
        <p:spPr>
          <a:xfrm>
            <a:off x="5076825" y="4683125"/>
            <a:ext cx="3611880" cy="1631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52x39.5x34cm 2,000pcs/CTN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9.9kgs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Volume weight: 14.0kgs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800,000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1,660,000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1,946,000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997200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231775" y="767080"/>
            <a:ext cx="5300980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3 ply Medical Mask </a:t>
            </a:r>
            <a:r>
              <a:rPr lang="en-US" sz="1200" u="sng"/>
              <a:t>(for medical Use)</a:t>
            </a:r>
          </a:p>
        </p:txBody>
      </p:sp>
      <p:sp>
        <p:nvSpPr>
          <p:cNvPr id="12" name="矩形4"/>
          <p:cNvSpPr/>
          <p:nvPr/>
        </p:nvSpPr>
        <p:spPr>
          <a:xfrm>
            <a:off x="5148580" y="1174750"/>
            <a:ext cx="3776345" cy="1816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 GB-003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Safety Mask for Medical Use.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3-Layers fold arrangment.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Seamless ultrasonic fusion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Application: Public Place,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Usage:Smog &amp; Antiviral, Personal protection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Color: Blue.,Age group: Audt, 99% Filtering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Plane lug type: 17.5cm x 9.5 cm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5" name="线条2"/>
          <p:cNvSpPr/>
          <p:nvPr/>
        </p:nvSpPr>
        <p:spPr>
          <a:xfrm>
            <a:off x="5005705" y="3717925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1"/>
          <p:cNvSpPr/>
          <p:nvPr/>
        </p:nvSpPr>
        <p:spPr>
          <a:xfrm>
            <a:off x="5148580" y="3713480"/>
            <a:ext cx="3168650" cy="5537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yy0969-2013</a:t>
            </a:r>
          </a:p>
        </p:txBody>
      </p:sp>
      <p:sp>
        <p:nvSpPr>
          <p:cNvPr id="17" name="Textfeld 35"/>
          <p:cNvSpPr/>
          <p:nvPr/>
        </p:nvSpPr>
        <p:spPr>
          <a:xfrm>
            <a:off x="374650" y="5023485"/>
            <a:ext cx="4113530" cy="133477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≧100000pcs or other quantity      FOB  USD0.17/pcs,  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545" y="1174750"/>
            <a:ext cx="3692525" cy="2151380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545" y="3338830"/>
            <a:ext cx="2099310" cy="16846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716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6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4D02-4CD2-26BB-9CCB-BAEE03856AEF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14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3304-4AD2-26C5-9CCB-BC907D856AE9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227455"/>
            <a:ext cx="0" cy="486219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矩形3"/>
          <p:cNvSpPr/>
          <p:nvPr/>
        </p:nvSpPr>
        <p:spPr>
          <a:xfrm>
            <a:off x="5076825" y="4683125"/>
            <a:ext cx="3611880" cy="1631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52x39.5x34cm 2,000pcs/CTN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9.9kgs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Volume weight: 14.0kgs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800,000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1,660,000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1,946,000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997200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231775" y="767080"/>
            <a:ext cx="5300980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3 ply Surgical Mask </a:t>
            </a:r>
            <a:r>
              <a:rPr lang="en-US" sz="1200" u="sng"/>
              <a:t>(for Surge Use)</a:t>
            </a:r>
          </a:p>
        </p:txBody>
      </p:sp>
      <p:sp>
        <p:nvSpPr>
          <p:cNvPr id="12" name="矩形4"/>
          <p:cNvSpPr/>
          <p:nvPr/>
        </p:nvSpPr>
        <p:spPr>
          <a:xfrm>
            <a:off x="5148580" y="1174750"/>
            <a:ext cx="3776345" cy="18161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 GB-004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Safety Mask for Medical Use.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3-Layers fold arrangment.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Seamless ultrasonic fusion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Application: Public Place,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Usage:Smog &amp; Antiviral, Personal protection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Color: Blue.,Age group: Audt, 99% Filtering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Plane lug type: 17.5cm x 9.5 cm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5" name="线条2"/>
          <p:cNvSpPr/>
          <p:nvPr/>
        </p:nvSpPr>
        <p:spPr>
          <a:xfrm>
            <a:off x="5005705" y="3717925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1"/>
          <p:cNvSpPr/>
          <p:nvPr/>
        </p:nvSpPr>
        <p:spPr>
          <a:xfrm>
            <a:off x="5148580" y="3713480"/>
            <a:ext cx="3168650" cy="5537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yy0469-2013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EN14683--type II R</a:t>
            </a:r>
          </a:p>
        </p:txBody>
      </p:sp>
      <p:sp>
        <p:nvSpPr>
          <p:cNvPr id="17" name="Textfeld 35"/>
          <p:cNvSpPr/>
          <p:nvPr/>
        </p:nvSpPr>
        <p:spPr>
          <a:xfrm>
            <a:off x="374650" y="5023485"/>
            <a:ext cx="4551680" cy="1430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≧10000000pcs or other quantity      FOB  USD0.17/pcs, 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545" y="1174750"/>
            <a:ext cx="3692525" cy="2151380"/>
          </a:xfrm>
          <a:prstGeom prst="rect">
            <a:avLst/>
          </a:prstGeom>
        </p:spPr>
      </p:pic>
      <p:pic>
        <p:nvPicPr>
          <p:cNvPr id="21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6545" y="3338830"/>
            <a:ext cx="2099310" cy="16846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01745" y="1761490"/>
            <a:ext cx="1203960" cy="28200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3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1228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4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0529-67D2-26F3-9CCB-91A64B856AC4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15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68D3-9DD2-269E-9CCB-6BCB26856A3E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421130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076825" y="4683125"/>
            <a:ext cx="3611880" cy="1631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66.5x29x37.5cm 400pcs/CTN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5.0kgs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Volume weight: 14.5kgs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154,800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320,800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376,000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710180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323850" y="765175"/>
            <a:ext cx="4126230" cy="462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N95 Face Mask Cup shape</a:t>
            </a:r>
          </a:p>
        </p:txBody>
      </p:sp>
      <p:sp>
        <p:nvSpPr>
          <p:cNvPr id="12" name="矩形4"/>
          <p:cNvSpPr/>
          <p:nvPr/>
        </p:nvSpPr>
        <p:spPr>
          <a:xfrm>
            <a:off x="5221605" y="1376680"/>
            <a:ext cx="3775075" cy="12617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no.:FT-N058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N95 Face Mask,Without Valve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Shape:Cup shape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Safe-Type.  Filter Rating:95% 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personal protection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148580" y="2854325"/>
            <a:ext cx="3096895" cy="5543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 dirty="0"/>
              <a:t>FANTIAN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573780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148580" y="3713480"/>
            <a:ext cx="3168650" cy="769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NIOSH TC-84A-7863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(USA Standard)</a:t>
            </a:r>
          </a:p>
        </p:txBody>
      </p:sp>
      <p:pic>
        <p:nvPicPr>
          <p:cNvPr id="17" name="图片 1" descr="527824cc2a4627bde30b83d94d3e66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595" y="1421130"/>
            <a:ext cx="3888105" cy="3888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8" name="矩形1"/>
          <p:cNvSpPr/>
          <p:nvPr/>
        </p:nvSpPr>
        <p:spPr>
          <a:xfrm>
            <a:off x="442595" y="5483860"/>
            <a:ext cx="3615690" cy="1137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6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4000~10000pcs    FOB Shanghai  USD3.50/pc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50001~100000pcs    FOB Shanghai USD3.00/pc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≧100000pcs or other quantity     FOB Shanghai USD2.70/pcs   negotiate</a:t>
            </a:r>
            <a:endParaRPr lang="en-US" sz="12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11264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0644-0AD2-26F0-9CCB-FCA548856AA9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16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6BBE-F0D2-269D-9CCB-06C825856A53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421130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076825" y="4683125"/>
            <a:ext cx="3611880" cy="16300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66.5x36x39.5cm /0.096CBM 200pcs/CTN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7.0kgs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Volume weight: 14.0kgs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64,800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129,600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140,400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710180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446405" y="765175"/>
            <a:ext cx="3477895" cy="462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FFP3 with valve Face Mask</a:t>
            </a:r>
          </a:p>
        </p:txBody>
      </p:sp>
      <p:sp>
        <p:nvSpPr>
          <p:cNvPr id="12" name="矩形4"/>
          <p:cNvSpPr/>
          <p:nvPr/>
        </p:nvSpPr>
        <p:spPr>
          <a:xfrm>
            <a:off x="5221605" y="1376680"/>
            <a:ext cx="3775075" cy="1076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Ffp3 Face Mask, WITH VALVE FILTER.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Shape:Cup shape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Safe-Type.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Filter Rating:99% 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148580" y="2854325"/>
            <a:ext cx="3096895" cy="5543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 dirty="0"/>
              <a:t>FANTIAN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573780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148580" y="3713480"/>
            <a:ext cx="3168650" cy="769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CE EN149-2001+A1 2009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(EU Standard)</a:t>
            </a:r>
          </a:p>
        </p:txBody>
      </p:sp>
      <p:sp>
        <p:nvSpPr>
          <p:cNvPr id="17" name="矩形1"/>
          <p:cNvSpPr/>
          <p:nvPr/>
        </p:nvSpPr>
        <p:spPr>
          <a:xfrm>
            <a:off x="468630" y="5374005"/>
            <a:ext cx="3789680" cy="1076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4000~10000pcs    FOB Shanghai  USD3.50/pc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10001~50000pcs    FOB Shanghai USD3.00/pc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≧50000pcs or other quantity     FOB Shanghai USD2.90/pcs   negotiate</a:t>
            </a:r>
          </a:p>
        </p:txBody>
      </p:sp>
      <p:pic>
        <p:nvPicPr>
          <p:cNvPr id="18" name="图片 2" descr="ffp3 (1)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775" y="1565275"/>
            <a:ext cx="3888105" cy="388810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1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13312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2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07E0-AED2-26F1-9CCB-58A449856A0D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17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6A1A-54D2-269C-9CCB-A2C924856AF7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421130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076825" y="4683125"/>
            <a:ext cx="3611880" cy="12623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62x29x28cm 400pcs/CTN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4.7kgs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222,400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161,200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189,200 pcs</a:t>
            </a:r>
          </a:p>
        </p:txBody>
      </p:sp>
      <p:sp>
        <p:nvSpPr>
          <p:cNvPr id="10" name="线条1"/>
          <p:cNvSpPr/>
          <p:nvPr/>
        </p:nvSpPr>
        <p:spPr>
          <a:xfrm>
            <a:off x="5005705" y="2710180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323850" y="765175"/>
            <a:ext cx="4126230" cy="4622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N95 NIOSH Certificated</a:t>
            </a:r>
          </a:p>
        </p:txBody>
      </p:sp>
      <p:sp>
        <p:nvSpPr>
          <p:cNvPr id="12" name="矩形4"/>
          <p:cNvSpPr/>
          <p:nvPr/>
        </p:nvSpPr>
        <p:spPr>
          <a:xfrm>
            <a:off x="5221605" y="1376680"/>
            <a:ext cx="3775075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no.:FT-N040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N95 Face Mask,Without Valve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Shape:Foladble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Safe-Type.  Filter Rating:95% 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personal protection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148580" y="2854325"/>
            <a:ext cx="3096895" cy="5543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 dirty="0"/>
              <a:t>FANTIAN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573780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148580" y="3713480"/>
            <a:ext cx="3168650" cy="769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NIOSH TC-84A-7861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(USA Standard)</a:t>
            </a:r>
          </a:p>
        </p:txBody>
      </p:sp>
      <p:pic>
        <p:nvPicPr>
          <p:cNvPr id="17" name="图片 1" descr="图片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68630" y="1421130"/>
            <a:ext cx="3491230" cy="38531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8" name="矩形1"/>
          <p:cNvSpPr/>
          <p:nvPr/>
        </p:nvSpPr>
        <p:spPr>
          <a:xfrm>
            <a:off x="468630" y="5483860"/>
            <a:ext cx="3615690" cy="1137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  <a:r>
              <a:rPr lang="en-US" sz="1200" b="0" dirty="0"/>
              <a:t> ( FOB Shanghai)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6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5000~10000pcs    FOB Shanghai  USD2.95/pc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10001~50000pcs    FOB Shanghai  USD2.50/pc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≧50000pcs or other quantity       FOB Shanghai USD2.20/pcs negotiate</a:t>
            </a:r>
            <a:endParaRPr lang="en-US" sz="12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13312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07E0-AED2-26F1-9CCB-58A449856A0D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18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6A1A-54D2-269C-9CCB-A2C924856AF7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421130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076825" y="4683125"/>
            <a:ext cx="3611880" cy="12623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62x29x28cm 400pcs/CTN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4.7kgs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222,400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161,200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189,200 pcs</a:t>
            </a:r>
          </a:p>
        </p:txBody>
      </p:sp>
      <p:sp>
        <p:nvSpPr>
          <p:cNvPr id="10" name="线条1"/>
          <p:cNvSpPr/>
          <p:nvPr/>
        </p:nvSpPr>
        <p:spPr>
          <a:xfrm>
            <a:off x="5005705" y="2710180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323850" y="765175"/>
            <a:ext cx="6527800" cy="43434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FFP3 with filter Certificated</a:t>
            </a:r>
          </a:p>
        </p:txBody>
      </p:sp>
      <p:sp>
        <p:nvSpPr>
          <p:cNvPr id="12" name="矩形4"/>
          <p:cNvSpPr/>
          <p:nvPr/>
        </p:nvSpPr>
        <p:spPr>
          <a:xfrm>
            <a:off x="5221605" y="1376680"/>
            <a:ext cx="3775075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no.:FT-N045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N95 Face Mask,Without Valve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Shape:Foladble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Safe-Type.  Filter Rating:95% 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personal protection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148580" y="2854325"/>
            <a:ext cx="3096895" cy="5543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 dirty="0"/>
              <a:t>FANTIAN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573780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8" name="矩形1"/>
          <p:cNvSpPr/>
          <p:nvPr/>
        </p:nvSpPr>
        <p:spPr>
          <a:xfrm>
            <a:off x="468630" y="5483860"/>
            <a:ext cx="3615690" cy="1137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  <a:r>
              <a:rPr lang="en-US" sz="1200" b="0" dirty="0"/>
              <a:t> ( FOB Shanghai)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6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5000~10000pcs    FOB Shanghai  USD3.50/pc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10001~50000pcs    FOB Shanghai  USD2.99/pc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≧50000pcs or other quantity       FOB Shanghai USD2.89/pcs negotiate</a:t>
            </a:r>
            <a:endParaRPr lang="en-US" sz="12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050" y="1199515"/>
            <a:ext cx="4140200" cy="3829685"/>
          </a:xfrm>
          <a:prstGeom prst="rect">
            <a:avLst/>
          </a:prstGeom>
        </p:spPr>
      </p:pic>
      <p:sp>
        <p:nvSpPr>
          <p:cNvPr id="20" name="矩形3"/>
          <p:cNvSpPr/>
          <p:nvPr/>
        </p:nvSpPr>
        <p:spPr>
          <a:xfrm>
            <a:off x="5148580" y="3713480"/>
            <a:ext cx="3168650" cy="769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CE EN149-2001+A1 2009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(EU Standard)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7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10240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8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7BC9-87D2-268D-9CCB-71D835856A24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19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562475" y="6358255"/>
            <a:ext cx="94615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2276-38D2-26D4-9CCB-CE816C856A9B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346200"/>
            <a:ext cx="0" cy="4819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148580" y="4683125"/>
            <a:ext cx="3168650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62x56x62cm 1500pcs/CTN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Reference Gross Weight: 12 kgs</a:t>
            </a:r>
            <a:r>
              <a:rPr lang="en-US" sz="1200" b="0">
                <a:solidFill>
                  <a:srgbClr val="FF0000"/>
                </a:solidFill>
              </a:rPr>
              <a:t>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162,000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570,000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684,000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997200"/>
            <a:ext cx="3902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446405" y="765175"/>
            <a:ext cx="4020820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KN95 Face mask </a:t>
            </a:r>
          </a:p>
        </p:txBody>
      </p:sp>
      <p:sp>
        <p:nvSpPr>
          <p:cNvPr id="12" name="矩形4"/>
          <p:cNvSpPr/>
          <p:nvPr/>
        </p:nvSpPr>
        <p:spPr>
          <a:xfrm>
            <a:off x="5005705" y="1373505"/>
            <a:ext cx="3435350" cy="16300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 KN95(N95 grade)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KN95 Face mask,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foladable，Without Valve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 meltblown cloth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Anti-dust-smog-pollen,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Scope of application: Adult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59300"/>
            <a:ext cx="3902075" cy="2222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076825" y="3070225"/>
            <a:ext cx="3399155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 dirty="0"/>
              <a:t>3Q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717925"/>
            <a:ext cx="38715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076825" y="3789680"/>
            <a:ext cx="3384550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GB2626-2006</a:t>
            </a:r>
          </a:p>
        </p:txBody>
      </p:sp>
      <p:pic>
        <p:nvPicPr>
          <p:cNvPr id="17" name="图片 1" descr="3Q N95级 (1)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630" y="1430020"/>
            <a:ext cx="3999230" cy="39992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9" name="矩形1">
            <a:extLst>
              <a:ext uri="{FF2B5EF4-FFF2-40B4-BE49-F238E27FC236}">
                <a16:creationId xmlns:a16="http://schemas.microsoft.com/office/drawing/2014/main" id="{24B18EAB-313D-4DF3-BBB1-39BFCE8614D0}"/>
              </a:ext>
            </a:extLst>
          </p:cNvPr>
          <p:cNvSpPr/>
          <p:nvPr/>
        </p:nvSpPr>
        <p:spPr>
          <a:xfrm>
            <a:off x="468630" y="5518150"/>
            <a:ext cx="3615690" cy="1137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  <a:r>
              <a:rPr lang="en-US" sz="1200" b="0" dirty="0"/>
              <a:t> ( FOB Shanghai)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6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5000~10000pcs    FOB Shanghai  USD4.00/pc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10001~50000pcs    FOB Shanghai USD3.25/pc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≧50000pcs or other quantity     FOB Shanghai USD3.00/pcs   negotiate</a:t>
            </a:r>
            <a:endParaRPr lang="en-US" sz="12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图片 2048"/>
          <p:cNvGraphicFramePr>
            <a:graphicFrameLocks noChangeAspect="1"/>
          </p:cNvGraphicFramePr>
          <p:nvPr/>
        </p:nvGraphicFramePr>
        <p:xfrm>
          <a:off x="1588" y="174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r:id="rId4" imgW="360" imgH="360" progId="">
                  <p:embed/>
                </p:oleObj>
              </mc:Choice>
              <mc:Fallback>
                <p:oleObj r:id="rId4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747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6" name="图片 10240"/>
          <p:cNvGraphicFramePr>
            <a:graphicFrameLocks noChangeAspect="1"/>
          </p:cNvGraphicFramePr>
          <p:nvPr/>
        </p:nvGraphicFramePr>
        <p:xfrm>
          <a:off x="1588" y="174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r:id="rId6" imgW="360" imgH="360" progId="">
                  <p:embed/>
                </p:oleObj>
              </mc:Choice>
              <mc:Fallback>
                <p:oleObj r:id="rId6" imgW="360" imgH="36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747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hteck 12" hidden="1"/>
          <p:cNvSpPr/>
          <p:nvPr/>
        </p:nvSpPr>
        <p:spPr>
          <a:xfrm>
            <a:off x="0" y="159"/>
            <a:ext cx="158772" cy="15877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 anchor="ctr"/>
          <a:lstStyle/>
          <a:p>
            <a:pPr algn="ctr"/>
            <a:endParaRPr lang="en-US" altLang="zh-CN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5698" y="5784225"/>
            <a:ext cx="2132308" cy="365176"/>
          </a:xfrm>
          <a:ln w="12700"/>
        </p:spPr>
        <p:txBody>
          <a:bodyPr vert="horz" wrap="square" lIns="91435" tIns="45717" rIns="91435" bIns="45717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zh-CN" sz="1400"/>
              <a:pPr lvl="0" algn="r"/>
              <a:t>2</a:t>
            </a:fld>
            <a:endParaRPr lang="zh-CN" altLang="zh-CN" sz="1400"/>
          </a:p>
        </p:txBody>
      </p:sp>
      <p:sp>
        <p:nvSpPr>
          <p:cNvPr id="11269" name="Datumsplatzhalter 5"/>
          <p:cNvSpPr>
            <a:spLocks noGrp="1"/>
          </p:cNvSpPr>
          <p:nvPr>
            <p:ph type="dt" sz="half" idx="10"/>
          </p:nvPr>
        </p:nvSpPr>
        <p:spPr>
          <a:xfrm>
            <a:off x="4563109" y="5784225"/>
            <a:ext cx="944694" cy="365176"/>
          </a:xfrm>
          <a:ln w="12700"/>
        </p:spPr>
        <p:txBody>
          <a:bodyPr vert="horz" wrap="square" lIns="91435" tIns="45717" rIns="91435" bIns="45717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zh-CN" sz="1400"/>
              <a:pPr lvl="0"/>
              <a:t>2020/8/6</a:t>
            </a:fld>
            <a:endParaRPr lang="zh-CN" altLang="zh-CN" sz="1400">
              <a:solidFill>
                <a:srgbClr val="002060"/>
              </a:solidFill>
            </a:endParaRPr>
          </a:p>
        </p:txBody>
      </p:sp>
      <p:sp>
        <p:nvSpPr>
          <p:cNvPr id="11270" name="Textplatzhalter 9"/>
          <p:cNvSpPr/>
          <p:nvPr/>
        </p:nvSpPr>
        <p:spPr>
          <a:xfrm>
            <a:off x="784334" y="1402116"/>
            <a:ext cx="878010" cy="21275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/>
          <a:lstStyle/>
          <a:p>
            <a:pPr defTabSz="913130"/>
            <a:endParaRPr lang="en-US" altLang="zh-CN" sz="140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1271" name="Gerade Verbindung 32"/>
          <p:cNvSpPr/>
          <p:nvPr/>
        </p:nvSpPr>
        <p:spPr>
          <a:xfrm>
            <a:off x="5006083" y="771791"/>
            <a:ext cx="0" cy="482031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" name="Textfeld 35"/>
          <p:cNvSpPr/>
          <p:nvPr/>
        </p:nvSpPr>
        <p:spPr>
          <a:xfrm>
            <a:off x="5148978" y="4109179"/>
            <a:ext cx="3167503" cy="144800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anchor="t"/>
          <a:lstStyle/>
          <a:p>
            <a:pPr marL="0" marR="0" indent="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Logistics Info</a:t>
            </a:r>
            <a:endParaRPr lang="en-US" sz="160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Carton size: 63x53x40cm/0.13356 500pcs/CTN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Gross Weight: 9.1kgs	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20’ GPQty: 222,400 pcs	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40’ GPQty: 161,200 pcs	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40’HQ Qty: 189,200 pcs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strike="noStrike" noProof="1"/>
          </a:p>
        </p:txBody>
      </p:sp>
      <p:sp>
        <p:nvSpPr>
          <p:cNvPr id="11273" name="线条1"/>
          <p:cNvSpPr/>
          <p:nvPr/>
        </p:nvSpPr>
        <p:spPr>
          <a:xfrm>
            <a:off x="5006083" y="2423020"/>
            <a:ext cx="3901029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74" name="TextBox 13"/>
          <p:cNvSpPr/>
          <p:nvPr/>
        </p:nvSpPr>
        <p:spPr>
          <a:xfrm>
            <a:off x="446150" y="190685"/>
            <a:ext cx="3478695" cy="462027"/>
          </a:xfrm>
          <a:prstGeom prst="rect">
            <a:avLst/>
          </a:prstGeom>
          <a:noFill/>
          <a:ln w="12700">
            <a:noFill/>
          </a:ln>
        </p:spPr>
        <p:txBody>
          <a:bodyPr wrap="square" lIns="91435" tIns="45717" rIns="91435" bIns="45717" anchor="t"/>
          <a:lstStyle/>
          <a:p>
            <a:r>
              <a:rPr lang="en-US" altLang="zh-CN" sz="2400" u="sng">
                <a:latin typeface="Arial" panose="020B0604020202020204" pitchFamily="34" charset="0"/>
                <a:ea typeface="宋体" panose="02010600030101010101" pitchFamily="2" charset="-122"/>
              </a:rPr>
              <a:t>KN95   </a:t>
            </a:r>
          </a:p>
        </p:txBody>
      </p:sp>
      <p:sp>
        <p:nvSpPr>
          <p:cNvPr id="12" name="Textfeld 35"/>
          <p:cNvSpPr/>
          <p:nvPr/>
        </p:nvSpPr>
        <p:spPr>
          <a:xfrm>
            <a:off x="5006083" y="798783"/>
            <a:ext cx="3434240" cy="163058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anchor="t"/>
          <a:lstStyle/>
          <a:p>
            <a:pPr marL="0" marR="0" indent="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Product Description</a:t>
            </a:r>
            <a:endParaRPr lang="en-US" sz="160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Model no.: FL0686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KN95 Face mask, 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Style: Tie-on，Without Valve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Material: Non-woven Fabric,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0.3 Micron particulates filtering &gt;95%,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Function: Anti-dust-smog-pollen, 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Scope of application: Adult</a:t>
            </a:r>
            <a:endParaRPr lang="en-US" sz="1200" b="0" strike="noStrike" noProof="1"/>
          </a:p>
        </p:txBody>
      </p:sp>
      <p:sp>
        <p:nvSpPr>
          <p:cNvPr id="11276" name="Gerade Verbindung 34"/>
          <p:cNvSpPr/>
          <p:nvPr/>
        </p:nvSpPr>
        <p:spPr>
          <a:xfrm>
            <a:off x="5006083" y="3985337"/>
            <a:ext cx="3901029" cy="22228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77" name="矩形2"/>
          <p:cNvSpPr/>
          <p:nvPr/>
        </p:nvSpPr>
        <p:spPr>
          <a:xfrm>
            <a:off x="5077530" y="2496055"/>
            <a:ext cx="3397722" cy="554115"/>
          </a:xfrm>
          <a:prstGeom prst="rect">
            <a:avLst/>
          </a:prstGeom>
          <a:noFill/>
          <a:ln w="12700">
            <a:noFill/>
          </a:ln>
        </p:spPr>
        <p:txBody>
          <a:bodyPr wrap="square" lIns="91435" tIns="45717" rIns="91435" bIns="45717" anchor="t"/>
          <a:lstStyle/>
          <a:p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BRAND 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Giebielok</a:t>
            </a:r>
          </a:p>
        </p:txBody>
      </p:sp>
      <p:sp>
        <p:nvSpPr>
          <p:cNvPr id="11278" name="Gerade Verbindung 34"/>
          <p:cNvSpPr/>
          <p:nvPr/>
        </p:nvSpPr>
        <p:spPr>
          <a:xfrm>
            <a:off x="5006083" y="3143845"/>
            <a:ext cx="3870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279" name="Textfeld 35"/>
          <p:cNvSpPr/>
          <p:nvPr/>
        </p:nvSpPr>
        <p:spPr>
          <a:xfrm>
            <a:off x="5077530" y="3215293"/>
            <a:ext cx="3383433" cy="770044"/>
          </a:xfrm>
          <a:prstGeom prst="rect">
            <a:avLst/>
          </a:prstGeom>
          <a:noFill/>
          <a:ln w="12700">
            <a:noFill/>
          </a:ln>
        </p:spPr>
        <p:txBody>
          <a:bodyPr wrap="square" lIns="91435" tIns="45717" rIns="91435" bIns="45717" anchor="t"/>
          <a:lstStyle/>
          <a:p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Certification / Standard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GB2626-2006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(CN Standard)</a:t>
            </a:r>
          </a:p>
        </p:txBody>
      </p:sp>
      <p:sp>
        <p:nvSpPr>
          <p:cNvPr id="17" name="矩形1"/>
          <p:cNvSpPr/>
          <p:nvPr/>
        </p:nvSpPr>
        <p:spPr>
          <a:xfrm>
            <a:off x="396875" y="3982720"/>
            <a:ext cx="3876040" cy="1260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6000~50,000pcs    FOB Shanghai  USD1.25 /pcs                         </a:t>
            </a:r>
            <a:r>
              <a:rPr lang="en-US" sz="1200" dirty="0"/>
              <a:t>50,000-100,000pcs  </a:t>
            </a:r>
            <a:r>
              <a:rPr lang="en-US" sz="1200" b="0" dirty="0"/>
              <a:t>FOB Shanghai USD1.10/pc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≧100000pcs or other quantity   USD1.00/PCS FOB SHANGHAI,C  negotiate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360" y="819785"/>
            <a:ext cx="3509645" cy="22313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1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10240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2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7B72-3CD2-268D-9CCB-CAD835856A9F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562475" y="6358255"/>
            <a:ext cx="94615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22CD-83D2-26D4-9CCB-75816C856A20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346200"/>
            <a:ext cx="0" cy="4819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148580" y="4683125"/>
            <a:ext cx="3168650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62x56x62cm 1500pcs/CTN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Reference Gross Weight: 12 kgs</a:t>
            </a:r>
            <a:r>
              <a:rPr lang="en-US" sz="1200" b="0">
                <a:solidFill>
                  <a:srgbClr val="FF0000"/>
                </a:solidFill>
              </a:rPr>
              <a:t>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162,000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570,000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684,000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>
              <a:solidFill>
                <a:srgbClr val="FF0000"/>
              </a:solidFill>
            </a:endParaRPr>
          </a:p>
        </p:txBody>
      </p:sp>
      <p:sp>
        <p:nvSpPr>
          <p:cNvPr id="10" name="线条1"/>
          <p:cNvSpPr/>
          <p:nvPr/>
        </p:nvSpPr>
        <p:spPr>
          <a:xfrm>
            <a:off x="5005705" y="2997200"/>
            <a:ext cx="3902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446405" y="765175"/>
            <a:ext cx="8090535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N95 Face mask (medical use, accept custom)</a:t>
            </a:r>
          </a:p>
        </p:txBody>
      </p:sp>
      <p:sp>
        <p:nvSpPr>
          <p:cNvPr id="12" name="矩形4"/>
          <p:cNvSpPr/>
          <p:nvPr/>
        </p:nvSpPr>
        <p:spPr>
          <a:xfrm>
            <a:off x="5005705" y="1373505"/>
            <a:ext cx="3435350" cy="16300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 N95-1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KN95 Face mask,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foladable，Without Valve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 meltblown cloth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Anti-dust-smog-pollen,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Scope of application: Adult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59300"/>
            <a:ext cx="3902075" cy="2222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线条2"/>
          <p:cNvSpPr/>
          <p:nvPr/>
        </p:nvSpPr>
        <p:spPr>
          <a:xfrm>
            <a:off x="5005705" y="3717925"/>
            <a:ext cx="38715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5" name="矩形3"/>
          <p:cNvSpPr/>
          <p:nvPr/>
        </p:nvSpPr>
        <p:spPr>
          <a:xfrm>
            <a:off x="5084445" y="3814445"/>
            <a:ext cx="3384550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GB19083-2010</a:t>
            </a:r>
          </a:p>
        </p:txBody>
      </p:sp>
      <p:pic>
        <p:nvPicPr>
          <p:cNvPr id="16" name="图片 1" descr="3Q N95级 (1)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8630" y="1430020"/>
            <a:ext cx="3999230" cy="399923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17" name="矩形1"/>
          <p:cNvSpPr/>
          <p:nvPr/>
        </p:nvSpPr>
        <p:spPr>
          <a:xfrm>
            <a:off x="468630" y="5518150"/>
            <a:ext cx="3615690" cy="1137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  <a:r>
              <a:rPr lang="en-US" sz="1200" b="0" dirty="0"/>
              <a:t> ( FOB Shanghai)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6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5000~10000pcs    FOB Shanghai  USD3.99/pc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10001~50000pcs    FOB Shanghai USD3.65/pc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≧50000pcs or other quantity     FOB Shanghai USD3.50/pcs   negotiate</a:t>
            </a:r>
            <a:endParaRPr lang="en-US" sz="12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2"/>
          <p:cNvSpPr/>
          <p:nvPr/>
        </p:nvSpPr>
        <p:spPr>
          <a:xfrm>
            <a:off x="5132070" y="3053715"/>
            <a:ext cx="3399155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 dirty="0"/>
              <a:t>3Q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9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10240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0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783A-74D2-268E-9CCB-82DB36856AD7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21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562475" y="6358255"/>
            <a:ext cx="94615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2185-CBD2-26D7-9CCB-3D826F856A68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346200"/>
            <a:ext cx="0" cy="4819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148580" y="4683125"/>
            <a:ext cx="3168650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53x43x47cm 360pcs/CTN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6.0kgs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99,000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198,000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237,600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997200"/>
            <a:ext cx="3902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446405" y="765175"/>
            <a:ext cx="4895215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KN95 Face mask with valve </a:t>
            </a:r>
          </a:p>
        </p:txBody>
      </p:sp>
      <p:sp>
        <p:nvSpPr>
          <p:cNvPr id="12" name="矩形4"/>
          <p:cNvSpPr/>
          <p:nvPr/>
        </p:nvSpPr>
        <p:spPr>
          <a:xfrm>
            <a:off x="5005705" y="1373505"/>
            <a:ext cx="3435350" cy="16300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 1500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KN95 Face mask,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head mounted，With Valve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Anti-dust-smog-pollen,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Scope of application: Adult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59300"/>
            <a:ext cx="3902075" cy="2222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076825" y="3070225"/>
            <a:ext cx="3399155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GIKO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717925"/>
            <a:ext cx="38715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076825" y="3789680"/>
            <a:ext cx="3384550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GB2626-2006</a:t>
            </a:r>
          </a:p>
        </p:txBody>
      </p:sp>
      <p:sp>
        <p:nvSpPr>
          <p:cNvPr id="17" name="矩形1"/>
          <p:cNvSpPr/>
          <p:nvPr/>
        </p:nvSpPr>
        <p:spPr>
          <a:xfrm>
            <a:off x="468630" y="5518150"/>
            <a:ext cx="3615690" cy="1137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6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5000~10000pcs    FOB Shanghai  USD1.60/pc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10001~50000pcs    FOB Shanghai USD1.35/pc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</a:t>
            </a:r>
            <a:r>
              <a:rPr lang="en-US" sz="1200" b="0" dirty="0" err="1"/>
              <a:t>50000pcs</a:t>
            </a:r>
            <a:r>
              <a:rPr lang="en-US" sz="1200" b="0" dirty="0"/>
              <a:t> or other quantity     negotiate</a:t>
            </a:r>
            <a:endParaRPr lang="en-US" sz="12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8" name="图片 2" descr="IMG_104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0550" y="1481455"/>
            <a:ext cx="3896360" cy="38963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3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10240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4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795E-10D2-268F-9CCB-E6DA37856AB3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22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562475" y="6358255"/>
            <a:ext cx="94615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20E1-AFD2-26D6-9CCB-59836E856A0C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346200"/>
            <a:ext cx="0" cy="4819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148580" y="4683125"/>
            <a:ext cx="3168650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53x43x47cm 400pcs/CTN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6.0kgs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GPQty:110,000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220,000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264,000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997200"/>
            <a:ext cx="3902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446405" y="765175"/>
            <a:ext cx="4895215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KN95 Face mask  </a:t>
            </a:r>
          </a:p>
        </p:txBody>
      </p:sp>
      <p:sp>
        <p:nvSpPr>
          <p:cNvPr id="12" name="矩形4"/>
          <p:cNvSpPr/>
          <p:nvPr/>
        </p:nvSpPr>
        <p:spPr>
          <a:xfrm>
            <a:off x="5005705" y="1373505"/>
            <a:ext cx="3435350" cy="16300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no.:1200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KN95 Face mask,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head mounted，Without Valve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Anti-dust-smog-pollen,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Scope of application: Adult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59300"/>
            <a:ext cx="3902075" cy="2222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076825" y="3084195"/>
            <a:ext cx="3399155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GIKO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717925"/>
            <a:ext cx="38715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076825" y="3789680"/>
            <a:ext cx="3384550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GB2626-2006</a:t>
            </a:r>
          </a:p>
        </p:txBody>
      </p:sp>
      <p:sp>
        <p:nvSpPr>
          <p:cNvPr id="17" name="矩形1"/>
          <p:cNvSpPr/>
          <p:nvPr/>
        </p:nvSpPr>
        <p:spPr>
          <a:xfrm>
            <a:off x="446405" y="5302885"/>
            <a:ext cx="3615690" cy="1137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  <a:r>
              <a:rPr lang="en-US" sz="1200" b="0" dirty="0"/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6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5000~10000pcs    FOB Shanghai  USD1.50/pc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10001~50000pcs    FOB Shanghai USD1.25/pc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</a:t>
            </a:r>
            <a:r>
              <a:rPr lang="en-US" sz="1200" b="0" dirty="0" err="1"/>
              <a:t>50000pcs</a:t>
            </a:r>
            <a:r>
              <a:rPr lang="en-US" sz="1200" b="0" dirty="0"/>
              <a:t> or other quantity     negotiate</a:t>
            </a:r>
            <a:endParaRPr lang="en-US" sz="12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8" name="图片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9740" y="1469390"/>
            <a:ext cx="3589020" cy="35890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5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10240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6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0429-67D2-26F2-9CCB-91A74A856AC4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23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562475" y="6358255"/>
            <a:ext cx="94615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3501-4FD2-26C3-9CCB-B9967B856AEC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346200"/>
            <a:ext cx="0" cy="48196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148580" y="4683125"/>
            <a:ext cx="3539490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50x44.5x53cm 1200pcs/CTN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Reference gross Weight: 10kgs</a:t>
            </a:r>
            <a:r>
              <a:rPr lang="en-US" sz="1200" b="0">
                <a:solidFill>
                  <a:srgbClr val="FF0000"/>
                </a:solidFill>
              </a:rPr>
              <a:t>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283,200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576,000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720,000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997200"/>
            <a:ext cx="3902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446405" y="765175"/>
            <a:ext cx="4895215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KN95 Face mask </a:t>
            </a:r>
          </a:p>
        </p:txBody>
      </p:sp>
      <p:sp>
        <p:nvSpPr>
          <p:cNvPr id="12" name="矩形4"/>
          <p:cNvSpPr/>
          <p:nvPr/>
        </p:nvSpPr>
        <p:spPr>
          <a:xfrm>
            <a:off x="5005705" y="1373505"/>
            <a:ext cx="3435350" cy="16300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 8013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KN95 Face mask,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Earloop，Without Valve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Anti-dust-smog-pollen,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Scope of application: Adult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59300"/>
            <a:ext cx="3902075" cy="2222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5" name="线条2"/>
          <p:cNvSpPr/>
          <p:nvPr/>
        </p:nvSpPr>
        <p:spPr>
          <a:xfrm>
            <a:off x="5005705" y="3717925"/>
            <a:ext cx="38715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076825" y="3789680"/>
            <a:ext cx="3384550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GB2626-2006</a:t>
            </a:r>
          </a:p>
        </p:txBody>
      </p:sp>
      <p:sp>
        <p:nvSpPr>
          <p:cNvPr id="17" name="矩形1"/>
          <p:cNvSpPr/>
          <p:nvPr/>
        </p:nvSpPr>
        <p:spPr>
          <a:xfrm>
            <a:off x="662940" y="5354955"/>
            <a:ext cx="3615690" cy="11372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  <a:r>
              <a:rPr lang="en-US" sz="1200" b="0" dirty="0"/>
              <a:t>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6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5000~10000pcs    FOB Shanghai  USD2.20/pc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10001~50000pcs    FOB Shanghai USD1.90/pc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≧50000pcs or other quantity     negotiate</a:t>
            </a:r>
            <a:endParaRPr lang="en-US" sz="12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8" name="图片 4" descr="IMG_104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060" y="1409700"/>
            <a:ext cx="3873500" cy="38735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图片 2048"/>
          <p:cNvGraphicFramePr>
            <a:graphicFrameLocks noChangeAspect="1"/>
          </p:cNvGraphicFramePr>
          <p:nvPr/>
        </p:nvGraphicFramePr>
        <p:xfrm>
          <a:off x="1588" y="174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r:id="rId4" imgW="360" imgH="360" progId="">
                  <p:embed/>
                </p:oleObj>
              </mc:Choice>
              <mc:Fallback>
                <p:oleObj r:id="rId4" imgW="360" imgH="360" progId="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747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" name="图片 10240"/>
          <p:cNvGraphicFramePr>
            <a:graphicFrameLocks noChangeAspect="1"/>
          </p:cNvGraphicFramePr>
          <p:nvPr/>
        </p:nvGraphicFramePr>
        <p:xfrm>
          <a:off x="1588" y="1747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r:id="rId6" imgW="360" imgH="360" progId="">
                  <p:embed/>
                </p:oleObj>
              </mc:Choice>
              <mc:Fallback>
                <p:oleObj r:id="rId6" imgW="360" imgH="36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747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hteck 12" hidden="1"/>
          <p:cNvSpPr/>
          <p:nvPr/>
        </p:nvSpPr>
        <p:spPr>
          <a:xfrm>
            <a:off x="0" y="159"/>
            <a:ext cx="158772" cy="158772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 anchor="ctr"/>
          <a:lstStyle/>
          <a:p>
            <a:pPr algn="ctr"/>
            <a:endParaRPr lang="en-US" altLang="zh-CN" sz="1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5698" y="6070015"/>
            <a:ext cx="2132308" cy="365176"/>
          </a:xfrm>
          <a:ln w="12700"/>
        </p:spPr>
        <p:txBody>
          <a:bodyPr vert="horz" wrap="square" lIns="91435" tIns="45717" rIns="91435" bIns="45717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zh-CN" sz="1400"/>
              <a:pPr lvl="0" algn="r"/>
              <a:t>3</a:t>
            </a:fld>
            <a:endParaRPr lang="zh-CN" altLang="zh-CN" sz="1400"/>
          </a:p>
        </p:txBody>
      </p:sp>
      <p:sp>
        <p:nvSpPr>
          <p:cNvPr id="13317" name="Datumsplatzhalter 5"/>
          <p:cNvSpPr>
            <a:spLocks noGrp="1"/>
          </p:cNvSpPr>
          <p:nvPr>
            <p:ph type="dt" sz="half" idx="10"/>
          </p:nvPr>
        </p:nvSpPr>
        <p:spPr>
          <a:xfrm>
            <a:off x="4563109" y="6070015"/>
            <a:ext cx="944694" cy="365176"/>
          </a:xfrm>
          <a:ln w="12700"/>
        </p:spPr>
        <p:txBody>
          <a:bodyPr vert="horz" wrap="square" lIns="91435" tIns="45717" rIns="91435" bIns="45717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1">
              <a:rPr lang="zh-CN" altLang="en-US" sz="1400"/>
              <a:pPr lvl="0"/>
              <a:t>2020/8/6</a:t>
            </a:fld>
            <a:endParaRPr lang="zh-CN" altLang="en-US" sz="1400">
              <a:solidFill>
                <a:srgbClr val="002060"/>
              </a:solidFill>
            </a:endParaRPr>
          </a:p>
        </p:txBody>
      </p:sp>
      <p:sp>
        <p:nvSpPr>
          <p:cNvPr id="13318" name="Textplatzhalter 9"/>
          <p:cNvSpPr/>
          <p:nvPr/>
        </p:nvSpPr>
        <p:spPr>
          <a:xfrm>
            <a:off x="784334" y="1689493"/>
            <a:ext cx="878010" cy="21275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/>
          <a:lstStyle/>
          <a:p>
            <a:pPr defTabSz="913130"/>
            <a:endParaRPr lang="en-US" altLang="zh-CN" sz="1400"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13319" name="Gerade Verbindung 32"/>
          <p:cNvSpPr/>
          <p:nvPr/>
        </p:nvSpPr>
        <p:spPr>
          <a:xfrm>
            <a:off x="5006083" y="1059169"/>
            <a:ext cx="0" cy="4818731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" name="Textfeld 35"/>
          <p:cNvSpPr/>
          <p:nvPr/>
        </p:nvSpPr>
        <p:spPr>
          <a:xfrm>
            <a:off x="5148978" y="4394969"/>
            <a:ext cx="3167503" cy="144641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anchor="t"/>
          <a:lstStyle/>
          <a:p>
            <a:pPr marL="0" marR="0" indent="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Logistics Info</a:t>
            </a:r>
            <a:endParaRPr lang="en-US" sz="160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Carton size: 69x30x52cm /0.1076CBM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Qty</a:t>
            </a:r>
            <a:r>
              <a:rPr lang="zh-CN" alt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：</a:t>
            </a:r>
            <a:r>
              <a:rPr altLang="zh-CN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</a:t>
            </a: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00pcs/CTN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Gross Weight: 8.5kgs	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20’ GPQty: 91200 pcs	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strike="noStrike" noProof="1"/>
          </a:p>
        </p:txBody>
      </p:sp>
      <p:sp>
        <p:nvSpPr>
          <p:cNvPr id="13321" name="线条1"/>
          <p:cNvSpPr/>
          <p:nvPr/>
        </p:nvSpPr>
        <p:spPr>
          <a:xfrm>
            <a:off x="5006083" y="2710398"/>
            <a:ext cx="3901029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22" name="TextBox 13"/>
          <p:cNvSpPr/>
          <p:nvPr/>
        </p:nvSpPr>
        <p:spPr>
          <a:xfrm>
            <a:off x="223869" y="497116"/>
            <a:ext cx="8559401" cy="458851"/>
          </a:xfrm>
          <a:prstGeom prst="rect">
            <a:avLst/>
          </a:prstGeom>
          <a:noFill/>
          <a:ln w="12700">
            <a:noFill/>
          </a:ln>
        </p:spPr>
        <p:txBody>
          <a:bodyPr wrap="square" lIns="91435" tIns="45717" rIns="91435" bIns="45717" anchor="t"/>
          <a:lstStyle/>
          <a:p>
            <a:r>
              <a:rPr lang="en-US" altLang="zh-CN" sz="2400" u="sng">
                <a:latin typeface="Arial" panose="020B0604020202020204" pitchFamily="34" charset="0"/>
                <a:ea typeface="宋体" panose="02010600030101010101" pitchFamily="2" charset="-122"/>
              </a:rPr>
              <a:t>KN95 Face mask with Vavle  </a:t>
            </a:r>
          </a:p>
        </p:txBody>
      </p:sp>
      <p:sp>
        <p:nvSpPr>
          <p:cNvPr id="12" name="Textfeld 35"/>
          <p:cNvSpPr/>
          <p:nvPr/>
        </p:nvSpPr>
        <p:spPr>
          <a:xfrm>
            <a:off x="5006083" y="1086160"/>
            <a:ext cx="3434240" cy="163058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35" tIns="45717" rIns="91435" bIns="45717" numCol="1" anchor="t"/>
          <a:lstStyle/>
          <a:p>
            <a:pPr marL="0" marR="0" indent="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Product date sheet </a:t>
            </a:r>
            <a:endParaRPr lang="en-US" sz="160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Model no.:FL0687</a:t>
            </a:r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KN95 Face mask, 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Style: EAR LOOP BAND，With Valve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Material: Non-woven Fabric,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0.3 Micron particulates filtering &gt;95%,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Function: Anti-dust-smog-pollen, </a:t>
            </a:r>
            <a:endParaRPr lang="en-US" sz="1200" b="0" strike="noStrike" noProof="1"/>
          </a:p>
          <a:p>
            <a:pPr marL="171450" marR="0" indent="-171450" algn="l" defTabSz="91440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strike="noStrike" noProof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Scope of application: Adult</a:t>
            </a:r>
            <a:endParaRPr lang="en-US" sz="1200" b="0" strike="noStrike" noProof="1"/>
          </a:p>
        </p:txBody>
      </p:sp>
      <p:sp>
        <p:nvSpPr>
          <p:cNvPr id="13324" name="Gerade Verbindung 34"/>
          <p:cNvSpPr/>
          <p:nvPr/>
        </p:nvSpPr>
        <p:spPr>
          <a:xfrm>
            <a:off x="5006083" y="4271127"/>
            <a:ext cx="3901029" cy="22228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25" name="矩形2"/>
          <p:cNvSpPr/>
          <p:nvPr/>
        </p:nvSpPr>
        <p:spPr>
          <a:xfrm>
            <a:off x="5077530" y="2783433"/>
            <a:ext cx="3397722" cy="552527"/>
          </a:xfrm>
          <a:prstGeom prst="rect">
            <a:avLst/>
          </a:prstGeom>
          <a:noFill/>
          <a:ln w="12700">
            <a:noFill/>
          </a:ln>
        </p:spPr>
        <p:txBody>
          <a:bodyPr wrap="square" lIns="91435" tIns="45717" rIns="91435" bIns="45717" anchor="t"/>
          <a:lstStyle/>
          <a:p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BRAND 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Giebielok </a:t>
            </a:r>
          </a:p>
        </p:txBody>
      </p:sp>
      <p:sp>
        <p:nvSpPr>
          <p:cNvPr id="13326" name="Gerade Verbindung 34"/>
          <p:cNvSpPr/>
          <p:nvPr/>
        </p:nvSpPr>
        <p:spPr>
          <a:xfrm>
            <a:off x="5006083" y="3431223"/>
            <a:ext cx="3870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327" name="Textfeld 35"/>
          <p:cNvSpPr/>
          <p:nvPr/>
        </p:nvSpPr>
        <p:spPr>
          <a:xfrm>
            <a:off x="5077530" y="3502670"/>
            <a:ext cx="3383433" cy="768457"/>
          </a:xfrm>
          <a:prstGeom prst="rect">
            <a:avLst/>
          </a:prstGeom>
          <a:noFill/>
          <a:ln w="12700">
            <a:noFill/>
          </a:ln>
        </p:spPr>
        <p:txBody>
          <a:bodyPr wrap="square" lIns="91435" tIns="45717" rIns="91435" bIns="45717" anchor="t"/>
          <a:lstStyle/>
          <a:p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Certification / Standard</a:t>
            </a:r>
          </a:p>
          <a:p>
            <a:r>
              <a:rPr lang="en-US" altLang="zh-CN" sz="1400">
                <a:latin typeface="Arial" panose="020B0604020202020204" pitchFamily="34" charset="0"/>
                <a:ea typeface="宋体" panose="02010600030101010101" pitchFamily="2" charset="-122"/>
              </a:rPr>
              <a:t>GB2626-2006                                                      (CN Standard)</a:t>
            </a:r>
          </a:p>
        </p:txBody>
      </p:sp>
      <p:sp>
        <p:nvSpPr>
          <p:cNvPr id="17" name="矩形1"/>
          <p:cNvSpPr/>
          <p:nvPr/>
        </p:nvSpPr>
        <p:spPr>
          <a:xfrm>
            <a:off x="396875" y="3982720"/>
            <a:ext cx="3876040" cy="1260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6000~50000pcs    FOB Shanghai  USD1.40 /pcs                         5w-10w  FOB Shanghai USD1.30/pc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≧100,000pcs or other quantity   USD1.10/PCS FOB SHANGHAI,  negotiate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095" y="1336040"/>
            <a:ext cx="3514725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6144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38F0-BED2-26CE-9CCB-489B76856A1D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4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1666-28D2-26E0-9CCB-DEB558856A8B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376680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矩形3"/>
          <p:cNvSpPr/>
          <p:nvPr/>
        </p:nvSpPr>
        <p:spPr>
          <a:xfrm>
            <a:off x="5076825" y="4683125"/>
            <a:ext cx="3168650" cy="16300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57x14.5x41.5cm,0.098CBM 1000pcs/CTN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8.4kgs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Volume weight:13kgs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306122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571428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693877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854325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396875" y="765175"/>
            <a:ext cx="5543550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 dirty="0"/>
              <a:t>KN95 kids face mask </a:t>
            </a:r>
            <a:r>
              <a:rPr lang="en-US" sz="2400" u="sng"/>
              <a:t>with valve</a:t>
            </a:r>
            <a:endParaRPr lang="en-US" sz="2400" u="sng" dirty="0"/>
          </a:p>
        </p:txBody>
      </p:sp>
      <p:sp>
        <p:nvSpPr>
          <p:cNvPr id="12" name="矩形4"/>
          <p:cNvSpPr/>
          <p:nvPr/>
        </p:nvSpPr>
        <p:spPr>
          <a:xfrm>
            <a:off x="5221605" y="1376680"/>
            <a:ext cx="3775075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no.:Disposable mask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KN95 face mask with valve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Ear-Loop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 meltblown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5" name="线条2"/>
          <p:cNvSpPr/>
          <p:nvPr/>
        </p:nvSpPr>
        <p:spPr>
          <a:xfrm>
            <a:off x="5005705" y="3573780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Textfeld 35"/>
          <p:cNvSpPr/>
          <p:nvPr/>
        </p:nvSpPr>
        <p:spPr>
          <a:xfrm>
            <a:off x="5148580" y="3713480"/>
            <a:ext cx="3168650" cy="8686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GB2626-2006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CE-NB2163</a:t>
            </a:r>
          </a:p>
        </p:txBody>
      </p:sp>
      <p:sp>
        <p:nvSpPr>
          <p:cNvPr id="17" name="矩形1"/>
          <p:cNvSpPr/>
          <p:nvPr/>
        </p:nvSpPr>
        <p:spPr>
          <a:xfrm>
            <a:off x="396875" y="5184140"/>
            <a:ext cx="3876040" cy="1260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6000~50000pcs    FOB Shanghai  USD0.70 /pcs  50</a:t>
            </a:r>
            <a:r>
              <a:rPr lang="en-US" sz="1200" dirty="0"/>
              <a:t>,000</a:t>
            </a:r>
            <a:r>
              <a:rPr lang="en-US" sz="1200" b="0" dirty="0"/>
              <a:t>-100</a:t>
            </a:r>
            <a:r>
              <a:rPr lang="en-US" sz="1200" dirty="0"/>
              <a:t>,000</a:t>
            </a:r>
            <a:r>
              <a:rPr lang="en-US" altLang="zh-CN" sz="1200" dirty="0"/>
              <a:t>pcs</a:t>
            </a:r>
            <a:r>
              <a:rPr lang="en-US" sz="1200" b="0" dirty="0"/>
              <a:t>  FOB Shanghai USD0.60 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≧100000pcs or other quantity   USD0.45/PCS negotiable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 </a:t>
            </a:r>
          </a:p>
        </p:txBody>
      </p:sp>
      <p:pic>
        <p:nvPicPr>
          <p:cNvPr id="18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565" y="1225550"/>
            <a:ext cx="3966210" cy="26816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9" name="图片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8215" y="3810000"/>
            <a:ext cx="924560" cy="77216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0" name="文本框 19"/>
          <p:cNvSpPr txBox="1"/>
          <p:nvPr/>
        </p:nvSpPr>
        <p:spPr>
          <a:xfrm>
            <a:off x="534035" y="6952615"/>
            <a:ext cx="25069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单价：</a:t>
            </a:r>
            <a:r>
              <a:rPr lang="en-US" altLang="zh-CN"/>
              <a:t>RMB5.0 ,</a:t>
            </a:r>
            <a:r>
              <a:rPr lang="zh-CN" altLang="en-US">
                <a:ea typeface="宋体" panose="02010600030101010101" pitchFamily="2" charset="-122"/>
              </a:rPr>
              <a:t>出厂价</a:t>
            </a:r>
            <a:endParaRPr lang="en-US" altLang="zh-CN"/>
          </a:p>
          <a:p>
            <a:r>
              <a:rPr lang="zh-CN" altLang="en-US">
                <a:ea typeface="宋体" panose="02010600030101010101" pitchFamily="2" charset="-122"/>
              </a:rPr>
              <a:t>数量：</a:t>
            </a:r>
            <a:r>
              <a:rPr lang="en-US" altLang="zh-CN">
                <a:ea typeface="宋体" panose="02010600030101010101" pitchFamily="2" charset="-122"/>
              </a:rPr>
              <a:t>1000pcs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6144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102E-60D2-26E6-9CCB-96B35E856AC3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5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4E8C-C2D2-26B8-9CCB-34ED00856A61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376680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076825" y="4683125"/>
            <a:ext cx="3168650" cy="16300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64x35x34cm,0.076CBM 900pcs/CTN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4kgs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Volume weight:4.6kgs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355263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663157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805263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854325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396875" y="765175"/>
            <a:ext cx="4389755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KN95 face mask</a:t>
            </a:r>
          </a:p>
        </p:txBody>
      </p:sp>
      <p:sp>
        <p:nvSpPr>
          <p:cNvPr id="12" name="矩形4"/>
          <p:cNvSpPr/>
          <p:nvPr/>
        </p:nvSpPr>
        <p:spPr>
          <a:xfrm>
            <a:off x="5221605" y="1376680"/>
            <a:ext cx="3775075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no.:Disposable mask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KN95 face mask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Ear-Loop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 meltblown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148580" y="2854325"/>
            <a:ext cx="3096895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尔漫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KN95-5 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573780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148580" y="3713480"/>
            <a:ext cx="3168650" cy="8686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GB2626-2006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CE-NB2163</a:t>
            </a:r>
          </a:p>
        </p:txBody>
      </p:sp>
      <p:sp>
        <p:nvSpPr>
          <p:cNvPr id="17" name="矩形1"/>
          <p:cNvSpPr/>
          <p:nvPr/>
        </p:nvSpPr>
        <p:spPr>
          <a:xfrm>
            <a:off x="335915" y="4867910"/>
            <a:ext cx="3876040" cy="1260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6000~50000pcs    FOB Shanghai  USD0.65/pcs </a:t>
            </a:r>
            <a:r>
              <a:rPr lang="en-US" sz="1200" dirty="0"/>
              <a:t>50,000-100,000pcs</a:t>
            </a:r>
            <a:r>
              <a:rPr lang="en-US" sz="1200" b="0" dirty="0"/>
              <a:t>  FOB Shanghai USD0.60 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≧100000pcs or other quantity   USD0.45/PCS FOB SHANGHAI,  negotiate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 </a:t>
            </a:r>
          </a:p>
        </p:txBody>
      </p:sp>
      <p:pic>
        <p:nvPicPr>
          <p:cNvPr id="18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875" y="1315085"/>
            <a:ext cx="3947795" cy="28003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6144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1153-1DD2-26E7-9CCB-EBB25F856ABE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6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4FF1-BFD2-26B9-9CCB-49EC01856A1C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421130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076825" y="4683125"/>
            <a:ext cx="3168650" cy="16300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52x35x38cm ,2000pcs/CTN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6kgs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Volume weight: 6.8kgs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869565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1623188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2028985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854325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396875" y="765175"/>
            <a:ext cx="4389755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Disposable kids face mask</a:t>
            </a:r>
          </a:p>
        </p:txBody>
      </p:sp>
      <p:sp>
        <p:nvSpPr>
          <p:cNvPr id="12" name="矩形4"/>
          <p:cNvSpPr/>
          <p:nvPr/>
        </p:nvSpPr>
        <p:spPr>
          <a:xfrm>
            <a:off x="5221605" y="1376680"/>
            <a:ext cx="3775075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no.:Disposable mask 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u="sng"/>
              <a:t>Disposable kids face mask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Ear-Loop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 meltblown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148580" y="2854325"/>
            <a:ext cx="3096895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60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 dirty="0"/>
              <a:t>RML 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573780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148580" y="3713480"/>
            <a:ext cx="3168650" cy="86868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GB2626-2006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CE-NB2163</a:t>
            </a:r>
          </a:p>
        </p:txBody>
      </p:sp>
      <p:sp>
        <p:nvSpPr>
          <p:cNvPr id="17" name="矩形1"/>
          <p:cNvSpPr/>
          <p:nvPr/>
        </p:nvSpPr>
        <p:spPr>
          <a:xfrm>
            <a:off x="468630" y="5374005"/>
            <a:ext cx="3876040" cy="1260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dirty="0"/>
              <a:t>50,000-100,000pcs</a:t>
            </a:r>
            <a:r>
              <a:rPr lang="en-US" sz="1200" b="0" dirty="0"/>
              <a:t>  FOB Shanghai USD0.09/pc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≧100000pcs or other quantity   USD0.07/PCS FOB SHANGHAI,  negotiate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 </a:t>
            </a:r>
          </a:p>
        </p:txBody>
      </p:sp>
      <p:pic>
        <p:nvPicPr>
          <p:cNvPr id="18" name="图片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6875" y="1421130"/>
            <a:ext cx="3980180" cy="28975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9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6144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0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5712460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61FB-B5D2-2697-9CCB-43C22F856A16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7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5664835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0F96-D8D2-26F9-9CCB-2EAC41856A7B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330960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775335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076825" y="4037330"/>
            <a:ext cx="3168650" cy="16300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62x29x28cm 600pcs/CTN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5.5kgs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Volume weight: 13kgs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177,600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291,840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9328,320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208530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396875" y="119380"/>
            <a:ext cx="4389755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KN95 face mask</a:t>
            </a:r>
          </a:p>
        </p:txBody>
      </p:sp>
      <p:sp>
        <p:nvSpPr>
          <p:cNvPr id="12" name="矩形4"/>
          <p:cNvSpPr/>
          <p:nvPr/>
        </p:nvSpPr>
        <p:spPr>
          <a:xfrm>
            <a:off x="5221605" y="730885"/>
            <a:ext cx="3775075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no.:FL0616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KN95 Face mask with Valve Filter,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Ear-Loop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 meltblown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3935730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148580" y="2208530"/>
            <a:ext cx="3096895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Giebielok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2927985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148580" y="3067685"/>
            <a:ext cx="3168650" cy="5530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GB2626-2006</a:t>
            </a:r>
          </a:p>
        </p:txBody>
      </p:sp>
      <p:sp>
        <p:nvSpPr>
          <p:cNvPr id="17" name="矩形1"/>
          <p:cNvSpPr/>
          <p:nvPr/>
        </p:nvSpPr>
        <p:spPr>
          <a:xfrm>
            <a:off x="468630" y="4728210"/>
            <a:ext cx="3876040" cy="12604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dirty="0"/>
              <a:t>6000~50000pcs    FOB Shanghai  USD0.60/pcs 50,000-100,000pcs  FOB Shanghai USD0.55/pc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dirty="0"/>
              <a:t>≧100000pcs or other quantity   USD0.30/PCS FOB SHANGHAI,  negotiate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 </a:t>
            </a: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429895" y="553085"/>
            <a:ext cx="3854450" cy="38963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5120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63DD-93D2-2695-9CCB-65C02D856A30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8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78655" y="6310630"/>
            <a:ext cx="1054100" cy="388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0DB0-FED2-26FB-9CCB-08AE43856A5D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421130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矩形2"/>
          <p:cNvSpPr/>
          <p:nvPr/>
        </p:nvSpPr>
        <p:spPr>
          <a:xfrm>
            <a:off x="5076825" y="4683125"/>
            <a:ext cx="3168650" cy="1631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62x29x42cm 1000pcs/CTN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9.0kgs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Volume weight: 15.1kgs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370,000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768,000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900,200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Gerade Verbindung 34"/>
          <p:cNvSpPr/>
          <p:nvPr/>
        </p:nvSpPr>
        <p:spPr>
          <a:xfrm>
            <a:off x="5005705" y="2710180"/>
            <a:ext cx="39909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446405" y="765175"/>
            <a:ext cx="4343400" cy="8318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KN95 - BLANK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2400" u="sng"/>
          </a:p>
        </p:txBody>
      </p:sp>
      <p:sp>
        <p:nvSpPr>
          <p:cNvPr id="12" name="矩形4"/>
          <p:cNvSpPr/>
          <p:nvPr/>
        </p:nvSpPr>
        <p:spPr>
          <a:xfrm>
            <a:off x="5221605" y="1376680"/>
            <a:ext cx="3775075" cy="126174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No.:GB-001,002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Security Mask KN95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Layer: 4ply( or 3 layers), PM 2.5 pollution,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 : Non-woven, soft cotton, melt blown filter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Color : White，Without Valve</a:t>
            </a:r>
          </a:p>
        </p:txBody>
      </p:sp>
      <p:sp>
        <p:nvSpPr>
          <p:cNvPr id="13" name="线条1"/>
          <p:cNvSpPr/>
          <p:nvPr/>
        </p:nvSpPr>
        <p:spPr>
          <a:xfrm>
            <a:off x="5005705" y="4581525"/>
            <a:ext cx="395922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Textfeld 35"/>
          <p:cNvSpPr/>
          <p:nvPr/>
        </p:nvSpPr>
        <p:spPr>
          <a:xfrm>
            <a:off x="5148580" y="2854325"/>
            <a:ext cx="3096895" cy="549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ONEMIX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573780"/>
            <a:ext cx="39592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1"/>
          <p:cNvSpPr/>
          <p:nvPr/>
        </p:nvSpPr>
        <p:spPr>
          <a:xfrm>
            <a:off x="5148580" y="3713480"/>
            <a:ext cx="3168650" cy="5537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GB2626-2006</a:t>
            </a:r>
          </a:p>
        </p:txBody>
      </p:sp>
      <p:sp>
        <p:nvSpPr>
          <p:cNvPr id="17" name="矩形3"/>
          <p:cNvSpPr/>
          <p:nvPr/>
        </p:nvSpPr>
        <p:spPr>
          <a:xfrm>
            <a:off x="468630" y="5374005"/>
            <a:ext cx="3931920" cy="1076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6000~50000pcs    FOB Shanghai  USD0.55./pc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50001~100000pcs    FOB Shanghai USD0.50/pc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 dirty="0"/>
              <a:t>≧100000pcs or other quantity    FOB Shanghai USD0.39/</a:t>
            </a:r>
            <a:r>
              <a:rPr lang="en-US" sz="1200" b="0" dirty="0" err="1"/>
              <a:t>pcS</a:t>
            </a:r>
            <a:r>
              <a:rPr lang="en-US" sz="1200" b="0" dirty="0"/>
              <a:t>  negotiate</a:t>
            </a:r>
          </a:p>
        </p:txBody>
      </p:sp>
      <p:pic>
        <p:nvPicPr>
          <p:cNvPr id="18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850" y="1341755"/>
            <a:ext cx="4177030" cy="39560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5480" y="3933825"/>
            <a:ext cx="1295400" cy="13163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片 2048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unknown" r:id="rId4" imgW="360" imgH="360" progId="">
                  <p:embed/>
                </p:oleObj>
              </mc:Choice>
              <mc:Fallback>
                <p:oleObj name="unknown" r:id="rId4" imgW="360" imgH="360" progId="">
                  <p:embed/>
                  <p:pic>
                    <p:nvPicPr>
                      <p:cNvPr id="0" name="Picture 73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图片 8192" descr="ppt/media/image1"/>
          <p:cNvGraphicFramePr>
            <a:graphicFrameLocks noChangeAspect="1"/>
          </p:cNvGraphicFramePr>
          <p:nvPr/>
        </p:nvGraphicFramePr>
        <p:xfrm>
          <a:off x="1905" y="1905"/>
          <a:ext cx="1270" cy="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unknown" r:id="rId6" imgW="360" imgH="360" progId="">
                  <p:embed/>
                </p:oleObj>
              </mc:Choice>
              <mc:Fallback>
                <p:oleObj name="unknown" r:id="rId6" imgW="360" imgH="360" progId="">
                  <p:embed/>
                  <p:pic>
                    <p:nvPicPr>
                      <p:cNvPr id="0" name="Picture 74" descr="ppt/media/image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" y="1905"/>
                        <a:ext cx="1270" cy="12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12" hidden="1"/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/>
          </a:p>
        </p:txBody>
      </p:sp>
      <p:sp>
        <p:nvSpPr>
          <p:cNvPr id="5" name="Foliennummernplatzhalter 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5105" y="6358255"/>
            <a:ext cx="2133600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r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6307-49D2-2695-9CCB-BFC02D856AEA}" type="slidenum">
              <a:rPr/>
              <a:pPr algn="r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9</a:t>
            </a:fld>
            <a:endParaRPr/>
          </a:p>
        </p:txBody>
      </p:sp>
      <p:sp>
        <p:nvSpPr>
          <p:cNvPr id="6" name="Datumsplatzhalter 5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4429125" y="6350000"/>
            <a:ext cx="1152525" cy="365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/>
          <a:lstStyle/>
          <a:p>
            <a:pPr algn="l">
              <a:defRPr lang="en-US" sz="1200">
                <a:solidFill>
                  <a:srgbClr val="8C8C8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pPr>
            <a:fld id="{3F730D6A-24D2-26FB-9CCB-D2AE43856A87}" type="datetime1">
              <a:rPr lang="zh-CN" altLang="en-US"/>
              <a:pPr algn="l">
                <a:defRPr lang="en-US" sz="1200">
                  <a:solidFill>
                    <a:srgbClr val="8C8C8C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pPr>
              <a:t>2020/8/6</a:t>
            </a:fld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extplatzhalter 9"/>
          <p:cNvSpPr/>
          <p:nvPr/>
        </p:nvSpPr>
        <p:spPr>
          <a:xfrm>
            <a:off x="784225" y="1976755"/>
            <a:ext cx="878205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anchor="ctr"/>
          <a:lstStyle/>
          <a:p>
            <a:pPr marL="0" marR="0" indent="0" algn="l" defTabSz="91313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400" b="0">
              <a:latin typeface="Calibri" panose="020F0502020204030204" pitchFamily="2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Gerade Verbindung 32"/>
          <p:cNvSpPr/>
          <p:nvPr/>
        </p:nvSpPr>
        <p:spPr>
          <a:xfrm>
            <a:off x="5005705" y="1421130"/>
            <a:ext cx="0" cy="46685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9" name="Textfeld 35"/>
          <p:cNvSpPr/>
          <p:nvPr/>
        </p:nvSpPr>
        <p:spPr>
          <a:xfrm>
            <a:off x="5148580" y="4683125"/>
            <a:ext cx="3168650" cy="1447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Logistics Info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Carton size: 62x29x28cm 400pcs/CTN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Gross Weight: 4.7kgs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20’ GPQty: 222,400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 GPQty: 161,200 pcs	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40’HQ Qty: 189,200 pcs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/>
          </a:p>
        </p:txBody>
      </p:sp>
      <p:sp>
        <p:nvSpPr>
          <p:cNvPr id="10" name="线条1"/>
          <p:cNvSpPr/>
          <p:nvPr/>
        </p:nvSpPr>
        <p:spPr>
          <a:xfrm>
            <a:off x="5005705" y="2926080"/>
            <a:ext cx="390207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1" name="TextBox 13"/>
          <p:cNvSpPr/>
          <p:nvPr/>
        </p:nvSpPr>
        <p:spPr>
          <a:xfrm>
            <a:off x="230505" y="981075"/>
            <a:ext cx="4702175" cy="4603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2400" u="sng"/>
              <a:t> FFP2 mask</a:t>
            </a:r>
          </a:p>
        </p:txBody>
      </p:sp>
      <p:sp>
        <p:nvSpPr>
          <p:cNvPr id="12" name="矩形4"/>
          <p:cNvSpPr/>
          <p:nvPr/>
        </p:nvSpPr>
        <p:spPr>
          <a:xfrm>
            <a:off x="5051425" y="1406525"/>
            <a:ext cx="4032250" cy="14452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Product Description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Model no.:FL0616 with no Valve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 KN95 Face mask with no Valve Filter,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Style: Ear-Loop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Material: Non-woven Fabric,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0.3 Micron particulates filtering &gt;95%,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b="0"/>
              <a:t>Function: Anti-dust-smog-pollen</a:t>
            </a:r>
          </a:p>
        </p:txBody>
      </p:sp>
      <p:sp>
        <p:nvSpPr>
          <p:cNvPr id="13" name="Gerade Verbindung 34"/>
          <p:cNvSpPr/>
          <p:nvPr/>
        </p:nvSpPr>
        <p:spPr>
          <a:xfrm>
            <a:off x="5005705" y="4581525"/>
            <a:ext cx="3902075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4" name="矩形2"/>
          <p:cNvSpPr/>
          <p:nvPr/>
        </p:nvSpPr>
        <p:spPr>
          <a:xfrm>
            <a:off x="5040630" y="3019425"/>
            <a:ext cx="3867150" cy="55435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BRAND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Giebielok</a:t>
            </a:r>
          </a:p>
        </p:txBody>
      </p:sp>
      <p:sp>
        <p:nvSpPr>
          <p:cNvPr id="15" name="线条2"/>
          <p:cNvSpPr/>
          <p:nvPr/>
        </p:nvSpPr>
        <p:spPr>
          <a:xfrm>
            <a:off x="5005705" y="3573780"/>
            <a:ext cx="387159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sp>
      <p:sp>
        <p:nvSpPr>
          <p:cNvPr id="16" name="矩形3"/>
          <p:cNvSpPr/>
          <p:nvPr/>
        </p:nvSpPr>
        <p:spPr>
          <a:xfrm>
            <a:off x="5076825" y="3713480"/>
            <a:ext cx="3800475" cy="7696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/>
              <a:t>Certification / Standard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CE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400" b="0"/>
              <a:t>(EN149:2001+A1:2009FF92NR)</a:t>
            </a:r>
          </a:p>
        </p:txBody>
      </p:sp>
      <p:sp>
        <p:nvSpPr>
          <p:cNvPr id="17" name="矩形1"/>
          <p:cNvSpPr/>
          <p:nvPr/>
        </p:nvSpPr>
        <p:spPr>
          <a:xfrm>
            <a:off x="468630" y="5518150"/>
            <a:ext cx="3867785" cy="1076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600" dirty="0"/>
              <a:t>***Price Info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endParaRPr lang="en-US" sz="1200" b="0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dirty="0"/>
              <a:t>6000~50000pcs    FOB Shanghai  USD0.80/pc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dirty="0"/>
              <a:t>50001~100000pcs    FOB Shanghai USD0.75/pc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700" b="1" i="0" u="none" strike="noStrike" kern="1" spc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pPr>
            <a:r>
              <a:rPr lang="en-US" sz="1200" dirty="0"/>
              <a:t>≧100000pcs or other quantity     FOB Shanghai USD0.60/</a:t>
            </a:r>
            <a:r>
              <a:rPr lang="en-US" sz="1200" dirty="0" err="1"/>
              <a:t>pcS</a:t>
            </a:r>
            <a:r>
              <a:rPr lang="en-US" sz="1200" dirty="0"/>
              <a:t>   negotiate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249A21F-654B-4292-8667-09FD989F1B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" y="1684020"/>
            <a:ext cx="4114800" cy="3086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2443</Words>
  <Application>Microsoft Office PowerPoint</Application>
  <PresentationFormat>Custom</PresentationFormat>
  <Paragraphs>569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宋体</vt:lpstr>
      <vt:lpstr>Arial</vt:lpstr>
      <vt:lpstr>Calibri</vt:lpstr>
      <vt:lpstr>Times</vt:lpstr>
      <vt:lpstr>Presentation</vt:lpstr>
      <vt:lpstr>unknown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Asian Dragon International corp</cp:lastModifiedBy>
  <cp:revision>57</cp:revision>
  <dcterms:created xsi:type="dcterms:W3CDTF">2012-05-15T09:40:00Z</dcterms:created>
  <dcterms:modified xsi:type="dcterms:W3CDTF">2020-08-06T06:09:48Z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