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452" r:id="rId2"/>
    <p:sldId id="450" r:id="rId3"/>
    <p:sldId id="278" r:id="rId4"/>
    <p:sldId id="531" r:id="rId5"/>
    <p:sldId id="393" r:id="rId6"/>
    <p:sldId id="534" r:id="rId7"/>
    <p:sldId id="536" r:id="rId8"/>
    <p:sldId id="535" r:id="rId9"/>
    <p:sldId id="455" r:id="rId10"/>
    <p:sldId id="533" r:id="rId11"/>
    <p:sldId id="540" r:id="rId12"/>
    <p:sldId id="539" r:id="rId13"/>
    <p:sldId id="537" r:id="rId14"/>
    <p:sldId id="541" r:id="rId15"/>
    <p:sldId id="543" r:id="rId16"/>
    <p:sldId id="548" r:id="rId17"/>
    <p:sldId id="544" r:id="rId18"/>
    <p:sldId id="546" r:id="rId19"/>
    <p:sldId id="545" r:id="rId20"/>
    <p:sldId id="549" r:id="rId21"/>
    <p:sldId id="550" r:id="rId22"/>
    <p:sldId id="551" r:id="rId23"/>
    <p:sldId id="526" r:id="rId24"/>
    <p:sldId id="527" r:id="rId25"/>
    <p:sldId id="532" r:id="rId26"/>
    <p:sldId id="449" r:id="rId27"/>
    <p:sldId id="443" r:id="rId28"/>
    <p:sldId id="453" r:id="rId29"/>
    <p:sldId id="447" r:id="rId30"/>
    <p:sldId id="448" r:id="rId31"/>
    <p:sldId id="444" r:id="rId32"/>
    <p:sldId id="445" r:id="rId33"/>
    <p:sldId id="552" r:id="rId34"/>
    <p:sldId id="553" r:id="rId35"/>
    <p:sldId id="554" r:id="rId36"/>
    <p:sldId id="446" r:id="rId37"/>
  </p:sldIdLst>
  <p:sldSz cx="10693400" cy="6121400"/>
  <p:notesSz cx="10693400" cy="6121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pos="2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2870"/>
  </p:normalViewPr>
  <p:slideViewPr>
    <p:cSldViewPr>
      <p:cViewPr varScale="1">
        <p:scale>
          <a:sx n="89" d="100"/>
          <a:sy n="89" d="100"/>
        </p:scale>
        <p:origin x="82" y="494"/>
      </p:cViewPr>
      <p:guideLst>
        <p:guide orient="horz" pos="3031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6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6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18343-5390-4290-AC30-E5B4C24ACB89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765175"/>
            <a:ext cx="3606800" cy="206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69975" y="2946400"/>
            <a:ext cx="8553450" cy="240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5815013"/>
            <a:ext cx="4633913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057900" y="5815013"/>
            <a:ext cx="463232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21D0-80B7-4736-AFCC-E36D781454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79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dobe 黑体 Std R" panose="020B0400000000000000" charset="-122"/>
                <a:cs typeface="Adobe 黑体 Std R" panose="020B04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29102" y="818121"/>
            <a:ext cx="7064781" cy="5301881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102" y="0"/>
            <a:ext cx="7064781" cy="4350511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692130" cy="739140"/>
          </a:xfrm>
          <a:custGeom>
            <a:avLst/>
            <a:gdLst/>
            <a:ahLst/>
            <a:cxnLst/>
            <a:rect l="l" t="t" r="r" b="b"/>
            <a:pathLst>
              <a:path w="10692130" h="739140">
                <a:moveTo>
                  <a:pt x="10692003" y="0"/>
                </a:moveTo>
                <a:lnTo>
                  <a:pt x="0" y="0"/>
                </a:lnTo>
                <a:lnTo>
                  <a:pt x="0" y="738794"/>
                </a:lnTo>
                <a:lnTo>
                  <a:pt x="1894772" y="738794"/>
                </a:lnTo>
                <a:lnTo>
                  <a:pt x="1917568" y="738197"/>
                </a:lnTo>
                <a:lnTo>
                  <a:pt x="1962195" y="733511"/>
                </a:lnTo>
                <a:lnTo>
                  <a:pt x="2005336" y="724368"/>
                </a:lnTo>
                <a:lnTo>
                  <a:pt x="2046755" y="711007"/>
                </a:lnTo>
                <a:lnTo>
                  <a:pt x="2086213" y="693668"/>
                </a:lnTo>
                <a:lnTo>
                  <a:pt x="2123474" y="672589"/>
                </a:lnTo>
                <a:lnTo>
                  <a:pt x="2158299" y="648011"/>
                </a:lnTo>
                <a:lnTo>
                  <a:pt x="2190450" y="620172"/>
                </a:lnTo>
                <a:lnTo>
                  <a:pt x="2219691" y="589312"/>
                </a:lnTo>
                <a:lnTo>
                  <a:pt x="2245782" y="555670"/>
                </a:lnTo>
                <a:lnTo>
                  <a:pt x="2257573" y="537880"/>
                </a:lnTo>
                <a:lnTo>
                  <a:pt x="2259300" y="537880"/>
                </a:lnTo>
                <a:lnTo>
                  <a:pt x="2280897" y="500534"/>
                </a:lnTo>
                <a:lnTo>
                  <a:pt x="2308362" y="462930"/>
                </a:lnTo>
                <a:lnTo>
                  <a:pt x="2339660" y="428581"/>
                </a:lnTo>
                <a:lnTo>
                  <a:pt x="2374478" y="397799"/>
                </a:lnTo>
                <a:lnTo>
                  <a:pt x="2412507" y="370896"/>
                </a:lnTo>
                <a:lnTo>
                  <a:pt x="2453436" y="348184"/>
                </a:lnTo>
                <a:lnTo>
                  <a:pt x="2496954" y="329976"/>
                </a:lnTo>
                <a:lnTo>
                  <a:pt x="2542752" y="316584"/>
                </a:lnTo>
                <a:lnTo>
                  <a:pt x="2590519" y="308320"/>
                </a:lnTo>
                <a:lnTo>
                  <a:pt x="2639945" y="305496"/>
                </a:lnTo>
                <a:lnTo>
                  <a:pt x="10692003" y="305496"/>
                </a:lnTo>
                <a:lnTo>
                  <a:pt x="10692003" y="0"/>
                </a:lnTo>
                <a:close/>
              </a:path>
              <a:path w="10692130" h="739140">
                <a:moveTo>
                  <a:pt x="2259300" y="537880"/>
                </a:moveTo>
                <a:lnTo>
                  <a:pt x="2257573" y="537880"/>
                </a:lnTo>
                <a:lnTo>
                  <a:pt x="2257573" y="541081"/>
                </a:lnTo>
                <a:lnTo>
                  <a:pt x="2259300" y="53788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597162"/>
            <a:ext cx="3415665" cy="523240"/>
          </a:xfrm>
          <a:custGeom>
            <a:avLst/>
            <a:gdLst/>
            <a:ahLst/>
            <a:cxnLst/>
            <a:rect l="l" t="t" r="r" b="b"/>
            <a:pathLst>
              <a:path w="3415665" h="523239">
                <a:moveTo>
                  <a:pt x="0" y="0"/>
                </a:moveTo>
                <a:lnTo>
                  <a:pt x="0" y="522840"/>
                </a:lnTo>
                <a:lnTo>
                  <a:pt x="3415091" y="522840"/>
                </a:lnTo>
                <a:lnTo>
                  <a:pt x="0" y="0"/>
                </a:lnTo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516071"/>
            <a:ext cx="2650490" cy="604520"/>
          </a:xfrm>
          <a:custGeom>
            <a:avLst/>
            <a:gdLst/>
            <a:ahLst/>
            <a:cxnLst/>
            <a:rect l="l" t="t" r="r" b="b"/>
            <a:pathLst>
              <a:path w="2650490" h="604520">
                <a:moveTo>
                  <a:pt x="2650185" y="0"/>
                </a:moveTo>
                <a:lnTo>
                  <a:pt x="0" y="540801"/>
                </a:lnTo>
                <a:lnTo>
                  <a:pt x="0" y="603931"/>
                </a:lnTo>
                <a:lnTo>
                  <a:pt x="2421548" y="603931"/>
                </a:lnTo>
                <a:lnTo>
                  <a:pt x="2650185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498211" y="5516072"/>
            <a:ext cx="1301115" cy="363220"/>
          </a:xfrm>
          <a:custGeom>
            <a:avLst/>
            <a:gdLst/>
            <a:ahLst/>
            <a:cxnLst/>
            <a:rect l="l" t="t" r="r" b="b"/>
            <a:pathLst>
              <a:path w="1301114" h="363220">
                <a:moveTo>
                  <a:pt x="153898" y="0"/>
                </a:moveTo>
                <a:lnTo>
                  <a:pt x="0" y="363118"/>
                </a:lnTo>
                <a:lnTo>
                  <a:pt x="1300594" y="233438"/>
                </a:lnTo>
                <a:lnTo>
                  <a:pt x="153898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27500" y="5680393"/>
            <a:ext cx="2383790" cy="440055"/>
          </a:xfrm>
          <a:custGeom>
            <a:avLst/>
            <a:gdLst/>
            <a:ahLst/>
            <a:cxnLst/>
            <a:rect l="l" t="t" r="r" b="b"/>
            <a:pathLst>
              <a:path w="2383790" h="440054">
                <a:moveTo>
                  <a:pt x="2383282" y="0"/>
                </a:moveTo>
                <a:lnTo>
                  <a:pt x="0" y="284048"/>
                </a:lnTo>
                <a:lnTo>
                  <a:pt x="102885" y="439609"/>
                </a:lnTo>
                <a:lnTo>
                  <a:pt x="2053507" y="439609"/>
                </a:lnTo>
                <a:lnTo>
                  <a:pt x="23832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851519" y="5129584"/>
            <a:ext cx="2806700" cy="990600"/>
          </a:xfrm>
          <a:custGeom>
            <a:avLst/>
            <a:gdLst/>
            <a:ahLst/>
            <a:cxnLst/>
            <a:rect l="l" t="t" r="r" b="b"/>
            <a:pathLst>
              <a:path w="2806700" h="990600">
                <a:moveTo>
                  <a:pt x="2806384" y="0"/>
                </a:moveTo>
                <a:lnTo>
                  <a:pt x="0" y="990418"/>
                </a:lnTo>
                <a:lnTo>
                  <a:pt x="2802647" y="990418"/>
                </a:lnTo>
                <a:lnTo>
                  <a:pt x="2806384" y="0"/>
                </a:lnTo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672687" y="5677136"/>
            <a:ext cx="2126615" cy="443230"/>
          </a:xfrm>
          <a:custGeom>
            <a:avLst/>
            <a:gdLst/>
            <a:ahLst/>
            <a:cxnLst/>
            <a:rect l="l" t="t" r="r" b="b"/>
            <a:pathLst>
              <a:path w="2126615" h="443229">
                <a:moveTo>
                  <a:pt x="338091" y="0"/>
                </a:moveTo>
                <a:lnTo>
                  <a:pt x="0" y="442866"/>
                </a:lnTo>
                <a:lnTo>
                  <a:pt x="2126276" y="442866"/>
                </a:lnTo>
                <a:lnTo>
                  <a:pt x="338091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5601662"/>
            <a:ext cx="4723765" cy="518795"/>
          </a:xfrm>
          <a:custGeom>
            <a:avLst/>
            <a:gdLst/>
            <a:ahLst/>
            <a:cxnLst/>
            <a:rect l="l" t="t" r="r" b="b"/>
            <a:pathLst>
              <a:path w="4723765" h="518795">
                <a:moveTo>
                  <a:pt x="4082478" y="0"/>
                </a:moveTo>
                <a:lnTo>
                  <a:pt x="0" y="472112"/>
                </a:lnTo>
                <a:lnTo>
                  <a:pt x="0" y="518340"/>
                </a:lnTo>
                <a:lnTo>
                  <a:pt x="4723722" y="518340"/>
                </a:lnTo>
                <a:lnTo>
                  <a:pt x="4082478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082472" y="5601667"/>
            <a:ext cx="2169160" cy="518795"/>
          </a:xfrm>
          <a:custGeom>
            <a:avLst/>
            <a:gdLst/>
            <a:ahLst/>
            <a:cxnLst/>
            <a:rect l="l" t="t" r="r" b="b"/>
            <a:pathLst>
              <a:path w="2169160" h="518795">
                <a:moveTo>
                  <a:pt x="0" y="0"/>
                </a:moveTo>
                <a:lnTo>
                  <a:pt x="633406" y="518335"/>
                </a:lnTo>
                <a:lnTo>
                  <a:pt x="2168694" y="518335"/>
                </a:lnTo>
                <a:lnTo>
                  <a:pt x="0" y="0"/>
                </a:lnTo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dobe 黑体 Std R" panose="020B0400000000000000" charset="-122"/>
                <a:cs typeface="Adobe 黑体 Std R" panose="020B04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dobe 黑体 Std R" panose="020B0400000000000000" charset="-122"/>
                <a:cs typeface="Adobe 黑体 Std R" panose="020B04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4670" y="5692902"/>
            <a:ext cx="2459482" cy="276999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35756" y="5692902"/>
            <a:ext cx="3421887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699248" y="5692902"/>
            <a:ext cx="2459482" cy="27699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0560" y="1176874"/>
            <a:ext cx="8232279" cy="31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dobe 黑体 Std R" panose="020B0400000000000000" charset="-122"/>
                <a:cs typeface="Adobe 黑体 Std R" panose="020B04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5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692902"/>
            <a:ext cx="3421887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11.pn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90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未标题-2-0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0838" y="861528"/>
            <a:ext cx="4452001" cy="471141"/>
          </a:xfrm>
          <a:prstGeom prst="rect">
            <a:avLst/>
          </a:prstGeom>
        </p:spPr>
      </p:pic>
      <p:sp>
        <p:nvSpPr>
          <p:cNvPr id="41" name="object 11"/>
          <p:cNvSpPr/>
          <p:nvPr/>
        </p:nvSpPr>
        <p:spPr>
          <a:xfrm>
            <a:off x="92902" y="53182"/>
            <a:ext cx="10506349" cy="72442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2" name="object 2"/>
          <p:cNvSpPr/>
          <p:nvPr/>
        </p:nvSpPr>
        <p:spPr>
          <a:xfrm>
            <a:off x="94687" y="5494469"/>
            <a:ext cx="3738807" cy="572801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3" name="object 3"/>
          <p:cNvSpPr/>
          <p:nvPr/>
        </p:nvSpPr>
        <p:spPr>
          <a:xfrm>
            <a:off x="92902" y="5417430"/>
            <a:ext cx="2647490" cy="647677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4" name="object 4"/>
          <p:cNvSpPr/>
          <p:nvPr/>
        </p:nvSpPr>
        <p:spPr>
          <a:xfrm>
            <a:off x="2589530" y="5417423"/>
            <a:ext cx="1287867" cy="360029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5" name="object 5"/>
          <p:cNvSpPr/>
          <p:nvPr/>
        </p:nvSpPr>
        <p:spPr>
          <a:xfrm>
            <a:off x="5688057" y="5580132"/>
            <a:ext cx="2359842" cy="487317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6" name="object 6"/>
          <p:cNvSpPr/>
          <p:nvPr/>
        </p:nvSpPr>
        <p:spPr>
          <a:xfrm>
            <a:off x="7744484" y="5059402"/>
            <a:ext cx="2854647" cy="1007706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7" name="object 7"/>
          <p:cNvSpPr/>
          <p:nvPr/>
        </p:nvSpPr>
        <p:spPr>
          <a:xfrm>
            <a:off x="7673874" y="5576895"/>
            <a:ext cx="2352354" cy="490437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8" name="object 8"/>
          <p:cNvSpPr/>
          <p:nvPr/>
        </p:nvSpPr>
        <p:spPr>
          <a:xfrm>
            <a:off x="92902" y="5502175"/>
            <a:ext cx="4763984" cy="564690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9" name="object 9"/>
          <p:cNvSpPr/>
          <p:nvPr/>
        </p:nvSpPr>
        <p:spPr>
          <a:xfrm>
            <a:off x="4158215" y="5502182"/>
            <a:ext cx="2362962" cy="564690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 sz="1765"/>
          </a:p>
        </p:txBody>
      </p:sp>
      <p:sp>
        <p:nvSpPr>
          <p:cNvPr id="39" name="object 39"/>
          <p:cNvSpPr txBox="1"/>
          <p:nvPr/>
        </p:nvSpPr>
        <p:spPr>
          <a:xfrm>
            <a:off x="3093039" y="954555"/>
            <a:ext cx="22097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/>
            <a:r>
              <a:rPr lang="en-US"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</a:t>
            </a:r>
            <a:r>
              <a:rPr lang="en-US" altLang="zh-CN"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ssembly</a:t>
            </a:r>
            <a:r>
              <a:rPr lang="en-US"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L</a:t>
            </a:r>
            <a:r>
              <a:rPr lang="en-US" altLang="zh-CN"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ine</a:t>
            </a:r>
            <a:r>
              <a:rPr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2000" b="1" spc="6" dirty="0">
                <a:solidFill>
                  <a:srgbClr val="FFFFF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endParaRPr sz="20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838" y="1422343"/>
            <a:ext cx="5602398" cy="38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1243" y="1421524"/>
            <a:ext cx="3361319" cy="19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1243" y="3422952"/>
            <a:ext cx="3361319" cy="181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5E096-4AEC-4B1A-B561-799FDB72B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513" y="458567"/>
            <a:ext cx="3337849" cy="89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54086" y="379412"/>
            <a:ext cx="2057400" cy="1543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122" y="2282370"/>
            <a:ext cx="2057400" cy="154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35692" y="2282370"/>
            <a:ext cx="2057400" cy="15430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50372" y="4198939"/>
            <a:ext cx="1543049" cy="15430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4816269" y="4189923"/>
            <a:ext cx="1543050" cy="15430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464122" y="4189415"/>
            <a:ext cx="2057400" cy="1543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4816269" y="2282370"/>
            <a:ext cx="1543050" cy="1543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641143" y="4189415"/>
            <a:ext cx="2051949" cy="153896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6472865" y="4198939"/>
            <a:ext cx="2051949" cy="15430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1" cstate="email"/>
          <a:srcRect t="55970"/>
          <a:stretch/>
        </p:blipFill>
        <p:spPr>
          <a:xfrm>
            <a:off x="6764421" y="850899"/>
            <a:ext cx="3429000" cy="3709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5400000">
            <a:off x="4816269" y="379412"/>
            <a:ext cx="1543050" cy="15430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 rot="5400000">
            <a:off x="2877454" y="122918"/>
            <a:ext cx="1538963" cy="20519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64421" y="1279214"/>
            <a:ext cx="22220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Last mile delivery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Express delivery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Food delivery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Cold chain delivery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Municipalities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Facility management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Hotels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Resorts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Mobile vending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Theme parks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65525-A36E-4258-9E9D-29C6865A16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1750" y="374124"/>
            <a:ext cx="1676400" cy="47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road, transport&#10;&#10;Description automatically generated">
            <a:extLst>
              <a:ext uri="{FF2B5EF4-FFF2-40B4-BE49-F238E27FC236}">
                <a16:creationId xmlns:a16="http://schemas.microsoft.com/office/drawing/2014/main" id="{DC01A0BA-BD1D-4075-8080-5B24846F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"/>
            <a:ext cx="10693400" cy="601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5477" y="266126"/>
            <a:ext cx="4927887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J1-C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31912" y="301641"/>
            <a:ext cx="243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L6e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5435476" y="3431391"/>
            <a:ext cx="2419244" cy="24192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5435476" y="892465"/>
            <a:ext cx="2419244" cy="24192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7944612" y="892973"/>
            <a:ext cx="2419244" cy="24192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7944612" y="3431855"/>
            <a:ext cx="2418780" cy="241878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9544" y="266126"/>
          <a:ext cx="4712355" cy="5697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Configuration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Standard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7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2890*1180*1780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80-200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Curb </a:t>
                      </a:r>
                      <a:r>
                        <a:rPr lang="en-US" sz="800" u="none" strike="noStrike" dirty="0" err="1">
                          <a:effectLst/>
                        </a:rPr>
                        <a:t>Weight（kg</a:t>
                      </a:r>
                      <a:r>
                        <a:rPr lang="en-US" sz="800" u="none" strike="noStrike" dirty="0">
                          <a:effectLst/>
                        </a:rPr>
                        <a:t>）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470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3000w/4000w/5000w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60V70Ah ,60V100Ah or 60V200Ah Lithium iron phosphate battery(Including BMS and Heating)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Lead Acid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60v80Ah Lead-acid Maintenance-free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 Smart Charger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F:120/70-12 R:135/70-12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7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●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689" marR="8689" marT="868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6718FC-BF71-4275-9BA9-156147F16D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3371" y="345741"/>
            <a:ext cx="1142148" cy="32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1400" y="165100"/>
            <a:ext cx="8610600" cy="5791200"/>
            <a:chOff x="774700" y="165100"/>
            <a:chExt cx="8610600" cy="57912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774700" y="165100"/>
              <a:ext cx="2819400" cy="2819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774700" y="3136900"/>
              <a:ext cx="2819400" cy="2819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3670300" y="3136900"/>
              <a:ext cx="2819400" cy="2819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6565900" y="165100"/>
              <a:ext cx="2819400" cy="28194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6565900" y="3136900"/>
              <a:ext cx="2819400" cy="28194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5400000">
              <a:off x="3670300" y="165100"/>
              <a:ext cx="2819400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car, road&#10;&#10;Description automatically generated">
            <a:extLst>
              <a:ext uri="{FF2B5EF4-FFF2-40B4-BE49-F238E27FC236}">
                <a16:creationId xmlns:a16="http://schemas.microsoft.com/office/drawing/2014/main" id="{834704D3-F9CB-4A26-9EBD-380D0806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97"/>
            <a:ext cx="10693400" cy="60092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530" y="5423535"/>
            <a:ext cx="2381885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EEC L6e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5477" y="266126"/>
            <a:ext cx="4927887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J2-C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31912" y="301641"/>
            <a:ext cx="243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L6e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5476" y="850900"/>
            <a:ext cx="2438399" cy="24383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24964" y="850900"/>
            <a:ext cx="2438399" cy="24383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35476" y="3411727"/>
            <a:ext cx="2438399" cy="2438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32900" y="3419663"/>
            <a:ext cx="2430463" cy="2430463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0037" y="266126"/>
          <a:ext cx="4788063" cy="5583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Configuration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Standard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2890*1180*1780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Max. </a:t>
                      </a:r>
                      <a:r>
                        <a:rPr lang="en-US" sz="800" u="none" strike="noStrike" dirty="0" err="1">
                          <a:effectLst/>
                        </a:rPr>
                        <a:t>Distance（km</a:t>
                      </a:r>
                      <a:r>
                        <a:rPr lang="en-US" sz="800" u="none" strike="noStrike" dirty="0">
                          <a:effectLst/>
                        </a:rPr>
                        <a:t>）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100-200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470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3000w/4000w/5000w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60V100Ah or 60V200Ah Lithium iron phosphate battery(Including BMS and Heating)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Smart 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Front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Spiral Spring 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F:135/70-R12   R:145/70-R12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26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Skylight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Air-condition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⭕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等线" panose="02010600030101010101" pitchFamily="2" charset="-122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AFD777-AB32-42F1-8A26-49CFC95A1F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AED5B4"/>
              </a:clrFrom>
              <a:clrTo>
                <a:srgbClr val="AED5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095" y="354642"/>
            <a:ext cx="1068946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08100" y="165100"/>
            <a:ext cx="8628000" cy="5791200"/>
            <a:chOff x="774700" y="165100"/>
            <a:chExt cx="8628000" cy="57912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774700" y="165100"/>
              <a:ext cx="2819400" cy="2819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74700" y="3136900"/>
              <a:ext cx="2819400" cy="2819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670300" y="3136900"/>
              <a:ext cx="2819400" cy="2819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565900" y="165100"/>
              <a:ext cx="2819400" cy="28194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565900" y="3137225"/>
              <a:ext cx="2836800" cy="28190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3670300" y="165100"/>
              <a:ext cx="2819400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road&#10;&#10;Description automatically generated">
            <a:extLst>
              <a:ext uri="{FF2B5EF4-FFF2-40B4-BE49-F238E27FC236}">
                <a16:creationId xmlns:a16="http://schemas.microsoft.com/office/drawing/2014/main" id="{E7F68EDA-BC8E-4B94-BD57-BB44640BB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89"/>
            <a:ext cx="10693400" cy="60156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285" y="5414645"/>
            <a:ext cx="234188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EEC L7e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5477" y="266126"/>
            <a:ext cx="5105523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    J2-P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13700" y="301641"/>
            <a:ext cx="252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L7e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8013700" y="3322826"/>
            <a:ext cx="2527300" cy="2527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3893" y="3322826"/>
            <a:ext cx="2527300" cy="25273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18781" y="5404897"/>
            <a:ext cx="228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</a:rPr>
              <a:t>ADIJ2-P Wing door box</a:t>
            </a:r>
            <a:endParaRPr lang="zh-CN" altLang="en-US" b="1" dirty="0">
              <a:latin typeface="Arial Narrow" panose="020B06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83915" y="540489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</a:rPr>
              <a:t>ADIJ2-P hinged door box</a:t>
            </a:r>
            <a:endParaRPr lang="zh-CN" altLang="en-US" b="1" dirty="0">
              <a:latin typeface="Arial Narrow" panose="020B0606020202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33893" y="935991"/>
            <a:ext cx="5107107" cy="231093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1" y="165100"/>
          <a:ext cx="5042232" cy="580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Configuration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Standard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3600*1345*1765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100-200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Power System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60V100Ah or 60V200Ah Lithium iron phosphate battery(Including BMS and Heating)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Smart 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Spiral Spring 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F:135/70-R12  R:145/70-R12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Skylight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Air-condition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⭕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4B41E8-BA0C-40B0-937B-6BD8BBBAB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100" y="349296"/>
            <a:ext cx="1068946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82617" y="192833"/>
            <a:ext cx="8728167" cy="5714069"/>
            <a:chOff x="982616" y="192833"/>
            <a:chExt cx="8728167" cy="57140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043784" y="3463497"/>
              <a:ext cx="2438400" cy="2438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4150472" y="932131"/>
              <a:ext cx="2438400" cy="2438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148186" y="3463497"/>
              <a:ext cx="2438400" cy="2438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43784" y="908254"/>
              <a:ext cx="2438400" cy="2438400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6815185" y="192833"/>
              <a:ext cx="0" cy="5709064"/>
            </a:xfrm>
            <a:prstGeom prst="line">
              <a:avLst/>
            </a:prstGeom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4148191" y="216290"/>
              <a:ext cx="266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 Narrow" panose="020B0606020202030204" pitchFamily="34" charset="0"/>
                </a:rPr>
                <a:t>ADIJ2-P V02 Van Box Body with Hinged Doors</a:t>
              </a:r>
              <a:endParaRPr lang="zh-CN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815183" y="21628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 Narrow" panose="020B0606020202030204" pitchFamily="34" charset="0"/>
                </a:rPr>
                <a:t>ADIJ2-P V02 Van Box Body with Wing Doors</a:t>
              </a:r>
              <a:endParaRPr lang="zh-CN" altLang="en-US" dirty="0">
                <a:latin typeface="Arial Narrow" panose="020B0606020202030204" pitchFamily="3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096181" y="928091"/>
              <a:ext cx="2439864" cy="2436851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3843386" y="192833"/>
              <a:ext cx="0" cy="5709064"/>
            </a:xfrm>
            <a:prstGeom prst="line">
              <a:avLst/>
            </a:prstGeom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82616" y="213035"/>
              <a:ext cx="2666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 Narrow" panose="020B0606020202030204" pitchFamily="34" charset="0"/>
                </a:rPr>
                <a:t>ADIJ2-P Customized</a:t>
              </a:r>
              <a:endParaRPr lang="zh-CN" altLang="en-US" dirty="0">
                <a:latin typeface="Arial Narrow" panose="020B060602020203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096181" y="3468503"/>
              <a:ext cx="2438399" cy="24383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Diagram, map&#10;&#10;Description automatically generated with medium confidence">
            <a:extLst>
              <a:ext uri="{FF2B5EF4-FFF2-40B4-BE49-F238E27FC236}">
                <a16:creationId xmlns:a16="http://schemas.microsoft.com/office/drawing/2014/main" id="{3E438389-0137-430F-9206-5BF64C41D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5" y="355397"/>
            <a:ext cx="8496075" cy="4828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road, outdoor&#10;&#10;Description automatically generated">
            <a:extLst>
              <a:ext uri="{FF2B5EF4-FFF2-40B4-BE49-F238E27FC236}">
                <a16:creationId xmlns:a16="http://schemas.microsoft.com/office/drawing/2014/main" id="{4C1225E5-FF31-4AD9-8EE8-47FFC29B2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"/>
            <a:ext cx="10693400" cy="60115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285" y="5412105"/>
            <a:ext cx="2312035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EEC L7e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5477" y="266126"/>
            <a:ext cx="5105523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    J2-T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13700" y="301641"/>
            <a:ext cx="252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L7e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013700" y="3322826"/>
            <a:ext cx="2527300" cy="2527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33893" y="3322826"/>
            <a:ext cx="2527300" cy="2527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33893" y="927101"/>
            <a:ext cx="5107107" cy="231982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1" y="165100"/>
          <a:ext cx="5042232" cy="580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Configuration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Standard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3600*1345*1765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100-200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Power System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Lithium Battery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60V100Ah or 60V200Ah Lithium iron phosphate battery(Including BMS and Heating)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Smart Charger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Spiral Spring 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F:135/70-R12  R:145/70-R12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Skylight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Air-condition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⭕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578" marR="8578" marT="857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F5FF26-1118-4CB7-8C49-1B9E1D381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700" y="349295"/>
            <a:ext cx="1236074" cy="35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65100" y="241300"/>
            <a:ext cx="10287000" cy="5619808"/>
            <a:chOff x="147594" y="178262"/>
            <a:chExt cx="10287000" cy="5619808"/>
          </a:xfrm>
        </p:grpSpPr>
        <p:sp>
          <p:nvSpPr>
            <p:cNvPr id="17417" name="PA_形状 818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956559" y="2978551"/>
              <a:ext cx="208437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en-US" sz="158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7594" y="197254"/>
              <a:ext cx="4200611" cy="560081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496018" y="3042056"/>
              <a:ext cx="5938576" cy="275601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496017" y="178262"/>
              <a:ext cx="5938577" cy="27585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PA_形状 8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56559" y="2978551"/>
            <a:ext cx="2084377" cy="0"/>
          </a:xfrm>
          <a:prstGeom prst="line">
            <a:avLst/>
          </a:prstGeom>
          <a:noFill/>
          <a:ln w="25400">
            <a:solidFill>
              <a:schemeClr val="bg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 sz="1580"/>
          </a:p>
        </p:txBody>
      </p:sp>
      <p:sp>
        <p:nvSpPr>
          <p:cNvPr id="11" name="矩形 10"/>
          <p:cNvSpPr/>
          <p:nvPr/>
        </p:nvSpPr>
        <p:spPr>
          <a:xfrm>
            <a:off x="5727700" y="622300"/>
            <a:ext cx="4343400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503050405090304" charset="0"/>
                <a:ea typeface="Times New Roman" panose="02020503050405090304" charset="0"/>
                <a:cs typeface="Times New Roman" panose="02020503050405090304" charset="0"/>
              </a:rPr>
              <a:t>ADIJ</a:t>
            </a:r>
            <a:r>
              <a:rPr lang="en-US" altLang="zh-C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503050405090304" charset="0"/>
                <a:ea typeface="Times New Roman" panose="02020503050405090304" charset="0"/>
                <a:cs typeface="Times New Roman" panose="02020503050405090304" charset="0"/>
              </a:rPr>
              <a:t>2-W</a:t>
            </a:r>
          </a:p>
        </p:txBody>
      </p:sp>
      <p:pic>
        <p:nvPicPr>
          <p:cNvPr id="3" name="图片 2" descr="imageundefined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97855" y="1754505"/>
            <a:ext cx="4373245" cy="321818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7221" y="241301"/>
          <a:ext cx="5089479" cy="5562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Configuration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Item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Standard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6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2800*1260*1700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80-120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380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3000w/4000w/5000w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60V70Ah Lithium iron phosphate battery(Including BMS and Heating)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 Smart 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Hydraulic Brake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McPherson Independent  Suspension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Spiral Spring 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5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135/70-12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5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Skylight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Air-condition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⭕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 Symbol" panose="020B0502040204020203" pitchFamily="34" charset="0"/>
                        <a:ea typeface="等线" panose="02010600030101010101" pitchFamily="2" charset="-122"/>
                      </a:endParaRPr>
                    </a:p>
                  </a:txBody>
                  <a:tcPr marL="8262" marR="8262" marT="8262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ageundefined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24815" y="3128010"/>
            <a:ext cx="3861435" cy="2874645"/>
          </a:xfrm>
          <a:prstGeom prst="rect">
            <a:avLst/>
          </a:prstGeom>
        </p:spPr>
      </p:pic>
      <p:pic>
        <p:nvPicPr>
          <p:cNvPr id="3" name="图片 2" descr="imageundefined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425450" y="173355"/>
            <a:ext cx="3860800" cy="2841625"/>
          </a:xfrm>
          <a:prstGeom prst="rect">
            <a:avLst/>
          </a:prstGeom>
        </p:spPr>
      </p:pic>
      <p:pic>
        <p:nvPicPr>
          <p:cNvPr id="4" name="图片 3" descr="imageundefined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4985385" y="1569720"/>
            <a:ext cx="5281930" cy="3799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32" y="328663"/>
            <a:ext cx="9989820" cy="5462905"/>
          </a:xfrm>
          <a:custGeom>
            <a:avLst/>
            <a:gdLst/>
            <a:ahLst/>
            <a:cxnLst/>
            <a:rect l="l" t="t" r="r" b="b"/>
            <a:pathLst>
              <a:path w="9989820" h="5462905">
                <a:moveTo>
                  <a:pt x="0" y="0"/>
                </a:moveTo>
                <a:lnTo>
                  <a:pt x="9989337" y="0"/>
                </a:lnTo>
                <a:lnTo>
                  <a:pt x="9989337" y="5462676"/>
                </a:lnTo>
                <a:lnTo>
                  <a:pt x="0" y="5462676"/>
                </a:lnTo>
                <a:lnTo>
                  <a:pt x="0" y="0"/>
                </a:lnTo>
                <a:close/>
              </a:path>
            </a:pathLst>
          </a:custGeom>
          <a:solidFill>
            <a:srgbClr val="252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49642" y="1133358"/>
            <a:ext cx="47961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1565" marR="5080" indent="-1079500">
              <a:lnSpc>
                <a:spcPts val="2180"/>
              </a:lnSpc>
            </a:pPr>
            <a:endParaRPr sz="2200">
              <a:latin typeface="Ubuntu" panose="020B0504030602030204"/>
              <a:cs typeface="Ubuntu" panose="020B050403060203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79747" y="2119979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9747" y="3692775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46701" y="2456254"/>
            <a:ext cx="4360721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altLang="zh-CN" sz="2800" kern="0" spc="11" dirty="0">
                <a:solidFill>
                  <a:srgbClr val="8FC31F"/>
                </a:solidFill>
                <a:latin typeface="Arial Black" panose="020B0A04020102020204" pitchFamily="34" charset="0"/>
                <a:ea typeface="+mj-ea"/>
                <a:cs typeface="Arial" panose="020B0604020202090204" pitchFamily="34" charset="0"/>
              </a:rPr>
              <a:t>EXHIBITS &amp; 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altLang="zh-CN" sz="2800" kern="0" spc="11" dirty="0">
                <a:solidFill>
                  <a:srgbClr val="8FC31F"/>
                </a:solidFill>
                <a:latin typeface="Arial Black" panose="020B0A04020102020204" pitchFamily="34" charset="0"/>
                <a:ea typeface="Times New Roman" panose="02020503050405090304" charset="0"/>
                <a:cs typeface="Times New Roman" panose="02020503050405090304" charset="0"/>
              </a:rPr>
              <a:t>FACTORY VISITS</a:t>
            </a:r>
          </a:p>
        </p:txBody>
      </p:sp>
      <p:sp>
        <p:nvSpPr>
          <p:cNvPr id="10" name="object 37"/>
          <p:cNvSpPr/>
          <p:nvPr/>
        </p:nvSpPr>
        <p:spPr>
          <a:xfrm>
            <a:off x="2538272" y="2144377"/>
            <a:ext cx="1641475" cy="1524000"/>
          </a:xfrm>
          <a:custGeom>
            <a:avLst/>
            <a:gdLst/>
            <a:ahLst/>
            <a:cxnLst/>
            <a:rect l="l" t="t" r="r" b="b"/>
            <a:pathLst>
              <a:path w="2770504" h="2770504">
                <a:moveTo>
                  <a:pt x="1384985" y="0"/>
                </a:moveTo>
                <a:lnTo>
                  <a:pt x="1271395" y="4591"/>
                </a:lnTo>
                <a:lnTo>
                  <a:pt x="1160333" y="18127"/>
                </a:lnTo>
                <a:lnTo>
                  <a:pt x="1052157" y="40251"/>
                </a:lnTo>
                <a:lnTo>
                  <a:pt x="947222" y="70607"/>
                </a:lnTo>
                <a:lnTo>
                  <a:pt x="845886" y="108838"/>
                </a:lnTo>
                <a:lnTo>
                  <a:pt x="748504" y="154589"/>
                </a:lnTo>
                <a:lnTo>
                  <a:pt x="655433" y="207502"/>
                </a:lnTo>
                <a:lnTo>
                  <a:pt x="567030" y="267222"/>
                </a:lnTo>
                <a:lnTo>
                  <a:pt x="483651" y="333391"/>
                </a:lnTo>
                <a:lnTo>
                  <a:pt x="405652" y="405653"/>
                </a:lnTo>
                <a:lnTo>
                  <a:pt x="333390" y="483653"/>
                </a:lnTo>
                <a:lnTo>
                  <a:pt x="267221" y="567033"/>
                </a:lnTo>
                <a:lnTo>
                  <a:pt x="207502" y="655437"/>
                </a:lnTo>
                <a:lnTo>
                  <a:pt x="154589" y="748508"/>
                </a:lnTo>
                <a:lnTo>
                  <a:pt x="108838" y="845891"/>
                </a:lnTo>
                <a:lnTo>
                  <a:pt x="70607" y="947228"/>
                </a:lnTo>
                <a:lnTo>
                  <a:pt x="40251" y="1052164"/>
                </a:lnTo>
                <a:lnTo>
                  <a:pt x="18127" y="1160342"/>
                </a:lnTo>
                <a:lnTo>
                  <a:pt x="4591" y="1271406"/>
                </a:lnTo>
                <a:lnTo>
                  <a:pt x="0" y="1384998"/>
                </a:lnTo>
                <a:lnTo>
                  <a:pt x="4591" y="1498589"/>
                </a:lnTo>
                <a:lnTo>
                  <a:pt x="18127" y="1609651"/>
                </a:lnTo>
                <a:lnTo>
                  <a:pt x="40251" y="1717827"/>
                </a:lnTo>
                <a:lnTo>
                  <a:pt x="70607" y="1822763"/>
                </a:lnTo>
                <a:lnTo>
                  <a:pt x="108838" y="1924100"/>
                </a:lnTo>
                <a:lnTo>
                  <a:pt x="154589" y="2021482"/>
                </a:lnTo>
                <a:lnTo>
                  <a:pt x="207502" y="2114554"/>
                </a:lnTo>
                <a:lnTo>
                  <a:pt x="267221" y="2202958"/>
                </a:lnTo>
                <a:lnTo>
                  <a:pt x="333390" y="2286338"/>
                </a:lnTo>
                <a:lnTo>
                  <a:pt x="405652" y="2364338"/>
                </a:lnTo>
                <a:lnTo>
                  <a:pt x="483651" y="2436601"/>
                </a:lnTo>
                <a:lnTo>
                  <a:pt x="567030" y="2502771"/>
                </a:lnTo>
                <a:lnTo>
                  <a:pt x="655433" y="2562491"/>
                </a:lnTo>
                <a:lnTo>
                  <a:pt x="748504" y="2615404"/>
                </a:lnTo>
                <a:lnTo>
                  <a:pt x="845886" y="2661156"/>
                </a:lnTo>
                <a:lnTo>
                  <a:pt x="947222" y="2699388"/>
                </a:lnTo>
                <a:lnTo>
                  <a:pt x="1052157" y="2729744"/>
                </a:lnTo>
                <a:lnTo>
                  <a:pt x="1160333" y="2751869"/>
                </a:lnTo>
                <a:lnTo>
                  <a:pt x="1271395" y="2765405"/>
                </a:lnTo>
                <a:lnTo>
                  <a:pt x="1384985" y="2769997"/>
                </a:lnTo>
                <a:lnTo>
                  <a:pt x="1498576" y="2765405"/>
                </a:lnTo>
                <a:lnTo>
                  <a:pt x="1609638" y="2751869"/>
                </a:lnTo>
                <a:lnTo>
                  <a:pt x="1717815" y="2729744"/>
                </a:lnTo>
                <a:lnTo>
                  <a:pt x="1822750" y="2699388"/>
                </a:lnTo>
                <a:lnTo>
                  <a:pt x="1924087" y="2661156"/>
                </a:lnTo>
                <a:lnTo>
                  <a:pt x="2021470" y="2615404"/>
                </a:lnTo>
                <a:lnTo>
                  <a:pt x="2114541" y="2562491"/>
                </a:lnTo>
                <a:lnTo>
                  <a:pt x="2202945" y="2502771"/>
                </a:lnTo>
                <a:lnTo>
                  <a:pt x="2286325" y="2436601"/>
                </a:lnTo>
                <a:lnTo>
                  <a:pt x="2364325" y="2364338"/>
                </a:lnTo>
                <a:lnTo>
                  <a:pt x="2436588" y="2286338"/>
                </a:lnTo>
                <a:lnTo>
                  <a:pt x="2502758" y="2202958"/>
                </a:lnTo>
                <a:lnTo>
                  <a:pt x="2562478" y="2114554"/>
                </a:lnTo>
                <a:lnTo>
                  <a:pt x="2615392" y="2021482"/>
                </a:lnTo>
                <a:lnTo>
                  <a:pt x="2661143" y="1924100"/>
                </a:lnTo>
                <a:lnTo>
                  <a:pt x="2699375" y="1822763"/>
                </a:lnTo>
                <a:lnTo>
                  <a:pt x="2729732" y="1717827"/>
                </a:lnTo>
                <a:lnTo>
                  <a:pt x="2751856" y="1609651"/>
                </a:lnTo>
                <a:lnTo>
                  <a:pt x="2765393" y="1498589"/>
                </a:lnTo>
                <a:lnTo>
                  <a:pt x="2769984" y="1384998"/>
                </a:lnTo>
                <a:lnTo>
                  <a:pt x="2765393" y="1271406"/>
                </a:lnTo>
                <a:lnTo>
                  <a:pt x="2751856" y="1160342"/>
                </a:lnTo>
                <a:lnTo>
                  <a:pt x="2729732" y="1052164"/>
                </a:lnTo>
                <a:lnTo>
                  <a:pt x="2699375" y="947228"/>
                </a:lnTo>
                <a:lnTo>
                  <a:pt x="2661143" y="845891"/>
                </a:lnTo>
                <a:lnTo>
                  <a:pt x="2615392" y="748508"/>
                </a:lnTo>
                <a:lnTo>
                  <a:pt x="2562478" y="655437"/>
                </a:lnTo>
                <a:lnTo>
                  <a:pt x="2502758" y="567033"/>
                </a:lnTo>
                <a:lnTo>
                  <a:pt x="2436588" y="483653"/>
                </a:lnTo>
                <a:lnTo>
                  <a:pt x="2364325" y="405653"/>
                </a:lnTo>
                <a:lnTo>
                  <a:pt x="2286325" y="333391"/>
                </a:lnTo>
                <a:lnTo>
                  <a:pt x="2202945" y="267222"/>
                </a:lnTo>
                <a:lnTo>
                  <a:pt x="2114541" y="207502"/>
                </a:lnTo>
                <a:lnTo>
                  <a:pt x="2021470" y="154589"/>
                </a:lnTo>
                <a:lnTo>
                  <a:pt x="1924087" y="108838"/>
                </a:lnTo>
                <a:lnTo>
                  <a:pt x="1822750" y="70607"/>
                </a:lnTo>
                <a:lnTo>
                  <a:pt x="1717815" y="40251"/>
                </a:lnTo>
                <a:lnTo>
                  <a:pt x="1609638" y="18127"/>
                </a:lnTo>
                <a:lnTo>
                  <a:pt x="1498576" y="4591"/>
                </a:lnTo>
                <a:lnTo>
                  <a:pt x="1384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6000" dirty="0">
                <a:solidFill>
                  <a:srgbClr val="92D050"/>
                </a:solidFill>
                <a:latin typeface="Arial Black" panose="020B0A04020102020204" pitchFamily="34" charset="0"/>
              </a:rPr>
              <a:t>3</a:t>
            </a:r>
            <a:endParaRPr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8191508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6282" y="1019810"/>
            <a:ext cx="2599895" cy="195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object 39"/>
          <p:cNvSpPr txBox="1"/>
          <p:nvPr/>
        </p:nvSpPr>
        <p:spPr>
          <a:xfrm>
            <a:off x="3051100" y="1252728"/>
            <a:ext cx="164655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BRAND INT</a:t>
            </a:r>
            <a:r>
              <a:rPr sz="1300" b="1" spc="-5" dirty="0">
                <a:solidFill>
                  <a:srgbClr val="FFFFFF"/>
                </a:solidFill>
                <a:latin typeface="Dax"/>
                <a:cs typeface="Dax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ODUCTION</a:t>
            </a:r>
            <a:endParaRPr sz="1300">
              <a:latin typeface="Dax"/>
              <a:cs typeface="Dax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5357" y="1031455"/>
            <a:ext cx="2667191" cy="193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7295" y="3440306"/>
            <a:ext cx="2598882" cy="201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3365357" y="3002973"/>
            <a:ext cx="266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Philippine Exhibition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33146" y="1016081"/>
            <a:ext cx="1976755" cy="263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96213" y="1037671"/>
            <a:ext cx="1960245" cy="261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8"/>
          <p:cNvSpPr txBox="1"/>
          <p:nvPr/>
        </p:nvSpPr>
        <p:spPr>
          <a:xfrm>
            <a:off x="6232487" y="3769593"/>
            <a:ext cx="402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ADIJ2 was lunched in Belgium for the Car-sharing Project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757" y="1183855"/>
            <a:ext cx="2667191" cy="193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9"/>
          <p:cNvSpPr txBox="1"/>
          <p:nvPr/>
        </p:nvSpPr>
        <p:spPr>
          <a:xfrm>
            <a:off x="3051100" y="1252728"/>
            <a:ext cx="164655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BRAND INT</a:t>
            </a:r>
            <a:r>
              <a:rPr sz="1300" b="1" spc="-5" dirty="0">
                <a:solidFill>
                  <a:srgbClr val="FFFFFF"/>
                </a:solidFill>
                <a:latin typeface="Dax"/>
                <a:cs typeface="Dax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ODUCTION</a:t>
            </a:r>
            <a:endParaRPr sz="1300">
              <a:latin typeface="Dax"/>
              <a:cs typeface="Dax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-13896" y="1076913"/>
            <a:ext cx="1069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Shanghai </a:t>
            </a:r>
            <a:r>
              <a:rPr lang="en-US" altLang="zh-CN" sz="2000" dirty="0" err="1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Bauma</a:t>
            </a:r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 Exhibition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68972" y="1984866"/>
            <a:ext cx="9412514" cy="2856865"/>
            <a:chOff x="582386" y="1665586"/>
            <a:chExt cx="9412514" cy="28568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01849" y="2098357"/>
              <a:ext cx="2887345" cy="21615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图片 1" descr="微信图片_2019081915093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2386" y="1665586"/>
              <a:ext cx="2856865" cy="2856865"/>
            </a:xfrm>
            <a:prstGeom prst="rect">
              <a:avLst/>
            </a:prstGeom>
          </p:spPr>
        </p:pic>
        <p:pic>
          <p:nvPicPr>
            <p:cNvPr id="3" name="图片 2" descr="微信图片_2019081915094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38035" y="1665586"/>
              <a:ext cx="2856865" cy="28568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9"/>
          <p:cNvSpPr txBox="1"/>
          <p:nvPr/>
        </p:nvSpPr>
        <p:spPr>
          <a:xfrm>
            <a:off x="3051100" y="1252728"/>
            <a:ext cx="164655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BRAND INT</a:t>
            </a:r>
            <a:r>
              <a:rPr sz="1300" b="1" spc="-5" dirty="0">
                <a:solidFill>
                  <a:srgbClr val="FFFFFF"/>
                </a:solidFill>
                <a:latin typeface="Dax"/>
                <a:cs typeface="Dax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ODUCTION</a:t>
            </a:r>
            <a:endParaRPr sz="1300">
              <a:latin typeface="Dax"/>
              <a:cs typeface="Dax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0" y="904206"/>
            <a:ext cx="1069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Team in Philippines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2234" y="1721526"/>
            <a:ext cx="8748933" cy="3160264"/>
            <a:chOff x="850900" y="1721526"/>
            <a:chExt cx="8748933" cy="31602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30304" y="1721526"/>
              <a:ext cx="3969529" cy="3160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图片 4" descr="微信图片_2019112618190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0900" y="1721526"/>
              <a:ext cx="4212198" cy="3160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22F719-92B2-403C-91E1-C58A966A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658" y="977501"/>
            <a:ext cx="1333333" cy="3714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11261814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347152" y="1156445"/>
            <a:ext cx="3752215" cy="281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347151" y="4190555"/>
            <a:ext cx="3752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Visitors from Spain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4035" y="1164402"/>
            <a:ext cx="3753485" cy="281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5594035" y="4190555"/>
            <a:ext cx="375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Visitor from Philippines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32" y="328663"/>
            <a:ext cx="9989820" cy="5462905"/>
          </a:xfrm>
          <a:custGeom>
            <a:avLst/>
            <a:gdLst/>
            <a:ahLst/>
            <a:cxnLst/>
            <a:rect l="l" t="t" r="r" b="b"/>
            <a:pathLst>
              <a:path w="9989820" h="5462905">
                <a:moveTo>
                  <a:pt x="0" y="0"/>
                </a:moveTo>
                <a:lnTo>
                  <a:pt x="9989337" y="0"/>
                </a:lnTo>
                <a:lnTo>
                  <a:pt x="9989337" y="5462676"/>
                </a:lnTo>
                <a:lnTo>
                  <a:pt x="0" y="5462676"/>
                </a:lnTo>
                <a:lnTo>
                  <a:pt x="0" y="0"/>
                </a:lnTo>
                <a:close/>
              </a:path>
            </a:pathLst>
          </a:custGeom>
          <a:solidFill>
            <a:srgbClr val="252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49642" y="1133358"/>
            <a:ext cx="47961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1565" marR="5080" indent="-1079500">
              <a:lnSpc>
                <a:spcPts val="2180"/>
              </a:lnSpc>
            </a:pPr>
            <a:endParaRPr sz="2200">
              <a:latin typeface="Ubuntu" panose="020B0504030602030204"/>
              <a:cs typeface="Ubuntu" panose="020B050403060203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79747" y="2119979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9747" y="3692775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37100" y="2690934"/>
            <a:ext cx="47243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altLang="zh-CN" sz="2800" kern="0" spc="11" dirty="0">
                <a:solidFill>
                  <a:srgbClr val="8FC31F"/>
                </a:solidFill>
                <a:latin typeface="Arial Black" panose="020B0A04020102020204" pitchFamily="34" charset="0"/>
                <a:ea typeface="+mj-ea"/>
                <a:cs typeface="Arial" panose="020B0604020202090204" pitchFamily="34" charset="0"/>
              </a:rPr>
              <a:t>PRODUCT Introduction</a:t>
            </a:r>
          </a:p>
        </p:txBody>
      </p:sp>
      <p:sp>
        <p:nvSpPr>
          <p:cNvPr id="10" name="object 37"/>
          <p:cNvSpPr/>
          <p:nvPr/>
        </p:nvSpPr>
        <p:spPr>
          <a:xfrm>
            <a:off x="2538272" y="2144377"/>
            <a:ext cx="1641475" cy="1524000"/>
          </a:xfrm>
          <a:custGeom>
            <a:avLst/>
            <a:gdLst/>
            <a:ahLst/>
            <a:cxnLst/>
            <a:rect l="l" t="t" r="r" b="b"/>
            <a:pathLst>
              <a:path w="2770504" h="2770504">
                <a:moveTo>
                  <a:pt x="1384985" y="0"/>
                </a:moveTo>
                <a:lnTo>
                  <a:pt x="1271395" y="4591"/>
                </a:lnTo>
                <a:lnTo>
                  <a:pt x="1160333" y="18127"/>
                </a:lnTo>
                <a:lnTo>
                  <a:pt x="1052157" y="40251"/>
                </a:lnTo>
                <a:lnTo>
                  <a:pt x="947222" y="70607"/>
                </a:lnTo>
                <a:lnTo>
                  <a:pt x="845886" y="108838"/>
                </a:lnTo>
                <a:lnTo>
                  <a:pt x="748504" y="154589"/>
                </a:lnTo>
                <a:lnTo>
                  <a:pt x="655433" y="207502"/>
                </a:lnTo>
                <a:lnTo>
                  <a:pt x="567030" y="267222"/>
                </a:lnTo>
                <a:lnTo>
                  <a:pt x="483651" y="333391"/>
                </a:lnTo>
                <a:lnTo>
                  <a:pt x="405652" y="405653"/>
                </a:lnTo>
                <a:lnTo>
                  <a:pt x="333390" y="483653"/>
                </a:lnTo>
                <a:lnTo>
                  <a:pt x="267221" y="567033"/>
                </a:lnTo>
                <a:lnTo>
                  <a:pt x="207502" y="655437"/>
                </a:lnTo>
                <a:lnTo>
                  <a:pt x="154589" y="748508"/>
                </a:lnTo>
                <a:lnTo>
                  <a:pt x="108838" y="845891"/>
                </a:lnTo>
                <a:lnTo>
                  <a:pt x="70607" y="947228"/>
                </a:lnTo>
                <a:lnTo>
                  <a:pt x="40251" y="1052164"/>
                </a:lnTo>
                <a:lnTo>
                  <a:pt x="18127" y="1160342"/>
                </a:lnTo>
                <a:lnTo>
                  <a:pt x="4591" y="1271406"/>
                </a:lnTo>
                <a:lnTo>
                  <a:pt x="0" y="1384998"/>
                </a:lnTo>
                <a:lnTo>
                  <a:pt x="4591" y="1498589"/>
                </a:lnTo>
                <a:lnTo>
                  <a:pt x="18127" y="1609651"/>
                </a:lnTo>
                <a:lnTo>
                  <a:pt x="40251" y="1717827"/>
                </a:lnTo>
                <a:lnTo>
                  <a:pt x="70607" y="1822763"/>
                </a:lnTo>
                <a:lnTo>
                  <a:pt x="108838" y="1924100"/>
                </a:lnTo>
                <a:lnTo>
                  <a:pt x="154589" y="2021482"/>
                </a:lnTo>
                <a:lnTo>
                  <a:pt x="207502" y="2114554"/>
                </a:lnTo>
                <a:lnTo>
                  <a:pt x="267221" y="2202958"/>
                </a:lnTo>
                <a:lnTo>
                  <a:pt x="333390" y="2286338"/>
                </a:lnTo>
                <a:lnTo>
                  <a:pt x="405652" y="2364338"/>
                </a:lnTo>
                <a:lnTo>
                  <a:pt x="483651" y="2436601"/>
                </a:lnTo>
                <a:lnTo>
                  <a:pt x="567030" y="2502771"/>
                </a:lnTo>
                <a:lnTo>
                  <a:pt x="655433" y="2562491"/>
                </a:lnTo>
                <a:lnTo>
                  <a:pt x="748504" y="2615404"/>
                </a:lnTo>
                <a:lnTo>
                  <a:pt x="845886" y="2661156"/>
                </a:lnTo>
                <a:lnTo>
                  <a:pt x="947222" y="2699388"/>
                </a:lnTo>
                <a:lnTo>
                  <a:pt x="1052157" y="2729744"/>
                </a:lnTo>
                <a:lnTo>
                  <a:pt x="1160333" y="2751869"/>
                </a:lnTo>
                <a:lnTo>
                  <a:pt x="1271395" y="2765405"/>
                </a:lnTo>
                <a:lnTo>
                  <a:pt x="1384985" y="2769997"/>
                </a:lnTo>
                <a:lnTo>
                  <a:pt x="1498576" y="2765405"/>
                </a:lnTo>
                <a:lnTo>
                  <a:pt x="1609638" y="2751869"/>
                </a:lnTo>
                <a:lnTo>
                  <a:pt x="1717815" y="2729744"/>
                </a:lnTo>
                <a:lnTo>
                  <a:pt x="1822750" y="2699388"/>
                </a:lnTo>
                <a:lnTo>
                  <a:pt x="1924087" y="2661156"/>
                </a:lnTo>
                <a:lnTo>
                  <a:pt x="2021470" y="2615404"/>
                </a:lnTo>
                <a:lnTo>
                  <a:pt x="2114541" y="2562491"/>
                </a:lnTo>
                <a:lnTo>
                  <a:pt x="2202945" y="2502771"/>
                </a:lnTo>
                <a:lnTo>
                  <a:pt x="2286325" y="2436601"/>
                </a:lnTo>
                <a:lnTo>
                  <a:pt x="2364325" y="2364338"/>
                </a:lnTo>
                <a:lnTo>
                  <a:pt x="2436588" y="2286338"/>
                </a:lnTo>
                <a:lnTo>
                  <a:pt x="2502758" y="2202958"/>
                </a:lnTo>
                <a:lnTo>
                  <a:pt x="2562478" y="2114554"/>
                </a:lnTo>
                <a:lnTo>
                  <a:pt x="2615392" y="2021482"/>
                </a:lnTo>
                <a:lnTo>
                  <a:pt x="2661143" y="1924100"/>
                </a:lnTo>
                <a:lnTo>
                  <a:pt x="2699375" y="1822763"/>
                </a:lnTo>
                <a:lnTo>
                  <a:pt x="2729732" y="1717827"/>
                </a:lnTo>
                <a:lnTo>
                  <a:pt x="2751856" y="1609651"/>
                </a:lnTo>
                <a:lnTo>
                  <a:pt x="2765393" y="1498589"/>
                </a:lnTo>
                <a:lnTo>
                  <a:pt x="2769984" y="1384998"/>
                </a:lnTo>
                <a:lnTo>
                  <a:pt x="2765393" y="1271406"/>
                </a:lnTo>
                <a:lnTo>
                  <a:pt x="2751856" y="1160342"/>
                </a:lnTo>
                <a:lnTo>
                  <a:pt x="2729732" y="1052164"/>
                </a:lnTo>
                <a:lnTo>
                  <a:pt x="2699375" y="947228"/>
                </a:lnTo>
                <a:lnTo>
                  <a:pt x="2661143" y="845891"/>
                </a:lnTo>
                <a:lnTo>
                  <a:pt x="2615392" y="748508"/>
                </a:lnTo>
                <a:lnTo>
                  <a:pt x="2562478" y="655437"/>
                </a:lnTo>
                <a:lnTo>
                  <a:pt x="2502758" y="567033"/>
                </a:lnTo>
                <a:lnTo>
                  <a:pt x="2436588" y="483653"/>
                </a:lnTo>
                <a:lnTo>
                  <a:pt x="2364325" y="405653"/>
                </a:lnTo>
                <a:lnTo>
                  <a:pt x="2286325" y="333391"/>
                </a:lnTo>
                <a:lnTo>
                  <a:pt x="2202945" y="267222"/>
                </a:lnTo>
                <a:lnTo>
                  <a:pt x="2114541" y="207502"/>
                </a:lnTo>
                <a:lnTo>
                  <a:pt x="2021470" y="154589"/>
                </a:lnTo>
                <a:lnTo>
                  <a:pt x="1924087" y="108838"/>
                </a:lnTo>
                <a:lnTo>
                  <a:pt x="1822750" y="70607"/>
                </a:lnTo>
                <a:lnTo>
                  <a:pt x="1717815" y="40251"/>
                </a:lnTo>
                <a:lnTo>
                  <a:pt x="1609638" y="18127"/>
                </a:lnTo>
                <a:lnTo>
                  <a:pt x="1498576" y="4591"/>
                </a:lnTo>
                <a:lnTo>
                  <a:pt x="1384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 sz="6000" dirty="0">
                <a:solidFill>
                  <a:srgbClr val="92D050"/>
                </a:solidFill>
                <a:latin typeface="Arial Black" panose="020B0A04020102020204" pitchFamily="34" charset="0"/>
              </a:rPr>
              <a:t>2</a:t>
            </a:r>
            <a:endParaRPr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5C7B4-5D39-46C8-BC1B-80DB9D0F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3780" y="1095067"/>
            <a:ext cx="3335628" cy="9079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261812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4131" y="1405687"/>
            <a:ext cx="3688720" cy="276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微信图片_201908191519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0551" y="1393663"/>
            <a:ext cx="3761105" cy="276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144131" y="4404314"/>
            <a:ext cx="36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Clients from Spain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0551" y="4404314"/>
            <a:ext cx="376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Clients from Russia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68490" y="1714252"/>
            <a:ext cx="3026410" cy="240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object 39"/>
          <p:cNvSpPr txBox="1"/>
          <p:nvPr/>
        </p:nvSpPr>
        <p:spPr>
          <a:xfrm>
            <a:off x="3051100" y="1252728"/>
            <a:ext cx="164655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BRAND INT</a:t>
            </a:r>
            <a:r>
              <a:rPr sz="1300" b="1" spc="-5" dirty="0">
                <a:solidFill>
                  <a:srgbClr val="FFFFFF"/>
                </a:solidFill>
                <a:latin typeface="Dax"/>
                <a:cs typeface="Dax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ODUCTION</a:t>
            </a:r>
            <a:endParaRPr sz="1300">
              <a:latin typeface="Dax"/>
              <a:cs typeface="Dax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0990" y="1023498"/>
            <a:ext cx="2380004" cy="4235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6968490" y="4267745"/>
            <a:ext cx="302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Interview by local TV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 t="17862" r="44164" b="16147"/>
          <a:stretch/>
        </p:blipFill>
        <p:spPr>
          <a:xfrm>
            <a:off x="1085588" y="2224041"/>
            <a:ext cx="2630457" cy="192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9"/>
          <p:cNvSpPr txBox="1"/>
          <p:nvPr/>
        </p:nvSpPr>
        <p:spPr>
          <a:xfrm>
            <a:off x="3051100" y="1252728"/>
            <a:ext cx="164655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BRAND INT</a:t>
            </a:r>
            <a:r>
              <a:rPr sz="1300" b="1" spc="-5" dirty="0">
                <a:solidFill>
                  <a:srgbClr val="FFFFFF"/>
                </a:solidFill>
                <a:latin typeface="Dax"/>
                <a:cs typeface="Dax"/>
              </a:rPr>
              <a:t>R</a:t>
            </a:r>
            <a:r>
              <a:rPr sz="1300" b="1" spc="5" dirty="0">
                <a:solidFill>
                  <a:srgbClr val="FFFFFF"/>
                </a:solidFill>
                <a:latin typeface="Dax"/>
                <a:cs typeface="Dax"/>
              </a:rPr>
              <a:t>ODUCTION</a:t>
            </a:r>
            <a:endParaRPr sz="1300">
              <a:latin typeface="Dax"/>
              <a:cs typeface="Dax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7251700" y="1364963"/>
            <a:ext cx="309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Car sharing project </a:t>
            </a:r>
          </a:p>
          <a:p>
            <a:r>
              <a:rPr lang="en-US" altLang="zh-CN" sz="2000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Join venture with Belgium Government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41900" y="3320185"/>
            <a:ext cx="2836332" cy="212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微信图片_201911261808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4441" y="924358"/>
            <a:ext cx="2938145" cy="2204085"/>
          </a:xfrm>
          <a:prstGeom prst="rect">
            <a:avLst/>
          </a:prstGeom>
        </p:spPr>
      </p:pic>
      <p:pic>
        <p:nvPicPr>
          <p:cNvPr id="6" name="图片 5" descr="IMG2019111313043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2116" y="924358"/>
            <a:ext cx="3014980" cy="2261235"/>
          </a:xfrm>
          <a:prstGeom prst="rect">
            <a:avLst/>
          </a:prstGeom>
        </p:spPr>
      </p:pic>
      <p:pic>
        <p:nvPicPr>
          <p:cNvPr id="9" name="图片 8" descr="8b577780a99d42cf7a6924b7ba1a75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4682" y="3350029"/>
            <a:ext cx="4150995" cy="20974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" y="323576"/>
            <a:ext cx="9989820" cy="5462905"/>
          </a:xfrm>
          <a:custGeom>
            <a:avLst/>
            <a:gdLst/>
            <a:ahLst/>
            <a:cxnLst/>
            <a:rect l="l" t="t" r="r" b="b"/>
            <a:pathLst>
              <a:path w="9989820" h="5462905">
                <a:moveTo>
                  <a:pt x="0" y="0"/>
                </a:moveTo>
                <a:lnTo>
                  <a:pt x="9989337" y="0"/>
                </a:lnTo>
                <a:lnTo>
                  <a:pt x="9989337" y="5462676"/>
                </a:lnTo>
                <a:lnTo>
                  <a:pt x="0" y="5462676"/>
                </a:lnTo>
                <a:lnTo>
                  <a:pt x="0" y="0"/>
                </a:lnTo>
                <a:close/>
              </a:path>
            </a:pathLst>
          </a:custGeom>
          <a:solidFill>
            <a:srgbClr val="252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49642" y="1133358"/>
            <a:ext cx="479615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1565" marR="5080" indent="-1079500">
              <a:lnSpc>
                <a:spcPts val="2180"/>
              </a:lnSpc>
            </a:pPr>
            <a:endParaRPr sz="2200">
              <a:latin typeface="Ubuntu" panose="020B0504030602030204"/>
              <a:cs typeface="Ubuntu" panose="020B050403060203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79747" y="2119979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79747" y="3692775"/>
            <a:ext cx="5527675" cy="0"/>
          </a:xfrm>
          <a:custGeom>
            <a:avLst/>
            <a:gdLst/>
            <a:ahLst/>
            <a:cxnLst/>
            <a:rect l="l" t="t" r="r" b="b"/>
            <a:pathLst>
              <a:path w="5527675">
                <a:moveTo>
                  <a:pt x="0" y="0"/>
                </a:moveTo>
                <a:lnTo>
                  <a:pt x="5527332" y="0"/>
                </a:lnTo>
              </a:path>
            </a:pathLst>
          </a:custGeom>
          <a:ln w="11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08600" y="2629813"/>
            <a:ext cx="436072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altLang="zh-CN" sz="2800" kern="0" spc="11" dirty="0">
                <a:solidFill>
                  <a:srgbClr val="8FC31F"/>
                </a:solidFill>
                <a:latin typeface="Arial Black" panose="020B0A04020102020204" pitchFamily="34" charset="0"/>
                <a:ea typeface="+mj-ea"/>
                <a:cs typeface="Arial" panose="020B0604020202090204" pitchFamily="34" charset="0"/>
              </a:rPr>
              <a:t>abroad</a:t>
            </a:r>
            <a:endParaRPr lang="en-US" altLang="zh-CN" sz="2800" kern="0" spc="11" dirty="0">
              <a:solidFill>
                <a:srgbClr val="8FC31F"/>
              </a:solidFill>
              <a:latin typeface="Arial Black" panose="020B0A04020102020204" pitchFamily="34" charset="0"/>
              <a:ea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0" name="object 37"/>
          <p:cNvSpPr/>
          <p:nvPr/>
        </p:nvSpPr>
        <p:spPr>
          <a:xfrm>
            <a:off x="2538272" y="2144377"/>
            <a:ext cx="1641475" cy="1524000"/>
          </a:xfrm>
          <a:custGeom>
            <a:avLst/>
            <a:gdLst/>
            <a:ahLst/>
            <a:cxnLst/>
            <a:rect l="l" t="t" r="r" b="b"/>
            <a:pathLst>
              <a:path w="2770504" h="2770504">
                <a:moveTo>
                  <a:pt x="1384985" y="0"/>
                </a:moveTo>
                <a:lnTo>
                  <a:pt x="1271395" y="4591"/>
                </a:lnTo>
                <a:lnTo>
                  <a:pt x="1160333" y="18127"/>
                </a:lnTo>
                <a:lnTo>
                  <a:pt x="1052157" y="40251"/>
                </a:lnTo>
                <a:lnTo>
                  <a:pt x="947222" y="70607"/>
                </a:lnTo>
                <a:lnTo>
                  <a:pt x="845886" y="108838"/>
                </a:lnTo>
                <a:lnTo>
                  <a:pt x="748504" y="154589"/>
                </a:lnTo>
                <a:lnTo>
                  <a:pt x="655433" y="207502"/>
                </a:lnTo>
                <a:lnTo>
                  <a:pt x="567030" y="267222"/>
                </a:lnTo>
                <a:lnTo>
                  <a:pt x="483651" y="333391"/>
                </a:lnTo>
                <a:lnTo>
                  <a:pt x="405652" y="405653"/>
                </a:lnTo>
                <a:lnTo>
                  <a:pt x="333390" y="483653"/>
                </a:lnTo>
                <a:lnTo>
                  <a:pt x="267221" y="567033"/>
                </a:lnTo>
                <a:lnTo>
                  <a:pt x="207502" y="655437"/>
                </a:lnTo>
                <a:lnTo>
                  <a:pt x="154589" y="748508"/>
                </a:lnTo>
                <a:lnTo>
                  <a:pt x="108838" y="845891"/>
                </a:lnTo>
                <a:lnTo>
                  <a:pt x="70607" y="947228"/>
                </a:lnTo>
                <a:lnTo>
                  <a:pt x="40251" y="1052164"/>
                </a:lnTo>
                <a:lnTo>
                  <a:pt x="18127" y="1160342"/>
                </a:lnTo>
                <a:lnTo>
                  <a:pt x="4591" y="1271406"/>
                </a:lnTo>
                <a:lnTo>
                  <a:pt x="0" y="1384998"/>
                </a:lnTo>
                <a:lnTo>
                  <a:pt x="4591" y="1498589"/>
                </a:lnTo>
                <a:lnTo>
                  <a:pt x="18127" y="1609651"/>
                </a:lnTo>
                <a:lnTo>
                  <a:pt x="40251" y="1717827"/>
                </a:lnTo>
                <a:lnTo>
                  <a:pt x="70607" y="1822763"/>
                </a:lnTo>
                <a:lnTo>
                  <a:pt x="108838" y="1924100"/>
                </a:lnTo>
                <a:lnTo>
                  <a:pt x="154589" y="2021482"/>
                </a:lnTo>
                <a:lnTo>
                  <a:pt x="207502" y="2114554"/>
                </a:lnTo>
                <a:lnTo>
                  <a:pt x="267221" y="2202958"/>
                </a:lnTo>
                <a:lnTo>
                  <a:pt x="333390" y="2286338"/>
                </a:lnTo>
                <a:lnTo>
                  <a:pt x="405652" y="2364338"/>
                </a:lnTo>
                <a:lnTo>
                  <a:pt x="483651" y="2436601"/>
                </a:lnTo>
                <a:lnTo>
                  <a:pt x="567030" y="2502771"/>
                </a:lnTo>
                <a:lnTo>
                  <a:pt x="655433" y="2562491"/>
                </a:lnTo>
                <a:lnTo>
                  <a:pt x="748504" y="2615404"/>
                </a:lnTo>
                <a:lnTo>
                  <a:pt x="845886" y="2661156"/>
                </a:lnTo>
                <a:lnTo>
                  <a:pt x="947222" y="2699388"/>
                </a:lnTo>
                <a:lnTo>
                  <a:pt x="1052157" y="2729744"/>
                </a:lnTo>
                <a:lnTo>
                  <a:pt x="1160333" y="2751869"/>
                </a:lnTo>
                <a:lnTo>
                  <a:pt x="1271395" y="2765405"/>
                </a:lnTo>
                <a:lnTo>
                  <a:pt x="1384985" y="2769997"/>
                </a:lnTo>
                <a:lnTo>
                  <a:pt x="1498576" y="2765405"/>
                </a:lnTo>
                <a:lnTo>
                  <a:pt x="1609638" y="2751869"/>
                </a:lnTo>
                <a:lnTo>
                  <a:pt x="1717815" y="2729744"/>
                </a:lnTo>
                <a:lnTo>
                  <a:pt x="1822750" y="2699388"/>
                </a:lnTo>
                <a:lnTo>
                  <a:pt x="1924087" y="2661156"/>
                </a:lnTo>
                <a:lnTo>
                  <a:pt x="2021470" y="2615404"/>
                </a:lnTo>
                <a:lnTo>
                  <a:pt x="2114541" y="2562491"/>
                </a:lnTo>
                <a:lnTo>
                  <a:pt x="2202945" y="2502771"/>
                </a:lnTo>
                <a:lnTo>
                  <a:pt x="2286325" y="2436601"/>
                </a:lnTo>
                <a:lnTo>
                  <a:pt x="2364325" y="2364338"/>
                </a:lnTo>
                <a:lnTo>
                  <a:pt x="2436588" y="2286338"/>
                </a:lnTo>
                <a:lnTo>
                  <a:pt x="2502758" y="2202958"/>
                </a:lnTo>
                <a:lnTo>
                  <a:pt x="2562478" y="2114554"/>
                </a:lnTo>
                <a:lnTo>
                  <a:pt x="2615392" y="2021482"/>
                </a:lnTo>
                <a:lnTo>
                  <a:pt x="2661143" y="1924100"/>
                </a:lnTo>
                <a:lnTo>
                  <a:pt x="2699375" y="1822763"/>
                </a:lnTo>
                <a:lnTo>
                  <a:pt x="2729732" y="1717827"/>
                </a:lnTo>
                <a:lnTo>
                  <a:pt x="2751856" y="1609651"/>
                </a:lnTo>
                <a:lnTo>
                  <a:pt x="2765393" y="1498589"/>
                </a:lnTo>
                <a:lnTo>
                  <a:pt x="2769984" y="1384998"/>
                </a:lnTo>
                <a:lnTo>
                  <a:pt x="2765393" y="1271406"/>
                </a:lnTo>
                <a:lnTo>
                  <a:pt x="2751856" y="1160342"/>
                </a:lnTo>
                <a:lnTo>
                  <a:pt x="2729732" y="1052164"/>
                </a:lnTo>
                <a:lnTo>
                  <a:pt x="2699375" y="947228"/>
                </a:lnTo>
                <a:lnTo>
                  <a:pt x="2661143" y="845891"/>
                </a:lnTo>
                <a:lnTo>
                  <a:pt x="2615392" y="748508"/>
                </a:lnTo>
                <a:lnTo>
                  <a:pt x="2562478" y="655437"/>
                </a:lnTo>
                <a:lnTo>
                  <a:pt x="2502758" y="567033"/>
                </a:lnTo>
                <a:lnTo>
                  <a:pt x="2436588" y="483653"/>
                </a:lnTo>
                <a:lnTo>
                  <a:pt x="2364325" y="405653"/>
                </a:lnTo>
                <a:lnTo>
                  <a:pt x="2286325" y="333391"/>
                </a:lnTo>
                <a:lnTo>
                  <a:pt x="2202945" y="267222"/>
                </a:lnTo>
                <a:lnTo>
                  <a:pt x="2114541" y="207502"/>
                </a:lnTo>
                <a:lnTo>
                  <a:pt x="2021470" y="154589"/>
                </a:lnTo>
                <a:lnTo>
                  <a:pt x="1924087" y="108838"/>
                </a:lnTo>
                <a:lnTo>
                  <a:pt x="1822750" y="70607"/>
                </a:lnTo>
                <a:lnTo>
                  <a:pt x="1717815" y="40251"/>
                </a:lnTo>
                <a:lnTo>
                  <a:pt x="1609638" y="18127"/>
                </a:lnTo>
                <a:lnTo>
                  <a:pt x="1498576" y="4591"/>
                </a:lnTo>
                <a:lnTo>
                  <a:pt x="1384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6000" dirty="0">
                <a:solidFill>
                  <a:srgbClr val="92D050"/>
                </a:solidFill>
                <a:latin typeface="Arial Black" panose="020B0A04020102020204" pitchFamily="34" charset="0"/>
              </a:rPr>
              <a:t>4 </a:t>
            </a:r>
            <a:endParaRPr sz="6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65300" y="165100"/>
            <a:ext cx="7391400" cy="5791200"/>
            <a:chOff x="1498600" y="165100"/>
            <a:chExt cx="7391400" cy="57912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498600" y="165100"/>
              <a:ext cx="2819400" cy="2819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498600" y="3136900"/>
              <a:ext cx="2819400" cy="28194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070600" y="3136900"/>
              <a:ext cx="2819400" cy="28194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070600" y="190500"/>
              <a:ext cx="2819400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7800" y="152400"/>
            <a:ext cx="7785100" cy="2819400"/>
            <a:chOff x="1295400" y="165100"/>
            <a:chExt cx="7785100" cy="28194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295400" y="165100"/>
              <a:ext cx="2819400" cy="28194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261100" y="165100"/>
              <a:ext cx="2819400" cy="281940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47800" y="3149601"/>
            <a:ext cx="2819400" cy="2819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13500" y="3149601"/>
            <a:ext cx="281940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11"/>
          <p:cNvSpPr/>
          <p:nvPr/>
        </p:nvSpPr>
        <p:spPr>
          <a:xfrm>
            <a:off x="0" y="0"/>
            <a:ext cx="10692130" cy="737235"/>
          </a:xfrm>
          <a:custGeom>
            <a:avLst/>
            <a:gdLst/>
            <a:ahLst/>
            <a:cxnLst/>
            <a:rect l="l" t="t" r="r" b="b"/>
            <a:pathLst>
              <a:path w="10683240" h="736600">
                <a:moveTo>
                  <a:pt x="10682706" y="0"/>
                </a:moveTo>
                <a:lnTo>
                  <a:pt x="0" y="0"/>
                </a:lnTo>
                <a:lnTo>
                  <a:pt x="0" y="736498"/>
                </a:lnTo>
                <a:lnTo>
                  <a:pt x="1906828" y="736498"/>
                </a:lnTo>
                <a:lnTo>
                  <a:pt x="1929484" y="735905"/>
                </a:lnTo>
                <a:lnTo>
                  <a:pt x="1973836" y="731247"/>
                </a:lnTo>
                <a:lnTo>
                  <a:pt x="2016711" y="722161"/>
                </a:lnTo>
                <a:lnTo>
                  <a:pt x="2057874" y="708883"/>
                </a:lnTo>
                <a:lnTo>
                  <a:pt x="2097088" y="691651"/>
                </a:lnTo>
                <a:lnTo>
                  <a:pt x="2134118" y="670704"/>
                </a:lnTo>
                <a:lnTo>
                  <a:pt x="2168728" y="646280"/>
                </a:lnTo>
                <a:lnTo>
                  <a:pt x="2200681" y="618615"/>
                </a:lnTo>
                <a:lnTo>
                  <a:pt x="2229742" y="587949"/>
                </a:lnTo>
                <a:lnTo>
                  <a:pt x="2255675" y="554519"/>
                </a:lnTo>
                <a:lnTo>
                  <a:pt x="2267394" y="536841"/>
                </a:lnTo>
                <a:lnTo>
                  <a:pt x="2269107" y="536841"/>
                </a:lnTo>
                <a:lnTo>
                  <a:pt x="2290571" y="499720"/>
                </a:lnTo>
                <a:lnTo>
                  <a:pt x="2317866" y="462348"/>
                </a:lnTo>
                <a:lnTo>
                  <a:pt x="2348969" y="428210"/>
                </a:lnTo>
                <a:lnTo>
                  <a:pt x="2383572" y="397617"/>
                </a:lnTo>
                <a:lnTo>
                  <a:pt x="2421367" y="370879"/>
                </a:lnTo>
                <a:lnTo>
                  <a:pt x="2462045" y="348307"/>
                </a:lnTo>
                <a:lnTo>
                  <a:pt x="2505297" y="330210"/>
                </a:lnTo>
                <a:lnTo>
                  <a:pt x="2550816" y="316900"/>
                </a:lnTo>
                <a:lnTo>
                  <a:pt x="2598291" y="308686"/>
                </a:lnTo>
                <a:lnTo>
                  <a:pt x="2647416" y="305879"/>
                </a:lnTo>
                <a:lnTo>
                  <a:pt x="10682706" y="305879"/>
                </a:lnTo>
                <a:lnTo>
                  <a:pt x="10682706" y="0"/>
                </a:lnTo>
                <a:close/>
              </a:path>
              <a:path w="10683240" h="736600">
                <a:moveTo>
                  <a:pt x="2269107" y="536841"/>
                </a:moveTo>
                <a:lnTo>
                  <a:pt x="2267394" y="536841"/>
                </a:lnTo>
                <a:lnTo>
                  <a:pt x="2267394" y="540016"/>
                </a:lnTo>
                <a:lnTo>
                  <a:pt x="2269107" y="536841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/>
          <p:cNvSpPr/>
          <p:nvPr/>
        </p:nvSpPr>
        <p:spPr>
          <a:xfrm>
            <a:off x="1817" y="5537505"/>
            <a:ext cx="3804920" cy="582930"/>
          </a:xfrm>
          <a:custGeom>
            <a:avLst/>
            <a:gdLst/>
            <a:ahLst/>
            <a:cxnLst/>
            <a:rect l="l" t="t" r="r" b="b"/>
            <a:pathLst>
              <a:path w="3804920" h="582929">
                <a:moveTo>
                  <a:pt x="0" y="0"/>
                </a:moveTo>
                <a:lnTo>
                  <a:pt x="0" y="582498"/>
                </a:lnTo>
                <a:lnTo>
                  <a:pt x="3804780" y="582498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0" y="5459103"/>
            <a:ext cx="2694305" cy="659130"/>
          </a:xfrm>
          <a:custGeom>
            <a:avLst/>
            <a:gdLst/>
            <a:ahLst/>
            <a:cxnLst/>
            <a:rect l="l" t="t" r="r" b="b"/>
            <a:pathLst>
              <a:path w="2694305" h="659129">
                <a:moveTo>
                  <a:pt x="2693924" y="0"/>
                </a:moveTo>
                <a:lnTo>
                  <a:pt x="0" y="549719"/>
                </a:lnTo>
                <a:lnTo>
                  <a:pt x="0" y="647903"/>
                </a:lnTo>
                <a:lnTo>
                  <a:pt x="2444584" y="658634"/>
                </a:lnTo>
                <a:lnTo>
                  <a:pt x="2693924" y="0"/>
                </a:lnTo>
                <a:close/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2540775" y="5459096"/>
            <a:ext cx="1310640" cy="366395"/>
          </a:xfrm>
          <a:custGeom>
            <a:avLst/>
            <a:gdLst/>
            <a:ahLst/>
            <a:cxnLst/>
            <a:rect l="l" t="t" r="r" b="b"/>
            <a:pathLst>
              <a:path w="1310639" h="366395">
                <a:moveTo>
                  <a:pt x="155079" y="0"/>
                </a:moveTo>
                <a:lnTo>
                  <a:pt x="0" y="365912"/>
                </a:lnTo>
                <a:lnTo>
                  <a:pt x="1310589" y="235229"/>
                </a:lnTo>
                <a:lnTo>
                  <a:pt x="155079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5"/>
          <p:cNvSpPr/>
          <p:nvPr/>
        </p:nvSpPr>
        <p:spPr>
          <a:xfrm>
            <a:off x="5694094" y="5624683"/>
            <a:ext cx="2401570" cy="495934"/>
          </a:xfrm>
          <a:custGeom>
            <a:avLst/>
            <a:gdLst/>
            <a:ahLst/>
            <a:cxnLst/>
            <a:rect l="l" t="t" r="r" b="b"/>
            <a:pathLst>
              <a:path w="2401570" h="495935">
                <a:moveTo>
                  <a:pt x="2401582" y="0"/>
                </a:moveTo>
                <a:lnTo>
                  <a:pt x="0" y="286219"/>
                </a:lnTo>
                <a:lnTo>
                  <a:pt x="138286" y="495320"/>
                </a:lnTo>
                <a:lnTo>
                  <a:pt x="2030022" y="495320"/>
                </a:lnTo>
                <a:lnTo>
                  <a:pt x="2401582" y="0"/>
                </a:lnTo>
              </a:path>
            </a:pathLst>
          </a:custGeom>
          <a:solidFill>
            <a:srgbClr val="8FC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"/>
          <p:cNvSpPr/>
          <p:nvPr/>
        </p:nvSpPr>
        <p:spPr>
          <a:xfrm>
            <a:off x="7786882" y="5094744"/>
            <a:ext cx="2905125" cy="1025525"/>
          </a:xfrm>
          <a:custGeom>
            <a:avLst/>
            <a:gdLst/>
            <a:ahLst/>
            <a:cxnLst/>
            <a:rect l="l" t="t" r="r" b="b"/>
            <a:pathLst>
              <a:path w="2905125" h="1025525">
                <a:moveTo>
                  <a:pt x="2905112" y="0"/>
                </a:moveTo>
                <a:lnTo>
                  <a:pt x="0" y="1025258"/>
                </a:lnTo>
                <a:lnTo>
                  <a:pt x="2905112" y="1025258"/>
                </a:lnTo>
                <a:lnTo>
                  <a:pt x="2905112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7"/>
          <p:cNvSpPr/>
          <p:nvPr/>
        </p:nvSpPr>
        <p:spPr>
          <a:xfrm>
            <a:off x="7715025" y="5621388"/>
            <a:ext cx="2393950" cy="499109"/>
          </a:xfrm>
          <a:custGeom>
            <a:avLst/>
            <a:gdLst/>
            <a:ahLst/>
            <a:cxnLst/>
            <a:rect l="l" t="t" r="r" b="b"/>
            <a:pathLst>
              <a:path w="2393950" h="499110">
                <a:moveTo>
                  <a:pt x="380644" y="0"/>
                </a:moveTo>
                <a:lnTo>
                  <a:pt x="0" y="498614"/>
                </a:lnTo>
                <a:lnTo>
                  <a:pt x="2393911" y="498614"/>
                </a:lnTo>
                <a:lnTo>
                  <a:pt x="380644" y="0"/>
                </a:lnTo>
                <a:close/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"/>
          <p:cNvSpPr/>
          <p:nvPr/>
        </p:nvSpPr>
        <p:spPr>
          <a:xfrm>
            <a:off x="0" y="5545346"/>
            <a:ext cx="4848225" cy="574675"/>
          </a:xfrm>
          <a:custGeom>
            <a:avLst/>
            <a:gdLst/>
            <a:ahLst/>
            <a:cxnLst/>
            <a:rect l="l" t="t" r="r" b="b"/>
            <a:pathLst>
              <a:path w="4848225" h="574675">
                <a:moveTo>
                  <a:pt x="4137202" y="0"/>
                </a:moveTo>
                <a:lnTo>
                  <a:pt x="0" y="478434"/>
                </a:lnTo>
                <a:lnTo>
                  <a:pt x="0" y="574657"/>
                </a:lnTo>
                <a:lnTo>
                  <a:pt x="4848129" y="574657"/>
                </a:lnTo>
                <a:lnTo>
                  <a:pt x="4137202" y="0"/>
                </a:lnTo>
              </a:path>
            </a:pathLst>
          </a:custGeom>
          <a:solidFill>
            <a:srgbClr val="393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9"/>
          <p:cNvSpPr/>
          <p:nvPr/>
        </p:nvSpPr>
        <p:spPr>
          <a:xfrm>
            <a:off x="4137199" y="5545353"/>
            <a:ext cx="2404745" cy="574675"/>
          </a:xfrm>
          <a:custGeom>
            <a:avLst/>
            <a:gdLst/>
            <a:ahLst/>
            <a:cxnLst/>
            <a:rect l="l" t="t" r="r" b="b"/>
            <a:pathLst>
              <a:path w="2404745" h="574675">
                <a:moveTo>
                  <a:pt x="0" y="0"/>
                </a:moveTo>
                <a:lnTo>
                  <a:pt x="702233" y="574649"/>
                </a:lnTo>
                <a:lnTo>
                  <a:pt x="2404313" y="574649"/>
                </a:lnTo>
                <a:lnTo>
                  <a:pt x="0" y="0"/>
                </a:lnTo>
                <a:close/>
              </a:path>
            </a:pathLst>
          </a:custGeom>
          <a:solidFill>
            <a:srgbClr val="2E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50545" y="4342511"/>
            <a:ext cx="6261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Invest only 5000sqm workshop can be assemble 5000 units per year, total equipment cost only</a:t>
            </a:r>
            <a:r>
              <a:rPr lang="zh-CN" altLang="en-US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 </a:t>
            </a:r>
            <a:r>
              <a:rPr lang="en-US" altLang="zh-CN" dirty="0">
                <a:latin typeface="Arial" panose="020B0604020202090204" pitchFamily="34" charset="0"/>
                <a:ea typeface="Times New Roman" panose="02020503050405090304" charset="0"/>
                <a:cs typeface="Arial" panose="020B0604020202090204" pitchFamily="34" charset="0"/>
              </a:rPr>
              <a:t>60,000 USD.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0545" y="2133863"/>
            <a:ext cx="9592310" cy="1853674"/>
            <a:chOff x="516890" y="1511826"/>
            <a:chExt cx="9592310" cy="18536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923204" y="1511826"/>
              <a:ext cx="2111899" cy="18531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45959" y="1527177"/>
              <a:ext cx="2199789" cy="18378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52410" y="1527175"/>
              <a:ext cx="2256790" cy="183832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16890" y="1511935"/>
              <a:ext cx="2115820" cy="185293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16276" y="745076"/>
            <a:ext cx="2555636" cy="977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23C12BE2-A5FE-4587-85F4-E9AB1673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6"/>
            <a:ext cx="10693400" cy="606646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1620" y="5414645"/>
            <a:ext cx="2284095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EEC L2e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PA_形状 8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56559" y="2978551"/>
            <a:ext cx="2084377" cy="0"/>
          </a:xfrm>
          <a:prstGeom prst="line">
            <a:avLst/>
          </a:prstGeom>
          <a:noFill/>
          <a:ln w="25400">
            <a:solidFill>
              <a:schemeClr val="bg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 sz="1580"/>
          </a:p>
        </p:txBody>
      </p:sp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5477" y="266126"/>
            <a:ext cx="4927887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  J1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5475" y="850900"/>
            <a:ext cx="2431451" cy="24314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931913" y="850900"/>
            <a:ext cx="2431451" cy="24314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41565" y="3329908"/>
            <a:ext cx="2431451" cy="24314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435475" y="3329908"/>
            <a:ext cx="2431451" cy="243145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931912" y="301641"/>
            <a:ext cx="243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L2e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30036" y="232932"/>
          <a:ext cx="4711864" cy="56559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Configuration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Item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Standard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6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2160*1150*1680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45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80-150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3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320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1500w/2200w/3000w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60V70Ah or 60V100Ah Lithium iron phosphate battery(Including BMS and Heating)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Lead-acid Batteries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60v80ah Lead-acid Maintenance-free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Smart Charger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Integral Rear Axle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 120/70-R12  R:135/70-R12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3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●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52" marR="8452" marT="845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E138687-A502-4149-A331-4C62BA5C4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053" y="266126"/>
            <a:ext cx="1657143" cy="471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PA_形状 8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56559" y="2978551"/>
            <a:ext cx="2084377" cy="0"/>
          </a:xfrm>
          <a:prstGeom prst="line">
            <a:avLst/>
          </a:prstGeom>
          <a:noFill/>
          <a:ln w="25400">
            <a:solidFill>
              <a:schemeClr val="bg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 sz="1580"/>
          </a:p>
        </p:txBody>
      </p:sp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Runhorse J1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1877" y="267856"/>
            <a:ext cx="2759059" cy="27590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6775" y="268111"/>
            <a:ext cx="2758551" cy="27585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/>
          <a:srcRect t="6342"/>
          <a:stretch/>
        </p:blipFill>
        <p:spPr>
          <a:xfrm>
            <a:off x="6028306" y="409488"/>
            <a:ext cx="4191593" cy="52343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2386" y="3094739"/>
            <a:ext cx="2758550" cy="27585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6775" y="3094739"/>
            <a:ext cx="2758550" cy="275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 on a road&#10;&#10;Description automatically generated with medium confidence">
            <a:extLst>
              <a:ext uri="{FF2B5EF4-FFF2-40B4-BE49-F238E27FC236}">
                <a16:creationId xmlns:a16="http://schemas.microsoft.com/office/drawing/2014/main" id="{D6F08E0F-FE5C-4B15-A480-6A647636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"/>
            <a:ext cx="10693400" cy="60115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6225" y="5412740"/>
            <a:ext cx="242316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EEC L6e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2-0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5477" y="266126"/>
            <a:ext cx="4927887" cy="471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35476" y="301641"/>
            <a:ext cx="249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             J2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31912" y="301641"/>
            <a:ext cx="243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EEC L6e</a:t>
            </a:r>
            <a:endParaRPr lang="zh-CN" altLang="en-US" sz="2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5400000">
            <a:off x="5435082" y="851290"/>
            <a:ext cx="2431151" cy="24303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5473" y="3357880"/>
            <a:ext cx="2431150" cy="2431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918216" y="847469"/>
            <a:ext cx="2430371" cy="24473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918216" y="3358388"/>
            <a:ext cx="2430642" cy="2430642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0036" y="253426"/>
          <a:ext cx="4559464" cy="5626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Configuration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Standard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Parameter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L*W*H （mm)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2800*1260*1700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Speed Limit(km/h)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Max. Distance（km）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80-120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Capacity (Person)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Curb Weight（kg）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420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9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Power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3000w/4000w/5000w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Lithium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60V70Ah ,60V100Ah Lithium iron phosphate battery(Including BMS and Heating)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Lead Acid battery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60v80ah Lead-acid Maintenance-free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 Smart Charger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Brake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Drum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Suspension System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Front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Independent  Suspension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Integral Rear Axle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Suspension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F:120/70-R12  R:135/70-R12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Wheel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Aluminum Alloy Wheel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91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Function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Multi Media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Mp5+rearview Camera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Heater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60v400w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Central Lock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Electric Door And Window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One-button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●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90204" pitchFamily="34" charset="0"/>
                        <a:ea typeface="等线" panose="02010600030101010101" pitchFamily="2" charset="-122"/>
                      </a:endParaRPr>
                    </a:p>
                  </a:txBody>
                  <a:tcPr marL="8470" marR="8470" marT="847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57C8F1-CA5B-46B5-A134-E31004E19B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300" y="323938"/>
            <a:ext cx="1332963" cy="376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45244" y="260293"/>
            <a:ext cx="10202912" cy="5600815"/>
            <a:chOff x="147594" y="197254"/>
            <a:chExt cx="10202912" cy="5600815"/>
          </a:xfrm>
        </p:grpSpPr>
        <p:sp>
          <p:nvSpPr>
            <p:cNvPr id="17417" name="PA_形状 818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956559" y="2978551"/>
              <a:ext cx="208437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en-US" sz="158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7594" y="197254"/>
              <a:ext cx="4200611" cy="560081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37198" y="3039558"/>
              <a:ext cx="3678014" cy="275851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37198" y="197254"/>
              <a:ext cx="3678013" cy="275851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8204206" y="213002"/>
              <a:ext cx="2146300" cy="21463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rot="5400000">
              <a:off x="8237627" y="2417679"/>
              <a:ext cx="2079455" cy="214629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8204205" y="4592780"/>
              <a:ext cx="2142736" cy="120528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86,&quot;width&quot;:898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10,&quot;width&quot;:898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61,&quot;width&quot;:898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3ee811-dae8-46bf-85d3-8091ccd083b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e4ab21d-85db-4df3-886b-b7ae140aab5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762e4a-0f5d-471a-8c76-68b8a82959f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e4f7100-45d8-4ce9-b6c5-1f6f791cf5a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cc68e5a-145d-4f90-b10c-e45b4a93025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1010</Words>
  <Application>Microsoft Office PowerPoint</Application>
  <PresentationFormat>Custom</PresentationFormat>
  <Paragraphs>412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等线</vt:lpstr>
      <vt:lpstr>Adobe 黑体 Std R</vt:lpstr>
      <vt:lpstr>Arial</vt:lpstr>
      <vt:lpstr>Arial Black</vt:lpstr>
      <vt:lpstr>Arial Narrow</vt:lpstr>
      <vt:lpstr>Calibri</vt:lpstr>
      <vt:lpstr>Dax</vt:lpstr>
      <vt:lpstr>Segoe UI Symbol</vt:lpstr>
      <vt:lpstr>Times New Roman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Asian Dragon International corp</cp:lastModifiedBy>
  <cp:revision>432</cp:revision>
  <dcterms:created xsi:type="dcterms:W3CDTF">2021-01-27T01:31:18Z</dcterms:created>
  <dcterms:modified xsi:type="dcterms:W3CDTF">2021-02-10T14:18:32Z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CC 2017 (Windows)</vt:lpwstr>
  </property>
  <property fmtid="{D5CDD505-2E9C-101B-9397-08002B2CF9AE}" pid="3" name="KSOProductBuildVer">
    <vt:lpwstr>2052-3.2.1.5071</vt:lpwstr>
  </property>
</Properties>
</file>