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7" r:id="rId5"/>
    <p:sldMasterId id="2147483713" r:id="rId6"/>
  </p:sldMasterIdLst>
  <p:notesMasterIdLst>
    <p:notesMasterId r:id="rId25"/>
  </p:notesMasterIdLst>
  <p:sldIdLst>
    <p:sldId id="723" r:id="rId7"/>
    <p:sldId id="471" r:id="rId8"/>
    <p:sldId id="720" r:id="rId9"/>
    <p:sldId id="727" r:id="rId10"/>
    <p:sldId id="715" r:id="rId11"/>
    <p:sldId id="725" r:id="rId12"/>
    <p:sldId id="726" r:id="rId13"/>
    <p:sldId id="713" r:id="rId14"/>
    <p:sldId id="724" r:id="rId15"/>
    <p:sldId id="716" r:id="rId16"/>
    <p:sldId id="729" r:id="rId17"/>
    <p:sldId id="697" r:id="rId18"/>
    <p:sldId id="706" r:id="rId19"/>
    <p:sldId id="465" r:id="rId20"/>
    <p:sldId id="721" r:id="rId21"/>
    <p:sldId id="719" r:id="rId22"/>
    <p:sldId id="722" r:id="rId23"/>
    <p:sldId id="43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86C84-2CBD-46B8-8687-390477720817}" v="19" dt="2022-09-24T15:32:58.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84966" autoAdjust="0"/>
  </p:normalViewPr>
  <p:slideViewPr>
    <p:cSldViewPr snapToGrid="0" snapToObjects="1">
      <p:cViewPr varScale="1">
        <p:scale>
          <a:sx n="59" d="100"/>
          <a:sy n="59" d="100"/>
        </p:scale>
        <p:origin x="88" y="464"/>
      </p:cViewPr>
      <p:guideLst/>
    </p:cSldViewPr>
  </p:slideViewPr>
  <p:notesTextViewPr>
    <p:cViewPr>
      <p:scale>
        <a:sx n="1" d="1"/>
        <a:sy n="1" d="1"/>
      </p:scale>
      <p:origin x="0" y="0"/>
    </p:cViewPr>
  </p:notesTextViewPr>
  <p:sorterViewPr>
    <p:cViewPr>
      <p:scale>
        <a:sx n="100" d="100"/>
        <a:sy n="100" d="100"/>
      </p:scale>
      <p:origin x="0" y="-43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cy Gyara" userId="93b17636-f164-412a-84e4-774a617a3d31" providerId="ADAL" clId="{62D86C84-2CBD-46B8-8687-390477720817}"/>
    <pc:docChg chg="custSel modSld">
      <pc:chgData name="Percy Gyara" userId="93b17636-f164-412a-84e4-774a617a3d31" providerId="ADAL" clId="{62D86C84-2CBD-46B8-8687-390477720817}" dt="2022-09-24T15:32:58.507" v="40" actId="14100"/>
      <pc:docMkLst>
        <pc:docMk/>
      </pc:docMkLst>
      <pc:sldChg chg="addSp delSp modSp mod">
        <pc:chgData name="Percy Gyara" userId="93b17636-f164-412a-84e4-774a617a3d31" providerId="ADAL" clId="{62D86C84-2CBD-46B8-8687-390477720817}" dt="2022-09-24T15:32:58.507" v="40" actId="14100"/>
        <pc:sldMkLst>
          <pc:docMk/>
          <pc:sldMk cId="2217857716" sldId="721"/>
        </pc:sldMkLst>
        <pc:spChg chg="mod">
          <ac:chgData name="Percy Gyara" userId="93b17636-f164-412a-84e4-774a617a3d31" providerId="ADAL" clId="{62D86C84-2CBD-46B8-8687-390477720817}" dt="2022-09-24T15:32:15.575" v="36" actId="108"/>
          <ac:spMkLst>
            <pc:docMk/>
            <pc:sldMk cId="2217857716" sldId="721"/>
            <ac:spMk id="11" creationId="{AE45C646-1670-45AB-BFDF-F6FF6498BF63}"/>
          </ac:spMkLst>
        </pc:spChg>
        <pc:picChg chg="add del">
          <ac:chgData name="Percy Gyara" userId="93b17636-f164-412a-84e4-774a617a3d31" providerId="ADAL" clId="{62D86C84-2CBD-46B8-8687-390477720817}" dt="2022-09-24T15:28:19.687" v="19" actId="478"/>
          <ac:picMkLst>
            <pc:docMk/>
            <pc:sldMk cId="2217857716" sldId="721"/>
            <ac:picMk id="6" creationId="{B702C770-BDB0-4EBD-B2CF-F72FA9CC698D}"/>
          </ac:picMkLst>
        </pc:picChg>
        <pc:picChg chg="add mod">
          <ac:chgData name="Percy Gyara" userId="93b17636-f164-412a-84e4-774a617a3d31" providerId="ADAL" clId="{62D86C84-2CBD-46B8-8687-390477720817}" dt="2022-09-24T15:31:13.615" v="33" actId="1076"/>
          <ac:picMkLst>
            <pc:docMk/>
            <pc:sldMk cId="2217857716" sldId="721"/>
            <ac:picMk id="7" creationId="{5E546CF4-3FEC-4D29-B84E-F949687D8CA0}"/>
          </ac:picMkLst>
        </pc:picChg>
        <pc:picChg chg="mod">
          <ac:chgData name="Percy Gyara" userId="93b17636-f164-412a-84e4-774a617a3d31" providerId="ADAL" clId="{62D86C84-2CBD-46B8-8687-390477720817}" dt="2022-09-24T15:32:58.507" v="40" actId="14100"/>
          <ac:picMkLst>
            <pc:docMk/>
            <pc:sldMk cId="2217857716" sldId="721"/>
            <ac:picMk id="1026" creationId="{DA916C52-B312-FF4A-B8A0-022CF13CD7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37C7E1-CD90-4540-BB0F-FD987AF4E4B4}" type="datetimeFigureOut">
              <a:rPr lang="en-US" smtClean="0"/>
              <a:t>9/24/2022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404661-AAA4-0D44-9B2B-087B4D0D8E68}" type="slidenum">
              <a:rPr lang="en-US" smtClean="0"/>
              <a:t>‹#›</a:t>
            </a:fld>
            <a:endParaRPr lang="en-US"/>
          </a:p>
        </p:txBody>
      </p:sp>
    </p:spTree>
    <p:extLst>
      <p:ext uri="{BB962C8B-B14F-4D97-AF65-F5344CB8AC3E}">
        <p14:creationId xmlns:p14="http://schemas.microsoft.com/office/powerpoint/2010/main" val="420992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2</a:t>
            </a:fld>
            <a:endParaRPr lang="en-US" dirty="0">
              <a:solidFill>
                <a:prstClr val="black"/>
              </a:solidFill>
              <a:latin typeface="Coco Gothic"/>
            </a:endParaRPr>
          </a:p>
        </p:txBody>
      </p:sp>
    </p:spTree>
    <p:extLst>
      <p:ext uri="{BB962C8B-B14F-4D97-AF65-F5344CB8AC3E}">
        <p14:creationId xmlns:p14="http://schemas.microsoft.com/office/powerpoint/2010/main" val="2882469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11</a:t>
            </a:fld>
            <a:endParaRPr lang="en-US" dirty="0">
              <a:solidFill>
                <a:prstClr val="black"/>
              </a:solidFill>
              <a:latin typeface="Coco Gothic"/>
            </a:endParaRPr>
          </a:p>
        </p:txBody>
      </p:sp>
    </p:spTree>
    <p:extLst>
      <p:ext uri="{BB962C8B-B14F-4D97-AF65-F5344CB8AC3E}">
        <p14:creationId xmlns:p14="http://schemas.microsoft.com/office/powerpoint/2010/main" val="40562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CF5DA-39A7-BD4F-9F2D-D7B7B99C1EBF}" type="slidenum">
              <a:rPr lang="en-US" smtClean="0"/>
              <a:pPr/>
              <a:t>13</a:t>
            </a:fld>
            <a:endParaRPr lang="en-US" dirty="0"/>
          </a:p>
        </p:txBody>
      </p:sp>
    </p:spTree>
    <p:extLst>
      <p:ext uri="{BB962C8B-B14F-4D97-AF65-F5344CB8AC3E}">
        <p14:creationId xmlns:p14="http://schemas.microsoft.com/office/powerpoint/2010/main" val="416133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CF5DA-39A7-BD4F-9F2D-D7B7B99C1EBF}" type="slidenum">
              <a:rPr lang="en-US" smtClean="0"/>
              <a:pPr/>
              <a:t>14</a:t>
            </a:fld>
            <a:endParaRPr lang="en-US" dirty="0"/>
          </a:p>
        </p:txBody>
      </p:sp>
    </p:spTree>
    <p:extLst>
      <p:ext uri="{BB962C8B-B14F-4D97-AF65-F5344CB8AC3E}">
        <p14:creationId xmlns:p14="http://schemas.microsoft.com/office/powerpoint/2010/main" val="167798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CF5DA-39A7-BD4F-9F2D-D7B7B99C1EBF}" type="slidenum">
              <a:rPr lang="en-US" smtClean="0"/>
              <a:pPr/>
              <a:t>15</a:t>
            </a:fld>
            <a:endParaRPr lang="en-US" dirty="0"/>
          </a:p>
        </p:txBody>
      </p:sp>
    </p:spTree>
    <p:extLst>
      <p:ext uri="{BB962C8B-B14F-4D97-AF65-F5344CB8AC3E}">
        <p14:creationId xmlns:p14="http://schemas.microsoft.com/office/powerpoint/2010/main" val="1424026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16</a:t>
            </a:fld>
            <a:endParaRPr lang="en-US" dirty="0">
              <a:solidFill>
                <a:prstClr val="black"/>
              </a:solidFill>
              <a:latin typeface="Coco Gothic"/>
            </a:endParaRPr>
          </a:p>
        </p:txBody>
      </p:sp>
    </p:spTree>
    <p:extLst>
      <p:ext uri="{BB962C8B-B14F-4D97-AF65-F5344CB8AC3E}">
        <p14:creationId xmlns:p14="http://schemas.microsoft.com/office/powerpoint/2010/main" val="230351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17</a:t>
            </a:fld>
            <a:endParaRPr lang="en-US" dirty="0">
              <a:solidFill>
                <a:prstClr val="black"/>
              </a:solidFill>
              <a:latin typeface="Coco Gothic"/>
            </a:endParaRPr>
          </a:p>
        </p:txBody>
      </p:sp>
    </p:spTree>
    <p:extLst>
      <p:ext uri="{BB962C8B-B14F-4D97-AF65-F5344CB8AC3E}">
        <p14:creationId xmlns:p14="http://schemas.microsoft.com/office/powerpoint/2010/main" val="182957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3</a:t>
            </a:fld>
            <a:endParaRPr lang="en-US" dirty="0">
              <a:solidFill>
                <a:prstClr val="black"/>
              </a:solidFill>
              <a:latin typeface="Coco Gothic"/>
            </a:endParaRPr>
          </a:p>
        </p:txBody>
      </p:sp>
    </p:spTree>
    <p:extLst>
      <p:ext uri="{BB962C8B-B14F-4D97-AF65-F5344CB8AC3E}">
        <p14:creationId xmlns:p14="http://schemas.microsoft.com/office/powerpoint/2010/main" val="388033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4</a:t>
            </a:fld>
            <a:endParaRPr lang="en-US" dirty="0">
              <a:solidFill>
                <a:prstClr val="black"/>
              </a:solidFill>
              <a:latin typeface="Coco Gothic"/>
            </a:endParaRPr>
          </a:p>
        </p:txBody>
      </p:sp>
    </p:spTree>
    <p:extLst>
      <p:ext uri="{BB962C8B-B14F-4D97-AF65-F5344CB8AC3E}">
        <p14:creationId xmlns:p14="http://schemas.microsoft.com/office/powerpoint/2010/main" val="72752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5</a:t>
            </a:fld>
            <a:endParaRPr lang="en-US" dirty="0">
              <a:solidFill>
                <a:prstClr val="black"/>
              </a:solidFill>
              <a:latin typeface="Coco Gothic"/>
            </a:endParaRPr>
          </a:p>
        </p:txBody>
      </p:sp>
    </p:spTree>
    <p:extLst>
      <p:ext uri="{BB962C8B-B14F-4D97-AF65-F5344CB8AC3E}">
        <p14:creationId xmlns:p14="http://schemas.microsoft.com/office/powerpoint/2010/main" val="385843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6</a:t>
            </a:fld>
            <a:endParaRPr lang="en-US" dirty="0">
              <a:solidFill>
                <a:prstClr val="black"/>
              </a:solidFill>
              <a:latin typeface="Coco Gothic"/>
            </a:endParaRPr>
          </a:p>
        </p:txBody>
      </p:sp>
    </p:spTree>
    <p:extLst>
      <p:ext uri="{BB962C8B-B14F-4D97-AF65-F5344CB8AC3E}">
        <p14:creationId xmlns:p14="http://schemas.microsoft.com/office/powerpoint/2010/main" val="201642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7</a:t>
            </a:fld>
            <a:endParaRPr lang="en-US" dirty="0">
              <a:solidFill>
                <a:prstClr val="black"/>
              </a:solidFill>
              <a:latin typeface="Coco Gothic"/>
            </a:endParaRPr>
          </a:p>
        </p:txBody>
      </p:sp>
    </p:spTree>
    <p:extLst>
      <p:ext uri="{BB962C8B-B14F-4D97-AF65-F5344CB8AC3E}">
        <p14:creationId xmlns:p14="http://schemas.microsoft.com/office/powerpoint/2010/main" val="320070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8</a:t>
            </a:fld>
            <a:endParaRPr lang="en-US" dirty="0">
              <a:solidFill>
                <a:prstClr val="black"/>
              </a:solidFill>
              <a:latin typeface="Coco Gothic"/>
            </a:endParaRPr>
          </a:p>
        </p:txBody>
      </p:sp>
    </p:spTree>
    <p:extLst>
      <p:ext uri="{BB962C8B-B14F-4D97-AF65-F5344CB8AC3E}">
        <p14:creationId xmlns:p14="http://schemas.microsoft.com/office/powerpoint/2010/main" val="169091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9</a:t>
            </a:fld>
            <a:endParaRPr lang="en-US" dirty="0">
              <a:solidFill>
                <a:prstClr val="black"/>
              </a:solidFill>
              <a:latin typeface="Coco Gothic"/>
            </a:endParaRPr>
          </a:p>
        </p:txBody>
      </p:sp>
    </p:spTree>
    <p:extLst>
      <p:ext uri="{BB962C8B-B14F-4D97-AF65-F5344CB8AC3E}">
        <p14:creationId xmlns:p14="http://schemas.microsoft.com/office/powerpoint/2010/main" val="163570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88CF5DA-39A7-BD4F-9F2D-D7B7B99C1EBF}" type="slidenum">
              <a:rPr lang="en-US">
                <a:solidFill>
                  <a:prstClr val="black"/>
                </a:solidFill>
                <a:latin typeface="Coco Gothic"/>
              </a:rPr>
              <a:pPr defTabSz="931774">
                <a:defRPr/>
              </a:pPr>
              <a:t>10</a:t>
            </a:fld>
            <a:endParaRPr lang="en-US" dirty="0">
              <a:solidFill>
                <a:prstClr val="black"/>
              </a:solidFill>
              <a:latin typeface="Coco Gothic"/>
            </a:endParaRPr>
          </a:p>
        </p:txBody>
      </p:sp>
    </p:spTree>
    <p:extLst>
      <p:ext uri="{BB962C8B-B14F-4D97-AF65-F5344CB8AC3E}">
        <p14:creationId xmlns:p14="http://schemas.microsoft.com/office/powerpoint/2010/main" val="328643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A picture containing sky, outdoor, plane, airplane&#10;&#10;Description automatically generated">
            <a:extLst>
              <a:ext uri="{FF2B5EF4-FFF2-40B4-BE49-F238E27FC236}">
                <a16:creationId xmlns:a16="http://schemas.microsoft.com/office/drawing/2014/main" id="{EC1D1E22-E64D-4D68-BCA8-03FC7C6A1C3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7097" y="-148991"/>
            <a:ext cx="12246195" cy="5584874"/>
          </a:xfrm>
          <a:prstGeom prst="rect">
            <a:avLst/>
          </a:prstGeom>
        </p:spPr>
      </p:pic>
      <p:sp>
        <p:nvSpPr>
          <p:cNvPr id="3" name="Subtitle 2">
            <a:extLst>
              <a:ext uri="{FF2B5EF4-FFF2-40B4-BE49-F238E27FC236}">
                <a16:creationId xmlns:a16="http://schemas.microsoft.com/office/drawing/2014/main" id="{EF0C516F-59B0-4889-B35E-71D06DEC4F00}"/>
              </a:ext>
            </a:extLst>
          </p:cNvPr>
          <p:cNvSpPr>
            <a:spLocks noGrp="1"/>
          </p:cNvSpPr>
          <p:nvPr>
            <p:ph type="subTitle" idx="1"/>
          </p:nvPr>
        </p:nvSpPr>
        <p:spPr>
          <a:xfrm>
            <a:off x="1257300" y="5554035"/>
            <a:ext cx="9144000" cy="64384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3">
            <a:extLst>
              <a:ext uri="{FF2B5EF4-FFF2-40B4-BE49-F238E27FC236}">
                <a16:creationId xmlns:a16="http://schemas.microsoft.com/office/drawing/2014/main" id="{0ECBBE0F-1566-4761-89BD-C0F2D14301DF}"/>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8610FDC4-8C42-4612-8DC2-33E21EE764FA}"/>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54378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6810FF-2FE9-42EC-A1CC-4745A66E6A69}"/>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3" name="Content Placeholder 2">
            <a:extLst>
              <a:ext uri="{FF2B5EF4-FFF2-40B4-BE49-F238E27FC236}">
                <a16:creationId xmlns:a16="http://schemas.microsoft.com/office/drawing/2014/main" id="{9F3DB855-0997-406E-8461-1DE6D9A07C23}"/>
              </a:ext>
            </a:extLst>
          </p:cNvPr>
          <p:cNvSpPr>
            <a:spLocks noGrp="1"/>
          </p:cNvSpPr>
          <p:nvPr>
            <p:ph idx="1"/>
          </p:nvPr>
        </p:nvSpPr>
        <p:spPr>
          <a:xfrm>
            <a:off x="5183188" y="1567543"/>
            <a:ext cx="6172200" cy="42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5DB4E05E-5249-4C9A-AC10-B5CFCFBF1051}"/>
              </a:ext>
            </a:extLst>
          </p:cNvPr>
          <p:cNvSpPr>
            <a:spLocks noGrp="1"/>
          </p:cNvSpPr>
          <p:nvPr>
            <p:ph type="body" sz="half" idx="2"/>
          </p:nvPr>
        </p:nvSpPr>
        <p:spPr>
          <a:xfrm>
            <a:off x="839788" y="1567543"/>
            <a:ext cx="3932237" cy="430144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CFFAFFCB-3C58-4F43-AD38-4F9335466AA8}"/>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9" name="Slide Number Placeholder 5">
            <a:extLst>
              <a:ext uri="{FF2B5EF4-FFF2-40B4-BE49-F238E27FC236}">
                <a16:creationId xmlns:a16="http://schemas.microsoft.com/office/drawing/2014/main" id="{EAECBC77-E896-4A16-A2AC-40466F99A31E}"/>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10" name="Title 1">
            <a:extLst>
              <a:ext uri="{FF2B5EF4-FFF2-40B4-BE49-F238E27FC236}">
                <a16:creationId xmlns:a16="http://schemas.microsoft.com/office/drawing/2014/main" id="{B2B6DE65-0F1B-40C2-A6E2-0B7481A4C313}"/>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367245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D13936-F33E-4228-8D1E-5964DF321551}"/>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2" name="Title 1">
            <a:extLst>
              <a:ext uri="{FF2B5EF4-FFF2-40B4-BE49-F238E27FC236}">
                <a16:creationId xmlns:a16="http://schemas.microsoft.com/office/drawing/2014/main" id="{CB3CD322-3A65-4542-83DF-44605081AD9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B40ADB9-7403-446E-BD65-4D4BA8CEF212}"/>
              </a:ext>
            </a:extLst>
          </p:cNvPr>
          <p:cNvSpPr>
            <a:spLocks noGrp="1"/>
          </p:cNvSpPr>
          <p:nvPr>
            <p:ph type="ftr" sz="quarter" idx="10"/>
          </p:nvPr>
        </p:nvSpPr>
        <p:spPr/>
        <p:txBody>
          <a:bodyPr/>
          <a:lstStyle/>
          <a:p>
            <a:r>
              <a:rPr lang="pl-PL">
                <a:solidFill>
                  <a:srgbClr val="6B7477"/>
                </a:solidFill>
              </a:rPr>
              <a:t>www.jetlines.com   /    CJET.NE</a:t>
            </a:r>
            <a:endParaRPr lang="en-US" sz="2000">
              <a:solidFill>
                <a:srgbClr val="39A2E0"/>
              </a:solidFill>
            </a:endParaRPr>
          </a:p>
        </p:txBody>
      </p:sp>
      <p:sp>
        <p:nvSpPr>
          <p:cNvPr id="4" name="Slide Number Placeholder 3">
            <a:extLst>
              <a:ext uri="{FF2B5EF4-FFF2-40B4-BE49-F238E27FC236}">
                <a16:creationId xmlns:a16="http://schemas.microsoft.com/office/drawing/2014/main" id="{08220834-A4E1-49EC-B19B-C31D604263CE}"/>
              </a:ext>
            </a:extLst>
          </p:cNvPr>
          <p:cNvSpPr>
            <a:spLocks noGrp="1"/>
          </p:cNvSpPr>
          <p:nvPr>
            <p:ph type="sldNum" sz="quarter" idx="11"/>
          </p:nvPr>
        </p:nvSpPr>
        <p:spPr/>
        <p:txBody>
          <a:bodyPr/>
          <a:lstStyle/>
          <a:p>
            <a:fld id="{273205B8-EFC0-984E-ACEF-6FF96EE32236}" type="slidenum">
              <a:rPr lang="en-US" smtClean="0"/>
              <a:pPr/>
              <a:t>‹#›</a:t>
            </a:fld>
            <a:endParaRPr lang="en-US"/>
          </a:p>
        </p:txBody>
      </p:sp>
      <p:sp>
        <p:nvSpPr>
          <p:cNvPr id="8" name="Text Placeholder 7">
            <a:extLst>
              <a:ext uri="{FF2B5EF4-FFF2-40B4-BE49-F238E27FC236}">
                <a16:creationId xmlns:a16="http://schemas.microsoft.com/office/drawing/2014/main" id="{F7CA27AC-493E-4049-8793-8C21D80BFFAE}"/>
              </a:ext>
            </a:extLst>
          </p:cNvPr>
          <p:cNvSpPr>
            <a:spLocks noGrp="1"/>
          </p:cNvSpPr>
          <p:nvPr>
            <p:ph type="body" sz="quarter" idx="13"/>
          </p:nvPr>
        </p:nvSpPr>
        <p:spPr>
          <a:xfrm>
            <a:off x="2479040" y="1534747"/>
            <a:ext cx="9151413"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a:extLst>
              <a:ext uri="{FF2B5EF4-FFF2-40B4-BE49-F238E27FC236}">
                <a16:creationId xmlns:a16="http://schemas.microsoft.com/office/drawing/2014/main" id="{298899DE-E388-419B-AC13-EC8B915ED8C0}"/>
              </a:ext>
            </a:extLst>
          </p:cNvPr>
          <p:cNvSpPr>
            <a:spLocks noGrp="1"/>
          </p:cNvSpPr>
          <p:nvPr>
            <p:ph type="pic" sz="quarter" idx="14"/>
          </p:nvPr>
        </p:nvSpPr>
        <p:spPr>
          <a:xfrm>
            <a:off x="491406" y="3769599"/>
            <a:ext cx="1828800" cy="1828800"/>
          </a:xfrm>
        </p:spPr>
        <p:txBody>
          <a:bodyPr/>
          <a:lstStyle/>
          <a:p>
            <a:r>
              <a:rPr lang="en-US"/>
              <a:t>Click icon to add picture</a:t>
            </a:r>
          </a:p>
        </p:txBody>
      </p:sp>
      <p:sp>
        <p:nvSpPr>
          <p:cNvPr id="10" name="Text Placeholder 7">
            <a:extLst>
              <a:ext uri="{FF2B5EF4-FFF2-40B4-BE49-F238E27FC236}">
                <a16:creationId xmlns:a16="http://schemas.microsoft.com/office/drawing/2014/main" id="{5F72F87A-6D0F-43C6-844E-B924D9DB1AC5}"/>
              </a:ext>
            </a:extLst>
          </p:cNvPr>
          <p:cNvSpPr>
            <a:spLocks noGrp="1"/>
          </p:cNvSpPr>
          <p:nvPr>
            <p:ph type="body" sz="quarter" idx="15"/>
          </p:nvPr>
        </p:nvSpPr>
        <p:spPr>
          <a:xfrm>
            <a:off x="2540731" y="3769600"/>
            <a:ext cx="9151413"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5">
            <a:extLst>
              <a:ext uri="{FF2B5EF4-FFF2-40B4-BE49-F238E27FC236}">
                <a16:creationId xmlns:a16="http://schemas.microsoft.com/office/drawing/2014/main" id="{7DA14FBD-C84F-4692-B7DC-EE463C989F6C}"/>
              </a:ext>
            </a:extLst>
          </p:cNvPr>
          <p:cNvSpPr>
            <a:spLocks noGrp="1"/>
          </p:cNvSpPr>
          <p:nvPr>
            <p:ph type="pic" sz="quarter" idx="16"/>
          </p:nvPr>
        </p:nvSpPr>
        <p:spPr>
          <a:xfrm>
            <a:off x="491406" y="1534746"/>
            <a:ext cx="1828800" cy="1828800"/>
          </a:xfrm>
        </p:spPr>
        <p:txBody>
          <a:bodyPr/>
          <a:lstStyle/>
          <a:p>
            <a:r>
              <a:rPr lang="en-US"/>
              <a:t>Click icon to add picture</a:t>
            </a:r>
          </a:p>
        </p:txBody>
      </p:sp>
    </p:spTree>
    <p:extLst>
      <p:ext uri="{BB962C8B-B14F-4D97-AF65-F5344CB8AC3E}">
        <p14:creationId xmlns:p14="http://schemas.microsoft.com/office/powerpoint/2010/main" val="410828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759F4E-D54D-417F-876A-BA6C957EA643}"/>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3" name="Picture Placeholder 2">
            <a:extLst>
              <a:ext uri="{FF2B5EF4-FFF2-40B4-BE49-F238E27FC236}">
                <a16:creationId xmlns:a16="http://schemas.microsoft.com/office/drawing/2014/main" id="{F36A3CDF-94C7-49B7-A830-7D125F89A676}"/>
              </a:ext>
            </a:extLst>
          </p:cNvPr>
          <p:cNvSpPr>
            <a:spLocks noGrp="1"/>
          </p:cNvSpPr>
          <p:nvPr>
            <p:ph type="pic" idx="1"/>
          </p:nvPr>
        </p:nvSpPr>
        <p:spPr>
          <a:xfrm>
            <a:off x="5183188" y="1559605"/>
            <a:ext cx="6172200" cy="43014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Footer Placeholder 3">
            <a:extLst>
              <a:ext uri="{FF2B5EF4-FFF2-40B4-BE49-F238E27FC236}">
                <a16:creationId xmlns:a16="http://schemas.microsoft.com/office/drawing/2014/main" id="{2B13ED97-8E9F-4818-BC3C-2D6D3D802C89}"/>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9" name="Slide Number Placeholder 5">
            <a:extLst>
              <a:ext uri="{FF2B5EF4-FFF2-40B4-BE49-F238E27FC236}">
                <a16:creationId xmlns:a16="http://schemas.microsoft.com/office/drawing/2014/main" id="{C5D9EB7B-4C29-420A-9E1B-C7EF12FDF9EE}"/>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10" name="Text Placeholder 3">
            <a:extLst>
              <a:ext uri="{FF2B5EF4-FFF2-40B4-BE49-F238E27FC236}">
                <a16:creationId xmlns:a16="http://schemas.microsoft.com/office/drawing/2014/main" id="{7D18198B-884F-4CDC-9267-28F93F473ECC}"/>
              </a:ext>
            </a:extLst>
          </p:cNvPr>
          <p:cNvSpPr>
            <a:spLocks noGrp="1"/>
          </p:cNvSpPr>
          <p:nvPr>
            <p:ph type="body" sz="half" idx="2"/>
          </p:nvPr>
        </p:nvSpPr>
        <p:spPr>
          <a:xfrm>
            <a:off x="839788" y="1567543"/>
            <a:ext cx="3932237" cy="430144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42E8EE48-689A-47AB-BCE3-500CBE48F393}"/>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398865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E5658-83E6-46DF-94C9-95C88A77B91E}"/>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a:extLst>
              <a:ext uri="{FF2B5EF4-FFF2-40B4-BE49-F238E27FC236}">
                <a16:creationId xmlns:a16="http://schemas.microsoft.com/office/drawing/2014/main" id="{88A3DA39-D400-4F3B-82D4-1F04F88B678D}"/>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400">
                <a:latin typeface="Coco Gothic"/>
              </a:defRPr>
            </a:lvl1pPr>
          </a:lstStyle>
          <a:p>
            <a:r>
              <a:rPr lang="pl-PL">
                <a:solidFill>
                  <a:srgbClr val="6B7477"/>
                </a:solidFill>
              </a:rPr>
              <a:t>www.jetlines.com   /    CJET.NE</a:t>
            </a:r>
            <a:endParaRPr lang="en-US" sz="1800">
              <a:solidFill>
                <a:srgbClr val="39A2E0"/>
              </a:solidFill>
            </a:endParaRPr>
          </a:p>
        </p:txBody>
      </p:sp>
      <p:sp>
        <p:nvSpPr>
          <p:cNvPr id="13" name="Slide Number Placeholder 5">
            <a:extLst>
              <a:ext uri="{FF2B5EF4-FFF2-40B4-BE49-F238E27FC236}">
                <a16:creationId xmlns:a16="http://schemas.microsoft.com/office/drawing/2014/main" id="{748428D4-7BFF-4C6B-A1CF-4F1266FADCF3}"/>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200" b="0" i="0">
                <a:solidFill>
                  <a:srgbClr val="6B7477"/>
                </a:solidFill>
                <a:latin typeface="Coco Gothic"/>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3397124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4948-46B4-4040-9499-61043EB27682}"/>
              </a:ext>
            </a:extLst>
          </p:cNvPr>
          <p:cNvSpPr>
            <a:spLocks noGrp="1"/>
          </p:cNvSpPr>
          <p:nvPr>
            <p:ph type="title"/>
          </p:nvPr>
        </p:nvSpPr>
        <p:spPr>
          <a:xfrm>
            <a:off x="407526" y="374073"/>
            <a:ext cx="2601680" cy="5486977"/>
          </a:xfrm>
        </p:spPr>
        <p:txBody>
          <a:bodyPr anchor="ctr"/>
          <a:lstStyle>
            <a:lvl1pPr algn="r">
              <a:defRPr sz="3200">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E58F013-2934-4711-9DBA-B1DC6EBF96DE}"/>
              </a:ext>
            </a:extLst>
          </p:cNvPr>
          <p:cNvSpPr>
            <a:spLocks noGrp="1"/>
          </p:cNvSpPr>
          <p:nvPr>
            <p:ph idx="1"/>
          </p:nvPr>
        </p:nvSpPr>
        <p:spPr>
          <a:xfrm>
            <a:off x="3258593" y="374073"/>
            <a:ext cx="8636919" cy="5486977"/>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05CE9FF-1E33-48AD-91E4-018645CB23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C73803-A7CB-488A-8475-18B94E89CD6C}"/>
              </a:ext>
            </a:extLst>
          </p:cNvPr>
          <p:cNvSpPr>
            <a:spLocks noGrp="1"/>
          </p:cNvSpPr>
          <p:nvPr>
            <p:ph type="ftr" sz="quarter" idx="11"/>
          </p:nvPr>
        </p:nvSpPr>
        <p:spPr/>
        <p:txBody>
          <a:bodyPr/>
          <a:lstStyle/>
          <a:p>
            <a:r>
              <a:rPr lang="en-US"/>
              <a:t>www.jetlines.com   /    CJET.NE</a:t>
            </a:r>
          </a:p>
        </p:txBody>
      </p:sp>
      <p:sp>
        <p:nvSpPr>
          <p:cNvPr id="7" name="Slide Number Placeholder 6">
            <a:extLst>
              <a:ext uri="{FF2B5EF4-FFF2-40B4-BE49-F238E27FC236}">
                <a16:creationId xmlns:a16="http://schemas.microsoft.com/office/drawing/2014/main" id="{DEC0FE45-9835-4865-8873-478BDC029C33}"/>
              </a:ext>
            </a:extLst>
          </p:cNvPr>
          <p:cNvSpPr>
            <a:spLocks noGrp="1"/>
          </p:cNvSpPr>
          <p:nvPr>
            <p:ph type="sldNum" sz="quarter" idx="12"/>
          </p:nvPr>
        </p:nvSpPr>
        <p:spPr/>
        <p:txBody>
          <a:bodyPr/>
          <a:lstStyle/>
          <a:p>
            <a:fld id="{3FA7722F-AA9D-4648-8D8B-56153C6548C5}" type="slidenum">
              <a:rPr lang="en-US" smtClean="0"/>
              <a:t>‹#›</a:t>
            </a:fld>
            <a:endParaRPr lang="en-US"/>
          </a:p>
        </p:txBody>
      </p:sp>
      <p:cxnSp>
        <p:nvCxnSpPr>
          <p:cNvPr id="9" name="Straight Connector 8">
            <a:extLst>
              <a:ext uri="{FF2B5EF4-FFF2-40B4-BE49-F238E27FC236}">
                <a16:creationId xmlns:a16="http://schemas.microsoft.com/office/drawing/2014/main" id="{6FFB86A5-B89D-4F30-B283-2A0408C6F2E2}"/>
              </a:ext>
            </a:extLst>
          </p:cNvPr>
          <p:cNvCxnSpPr/>
          <p:nvPr userDrawn="1"/>
        </p:nvCxnSpPr>
        <p:spPr>
          <a:xfrm>
            <a:off x="3133899" y="374073"/>
            <a:ext cx="0" cy="54869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20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4948-46B4-4040-9499-61043EB27682}"/>
              </a:ext>
            </a:extLst>
          </p:cNvPr>
          <p:cNvSpPr>
            <a:spLocks noGrp="1"/>
          </p:cNvSpPr>
          <p:nvPr>
            <p:ph type="title"/>
          </p:nvPr>
        </p:nvSpPr>
        <p:spPr>
          <a:xfrm>
            <a:off x="407526" y="374073"/>
            <a:ext cx="2601680" cy="5486977"/>
          </a:xfrm>
        </p:spPr>
        <p:txBody>
          <a:bodyPr anchor="ctr"/>
          <a:lstStyle>
            <a:lvl1pPr algn="r">
              <a:defRPr sz="3200">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E58F013-2934-4711-9DBA-B1DC6EBF96DE}"/>
              </a:ext>
            </a:extLst>
          </p:cNvPr>
          <p:cNvSpPr>
            <a:spLocks noGrp="1"/>
          </p:cNvSpPr>
          <p:nvPr>
            <p:ph idx="1"/>
          </p:nvPr>
        </p:nvSpPr>
        <p:spPr>
          <a:xfrm>
            <a:off x="3258593" y="374073"/>
            <a:ext cx="8636919" cy="5486977"/>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05CE9FF-1E33-48AD-91E4-018645CB23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BC73803-A7CB-488A-8475-18B94E89CD6C}"/>
              </a:ext>
            </a:extLst>
          </p:cNvPr>
          <p:cNvSpPr>
            <a:spLocks noGrp="1"/>
          </p:cNvSpPr>
          <p:nvPr>
            <p:ph type="ftr" sz="quarter" idx="11"/>
          </p:nvPr>
        </p:nvSpPr>
        <p:spPr/>
        <p:txBody>
          <a:bodyPr/>
          <a:lstStyle/>
          <a:p>
            <a:r>
              <a:rPr lang="en-US"/>
              <a:t>www.jetlines.com   /    CJET.NE</a:t>
            </a:r>
          </a:p>
        </p:txBody>
      </p:sp>
      <p:sp>
        <p:nvSpPr>
          <p:cNvPr id="7" name="Slide Number Placeholder 6">
            <a:extLst>
              <a:ext uri="{FF2B5EF4-FFF2-40B4-BE49-F238E27FC236}">
                <a16:creationId xmlns:a16="http://schemas.microsoft.com/office/drawing/2014/main" id="{DEC0FE45-9835-4865-8873-478BDC029C33}"/>
              </a:ext>
            </a:extLst>
          </p:cNvPr>
          <p:cNvSpPr>
            <a:spLocks noGrp="1"/>
          </p:cNvSpPr>
          <p:nvPr>
            <p:ph type="sldNum" sz="quarter" idx="12"/>
          </p:nvPr>
        </p:nvSpPr>
        <p:spPr/>
        <p:txBody>
          <a:bodyPr/>
          <a:lstStyle/>
          <a:p>
            <a:fld id="{3FA7722F-AA9D-4648-8D8B-56153C6548C5}" type="slidenum">
              <a:rPr lang="en-US" smtClean="0"/>
              <a:t>‹#›</a:t>
            </a:fld>
            <a:endParaRPr lang="en-US"/>
          </a:p>
        </p:txBody>
      </p:sp>
      <p:cxnSp>
        <p:nvCxnSpPr>
          <p:cNvPr id="9" name="Straight Connector 8">
            <a:extLst>
              <a:ext uri="{FF2B5EF4-FFF2-40B4-BE49-F238E27FC236}">
                <a16:creationId xmlns:a16="http://schemas.microsoft.com/office/drawing/2014/main" id="{6FFB86A5-B89D-4F30-B283-2A0408C6F2E2}"/>
              </a:ext>
            </a:extLst>
          </p:cNvPr>
          <p:cNvCxnSpPr/>
          <p:nvPr userDrawn="1"/>
        </p:nvCxnSpPr>
        <p:spPr>
          <a:xfrm>
            <a:off x="3133899" y="374073"/>
            <a:ext cx="0" cy="54869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932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05A6-82BB-4107-A7C6-9194226BB898}"/>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617059-B304-4C79-9C4D-D100D570C0B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CFF9E41-5F75-4B6D-B182-90446B7CD2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444716-3096-4E1A-81C1-6BD50C7CC58A}"/>
              </a:ext>
            </a:extLst>
          </p:cNvPr>
          <p:cNvSpPr>
            <a:spLocks noGrp="1"/>
          </p:cNvSpPr>
          <p:nvPr>
            <p:ph type="ftr" sz="quarter" idx="11"/>
          </p:nvPr>
        </p:nvSpPr>
        <p:spPr/>
        <p:txBody>
          <a:bodyPr/>
          <a:lstStyle/>
          <a:p>
            <a:r>
              <a:rPr lang="pl-PL">
                <a:solidFill>
                  <a:srgbClr val="6B7477"/>
                </a:solidFill>
              </a:rPr>
              <a:t>www.jetlines.com   /    CJET.NE</a:t>
            </a:r>
            <a:endParaRPr lang="en-US" sz="2000">
              <a:solidFill>
                <a:srgbClr val="39A2E0"/>
              </a:solidFill>
            </a:endParaRPr>
          </a:p>
        </p:txBody>
      </p:sp>
      <p:sp>
        <p:nvSpPr>
          <p:cNvPr id="6" name="Slide Number Placeholder 5">
            <a:extLst>
              <a:ext uri="{FF2B5EF4-FFF2-40B4-BE49-F238E27FC236}">
                <a16:creationId xmlns:a16="http://schemas.microsoft.com/office/drawing/2014/main" id="{5D0A2A5C-C6D5-4787-A3AA-07A39AC59170}"/>
              </a:ext>
            </a:extLst>
          </p:cNvPr>
          <p:cNvSpPr>
            <a:spLocks noGrp="1"/>
          </p:cNvSpPr>
          <p:nvPr>
            <p:ph type="sldNum" sz="quarter" idx="12"/>
          </p:nvPr>
        </p:nvSpPr>
        <p:spPr/>
        <p:txBody>
          <a:bodyPr/>
          <a:lstStyle/>
          <a:p>
            <a:fld id="{273205B8-EFC0-984E-ACEF-6FF96EE32236}" type="slidenum">
              <a:rPr lang="en-US" smtClean="0"/>
              <a:pPr/>
              <a:t>‹#›</a:t>
            </a:fld>
            <a:endParaRPr lang="en-US"/>
          </a:p>
        </p:txBody>
      </p:sp>
    </p:spTree>
    <p:extLst>
      <p:ext uri="{BB962C8B-B14F-4D97-AF65-F5344CB8AC3E}">
        <p14:creationId xmlns:p14="http://schemas.microsoft.com/office/powerpoint/2010/main" val="259860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12E921-7417-41D0-952C-6160ECE5921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7546061"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 name="Title 1">
            <a:extLst>
              <a:ext uri="{FF2B5EF4-FFF2-40B4-BE49-F238E27FC236}">
                <a16:creationId xmlns:a16="http://schemas.microsoft.com/office/drawing/2014/main" id="{FC5005A6-82BB-4107-A7C6-9194226BB898}"/>
              </a:ext>
            </a:extLst>
          </p:cNvPr>
          <p:cNvSpPr>
            <a:spLocks noGrp="1"/>
          </p:cNvSpPr>
          <p:nvPr>
            <p:ph type="ctrTitle"/>
          </p:nvPr>
        </p:nvSpPr>
        <p:spPr>
          <a:xfrm>
            <a:off x="714896" y="1122362"/>
            <a:ext cx="5652654" cy="3607579"/>
          </a:xfrm>
        </p:spPr>
        <p:txBody>
          <a:bodyPr anchor="ctr"/>
          <a:lstStyle>
            <a:lvl1pPr algn="l">
              <a:defRPr sz="60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CFF9E41-5F75-4B6D-B182-90446B7CD22B}"/>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05852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593ABA-C247-40F8-8023-5446C730DB51}"/>
              </a:ext>
            </a:extLst>
          </p:cNvPr>
          <p:cNvSpPr>
            <a:spLocks noGrp="1"/>
          </p:cNvSpPr>
          <p:nvPr>
            <p:ph type="ftr" sz="quarter" idx="10"/>
          </p:nvPr>
        </p:nvSpPr>
        <p:spPr/>
        <p:txBody>
          <a:bodyPr/>
          <a:lstStyle/>
          <a:p>
            <a:r>
              <a:rPr lang="pl-PL"/>
              <a:t>www.jetlines.com   /    CJET.NE</a:t>
            </a:r>
            <a:endParaRPr lang="en-US" sz="2000"/>
          </a:p>
        </p:txBody>
      </p:sp>
      <p:sp>
        <p:nvSpPr>
          <p:cNvPr id="4" name="Slide Number Placeholder 3">
            <a:extLst>
              <a:ext uri="{FF2B5EF4-FFF2-40B4-BE49-F238E27FC236}">
                <a16:creationId xmlns:a16="http://schemas.microsoft.com/office/drawing/2014/main" id="{90938A68-526A-4F73-BBDC-9A4B015743E8}"/>
              </a:ext>
            </a:extLst>
          </p:cNvPr>
          <p:cNvSpPr>
            <a:spLocks noGrp="1"/>
          </p:cNvSpPr>
          <p:nvPr>
            <p:ph type="sldNum" sz="quarter" idx="11"/>
          </p:nvPr>
        </p:nvSpPr>
        <p:spPr/>
        <p:txBody>
          <a:bodyPr/>
          <a:lstStyle/>
          <a:p>
            <a:fld id="{273205B8-EFC0-984E-ACEF-6FF96EE32236}" type="slidenum">
              <a:rPr lang="en-US" smtClean="0"/>
              <a:pPr/>
              <a:t>‹#›</a:t>
            </a:fld>
            <a:endParaRPr lang="en-US"/>
          </a:p>
        </p:txBody>
      </p:sp>
      <p:sp>
        <p:nvSpPr>
          <p:cNvPr id="5" name="Title 1">
            <a:extLst>
              <a:ext uri="{FF2B5EF4-FFF2-40B4-BE49-F238E27FC236}">
                <a16:creationId xmlns:a16="http://schemas.microsoft.com/office/drawing/2014/main" id="{C53491E3-4C05-4496-9FF6-F4E1A588EAE0}"/>
              </a:ext>
            </a:extLst>
          </p:cNvPr>
          <p:cNvSpPr>
            <a:spLocks noGrp="1"/>
          </p:cNvSpPr>
          <p:nvPr>
            <p:ph type="title"/>
          </p:nvPr>
        </p:nvSpPr>
        <p:spPr>
          <a:xfrm>
            <a:off x="347588" y="365125"/>
            <a:ext cx="8061626" cy="679903"/>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392313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Only">
    <p:bg>
      <p:bgPr>
        <a:gradFill flip="none" rotWithShape="1">
          <a:gsLst>
            <a:gs pos="0">
              <a:schemeClr val="accent2"/>
            </a:gs>
            <a:gs pos="44000">
              <a:schemeClr val="accent2">
                <a:lumMod val="75000"/>
              </a:schemeClr>
            </a:gs>
            <a:gs pos="100000">
              <a:schemeClr val="accent2"/>
            </a:gs>
          </a:gsLst>
          <a:lin ang="6000000" scaled="0"/>
          <a:tileRect/>
        </a:gra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C31E709-BF5E-4CF9-968E-BFC908B4025B}"/>
              </a:ext>
            </a:extLst>
          </p:cNvPr>
          <p:cNvSpPr txBox="1">
            <a:spLocks/>
          </p:cNvSpPr>
          <p:nvPr/>
        </p:nvSpPr>
        <p:spPr>
          <a:xfrm>
            <a:off x="6749988" y="6316035"/>
            <a:ext cx="4686108" cy="365125"/>
          </a:xfrm>
          <a:prstGeom prst="rect">
            <a:avLst/>
          </a:prstGeom>
        </p:spPr>
        <p:txBody>
          <a:bodyPr anchor="ctr" anchorCtr="0"/>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a:solidFill>
                  <a:schemeClr val="tx1"/>
                </a:solidFill>
              </a:rPr>
              <a:t>www.jetlines.ca</a:t>
            </a:r>
            <a:r>
              <a:rPr lang="en-US">
                <a:solidFill>
                  <a:schemeClr val="tx1"/>
                </a:solidFill>
              </a:rPr>
              <a:t>    </a:t>
            </a:r>
            <a:r>
              <a:rPr lang="en-US" sz="2000">
                <a:solidFill>
                  <a:schemeClr val="tx1"/>
                </a:solidFill>
              </a:rPr>
              <a:t>/</a:t>
            </a:r>
            <a:r>
              <a:rPr lang="en-US" sz="1800">
                <a:solidFill>
                  <a:schemeClr val="tx1"/>
                </a:solidFill>
              </a:rPr>
              <a:t>    </a:t>
            </a:r>
            <a:r>
              <a:rPr lang="pl-PL" sz="1200" b="1" spc="50">
                <a:solidFill>
                  <a:schemeClr val="tx1"/>
                </a:solidFill>
                <a:cs typeface="Coco Gothic Bold"/>
              </a:rPr>
              <a:t>J</a:t>
            </a:r>
            <a:r>
              <a:rPr lang="pl-PL" sz="1200" b="1">
                <a:solidFill>
                  <a:schemeClr val="tx1"/>
                </a:solidFill>
                <a:cs typeface="Coco Gothic Bold"/>
              </a:rPr>
              <a:t>ET</a:t>
            </a:r>
            <a:r>
              <a:rPr lang="pl-PL" sz="1400">
                <a:solidFill>
                  <a:schemeClr val="tx1"/>
                </a:solidFill>
              </a:rPr>
              <a:t>: TSX-V</a:t>
            </a:r>
            <a:r>
              <a:rPr lang="en-US" sz="1400">
                <a:solidFill>
                  <a:schemeClr val="tx1"/>
                </a:solidFill>
              </a:rPr>
              <a:t>    </a:t>
            </a:r>
            <a:r>
              <a:rPr lang="en-US" sz="2000">
                <a:solidFill>
                  <a:schemeClr val="tx1"/>
                </a:solidFill>
              </a:rPr>
              <a:t>/</a:t>
            </a:r>
          </a:p>
        </p:txBody>
      </p:sp>
      <p:sp>
        <p:nvSpPr>
          <p:cNvPr id="7" name="Slide Number Placeholder 5">
            <a:extLst>
              <a:ext uri="{FF2B5EF4-FFF2-40B4-BE49-F238E27FC236}">
                <a16:creationId xmlns:a16="http://schemas.microsoft.com/office/drawing/2014/main" id="{FE69C7A1-6BF2-4EF2-B3F2-34155C8A5707}"/>
              </a:ext>
            </a:extLst>
          </p:cNvPr>
          <p:cNvSpPr txBox="1">
            <a:spLocks/>
          </p:cNvSpPr>
          <p:nvPr/>
        </p:nvSpPr>
        <p:spPr>
          <a:xfrm>
            <a:off x="11436096" y="6316035"/>
            <a:ext cx="358556" cy="365125"/>
          </a:xfrm>
          <a:prstGeom prst="rect">
            <a:avLst/>
          </a:prstGeom>
        </p:spPr>
        <p:txBody>
          <a:bodyPr vert="horz" lIns="0" tIns="45720" rIns="91440" bIns="45720" rtlCol="0" anchor="ctr"/>
          <a:lstStyle>
            <a:defPPr>
              <a:defRPr lang="en-US"/>
            </a:defPPr>
            <a:lvl1pPr marL="0" algn="r" defTabSz="914400" rtl="0" eaLnBrk="1" latinLnBrk="0" hangingPunct="1">
              <a:defRPr sz="1400" b="0" i="0" kern="1200">
                <a:solidFill>
                  <a:srgbClr val="6B7477"/>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205B8-EFC0-984E-ACEF-6FF96EE32236}" type="slidenum">
              <a:rPr lang="en-US" smtClean="0">
                <a:solidFill>
                  <a:schemeClr val="tx1"/>
                </a:solidFill>
              </a:rPr>
              <a:pPr/>
              <a:t>‹#›</a:t>
            </a:fld>
            <a:endParaRPr lang="en-US">
              <a:solidFill>
                <a:schemeClr val="tx1"/>
              </a:solidFill>
            </a:endParaRPr>
          </a:p>
        </p:txBody>
      </p:sp>
      <p:sp>
        <p:nvSpPr>
          <p:cNvPr id="8" name="Title 1">
            <a:extLst>
              <a:ext uri="{FF2B5EF4-FFF2-40B4-BE49-F238E27FC236}">
                <a16:creationId xmlns:a16="http://schemas.microsoft.com/office/drawing/2014/main" id="{0E5E3045-7898-406D-B1EC-E50E1B00598D}"/>
              </a:ext>
            </a:extLst>
          </p:cNvPr>
          <p:cNvSpPr>
            <a:spLocks noGrp="1"/>
          </p:cNvSpPr>
          <p:nvPr>
            <p:ph type="title"/>
          </p:nvPr>
        </p:nvSpPr>
        <p:spPr>
          <a:xfrm>
            <a:off x="347588" y="365125"/>
            <a:ext cx="8061626" cy="679903"/>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37071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B1B6C6-8C89-4AB3-BECA-09F1EF11226C}"/>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2" name="Title 1">
            <a:extLst>
              <a:ext uri="{FF2B5EF4-FFF2-40B4-BE49-F238E27FC236}">
                <a16:creationId xmlns:a16="http://schemas.microsoft.com/office/drawing/2014/main" id="{DBD45EBC-E676-4EAE-890D-07272DD86AE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3334DAA-91B8-492E-A367-E27E71A2FE22}"/>
              </a:ext>
            </a:extLst>
          </p:cNvPr>
          <p:cNvSpPr>
            <a:spLocks noGrp="1"/>
          </p:cNvSpPr>
          <p:nvPr>
            <p:ph idx="1"/>
          </p:nvPr>
        </p:nvSpPr>
        <p:spPr>
          <a:xfrm>
            <a:off x="838200" y="1825625"/>
            <a:ext cx="10515600" cy="4101994"/>
          </a:xfrm>
          <a:prstGeom prst="rect">
            <a:avLst/>
          </a:prstGeom>
        </p:spPr>
        <p:txBody>
          <a:bodyPr/>
          <a:lstStyle/>
          <a:p>
            <a:pPr lvl="0"/>
            <a:r>
              <a:rPr lang="en-US"/>
              <a:t>Click to edit Master text styles</a:t>
            </a:r>
          </a:p>
        </p:txBody>
      </p:sp>
      <p:sp>
        <p:nvSpPr>
          <p:cNvPr id="7" name="Footer Placeholder 3">
            <a:extLst>
              <a:ext uri="{FF2B5EF4-FFF2-40B4-BE49-F238E27FC236}">
                <a16:creationId xmlns:a16="http://schemas.microsoft.com/office/drawing/2014/main" id="{521955EC-1CA8-4F53-8022-92E7A2F82072}"/>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1800">
              <a:solidFill>
                <a:srgbClr val="39A2E0"/>
              </a:solidFill>
            </a:endParaRPr>
          </a:p>
        </p:txBody>
      </p:sp>
      <p:sp>
        <p:nvSpPr>
          <p:cNvPr id="8" name="Slide Number Placeholder 5">
            <a:extLst>
              <a:ext uri="{FF2B5EF4-FFF2-40B4-BE49-F238E27FC236}">
                <a16:creationId xmlns:a16="http://schemas.microsoft.com/office/drawing/2014/main" id="{5AB2CC01-CB70-4BFC-9492-9DB06F2EC79B}"/>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185877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Only">
    <p:bg>
      <p:bgPr>
        <a:gradFill flip="none" rotWithShape="1">
          <a:gsLst>
            <a:gs pos="0">
              <a:schemeClr val="accent3"/>
            </a:gs>
            <a:gs pos="51000">
              <a:schemeClr val="accent3">
                <a:lumMod val="75000"/>
              </a:schemeClr>
            </a:gs>
            <a:gs pos="100000">
              <a:schemeClr val="accent3"/>
            </a:gs>
          </a:gsLst>
          <a:lin ang="6000000" scaled="0"/>
          <a:tileRect/>
        </a:gra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C31E709-BF5E-4CF9-968E-BFC908B4025B}"/>
              </a:ext>
            </a:extLst>
          </p:cNvPr>
          <p:cNvSpPr txBox="1">
            <a:spLocks/>
          </p:cNvSpPr>
          <p:nvPr/>
        </p:nvSpPr>
        <p:spPr>
          <a:xfrm>
            <a:off x="6749988" y="6316035"/>
            <a:ext cx="4686108" cy="365125"/>
          </a:xfrm>
          <a:prstGeom prst="rect">
            <a:avLst/>
          </a:prstGeom>
        </p:spPr>
        <p:txBody>
          <a:bodyPr anchor="ctr" anchorCtr="0"/>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a:solidFill>
                  <a:schemeClr val="tx1"/>
                </a:solidFill>
              </a:rPr>
              <a:t>www.jetlines.ca</a:t>
            </a:r>
            <a:r>
              <a:rPr lang="en-US">
                <a:solidFill>
                  <a:schemeClr val="tx1"/>
                </a:solidFill>
              </a:rPr>
              <a:t>    </a:t>
            </a:r>
            <a:r>
              <a:rPr lang="en-US" sz="2000">
                <a:solidFill>
                  <a:schemeClr val="tx1"/>
                </a:solidFill>
              </a:rPr>
              <a:t>/</a:t>
            </a:r>
            <a:r>
              <a:rPr lang="en-US" sz="1800">
                <a:solidFill>
                  <a:schemeClr val="tx1"/>
                </a:solidFill>
              </a:rPr>
              <a:t>    </a:t>
            </a:r>
            <a:r>
              <a:rPr lang="pl-PL" sz="1200" b="1" spc="50">
                <a:solidFill>
                  <a:schemeClr val="tx1"/>
                </a:solidFill>
                <a:cs typeface="Coco Gothic Bold"/>
              </a:rPr>
              <a:t>J</a:t>
            </a:r>
            <a:r>
              <a:rPr lang="pl-PL" sz="1200" b="1">
                <a:solidFill>
                  <a:schemeClr val="tx1"/>
                </a:solidFill>
                <a:cs typeface="Coco Gothic Bold"/>
              </a:rPr>
              <a:t>ET</a:t>
            </a:r>
            <a:r>
              <a:rPr lang="pl-PL" sz="1400">
                <a:solidFill>
                  <a:schemeClr val="tx1"/>
                </a:solidFill>
              </a:rPr>
              <a:t>: TSX-V</a:t>
            </a:r>
            <a:r>
              <a:rPr lang="en-US" sz="1400">
                <a:solidFill>
                  <a:schemeClr val="tx1"/>
                </a:solidFill>
              </a:rPr>
              <a:t>    </a:t>
            </a:r>
            <a:r>
              <a:rPr lang="en-US" sz="2000">
                <a:solidFill>
                  <a:schemeClr val="tx1"/>
                </a:solidFill>
              </a:rPr>
              <a:t>/</a:t>
            </a:r>
          </a:p>
        </p:txBody>
      </p:sp>
      <p:sp>
        <p:nvSpPr>
          <p:cNvPr id="7" name="Slide Number Placeholder 5">
            <a:extLst>
              <a:ext uri="{FF2B5EF4-FFF2-40B4-BE49-F238E27FC236}">
                <a16:creationId xmlns:a16="http://schemas.microsoft.com/office/drawing/2014/main" id="{FE69C7A1-6BF2-4EF2-B3F2-34155C8A5707}"/>
              </a:ext>
            </a:extLst>
          </p:cNvPr>
          <p:cNvSpPr txBox="1">
            <a:spLocks/>
          </p:cNvSpPr>
          <p:nvPr/>
        </p:nvSpPr>
        <p:spPr>
          <a:xfrm>
            <a:off x="11436096" y="6316035"/>
            <a:ext cx="358556" cy="365125"/>
          </a:xfrm>
          <a:prstGeom prst="rect">
            <a:avLst/>
          </a:prstGeom>
        </p:spPr>
        <p:txBody>
          <a:bodyPr vert="horz" lIns="0" tIns="45720" rIns="91440" bIns="45720" rtlCol="0" anchor="ctr"/>
          <a:lstStyle>
            <a:defPPr>
              <a:defRPr lang="en-US"/>
            </a:defPPr>
            <a:lvl1pPr marL="0" algn="r" defTabSz="914400" rtl="0" eaLnBrk="1" latinLnBrk="0" hangingPunct="1">
              <a:defRPr sz="1400" b="0" i="0" kern="1200">
                <a:solidFill>
                  <a:srgbClr val="6B7477"/>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205B8-EFC0-984E-ACEF-6FF96EE32236}" type="slidenum">
              <a:rPr lang="en-US" smtClean="0">
                <a:solidFill>
                  <a:schemeClr val="tx1"/>
                </a:solidFill>
              </a:rPr>
              <a:pPr/>
              <a:t>‹#›</a:t>
            </a:fld>
            <a:endParaRPr lang="en-US">
              <a:solidFill>
                <a:schemeClr val="tx1"/>
              </a:solidFill>
            </a:endParaRPr>
          </a:p>
        </p:txBody>
      </p:sp>
      <p:sp>
        <p:nvSpPr>
          <p:cNvPr id="8" name="Title 1">
            <a:extLst>
              <a:ext uri="{FF2B5EF4-FFF2-40B4-BE49-F238E27FC236}">
                <a16:creationId xmlns:a16="http://schemas.microsoft.com/office/drawing/2014/main" id="{0E5E3045-7898-406D-B1EC-E50E1B00598D}"/>
              </a:ext>
            </a:extLst>
          </p:cNvPr>
          <p:cNvSpPr>
            <a:spLocks noGrp="1"/>
          </p:cNvSpPr>
          <p:nvPr>
            <p:ph type="title"/>
          </p:nvPr>
        </p:nvSpPr>
        <p:spPr>
          <a:xfrm>
            <a:off x="347588" y="365125"/>
            <a:ext cx="8061626" cy="679903"/>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728175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0C516F-59B0-4889-B35E-71D06DEC4F00}"/>
              </a:ext>
            </a:extLst>
          </p:cNvPr>
          <p:cNvSpPr>
            <a:spLocks noGrp="1"/>
          </p:cNvSpPr>
          <p:nvPr>
            <p:ph type="subTitle" idx="1"/>
          </p:nvPr>
        </p:nvSpPr>
        <p:spPr>
          <a:xfrm>
            <a:off x="1257300" y="5554035"/>
            <a:ext cx="9144000" cy="64384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3">
            <a:extLst>
              <a:ext uri="{FF2B5EF4-FFF2-40B4-BE49-F238E27FC236}">
                <a16:creationId xmlns:a16="http://schemas.microsoft.com/office/drawing/2014/main" id="{0ECBBE0F-1566-4761-89BD-C0F2D14301DF}"/>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8610FDC4-8C42-4612-8DC2-33E21EE764FA}"/>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315024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5EBC-E676-4EAE-890D-07272DD86AE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34DAA-91B8-492E-A367-E27E71A2FE22}"/>
              </a:ext>
            </a:extLst>
          </p:cNvPr>
          <p:cNvSpPr>
            <a:spLocks noGrp="1"/>
          </p:cNvSpPr>
          <p:nvPr>
            <p:ph idx="1"/>
          </p:nvPr>
        </p:nvSpPr>
        <p:spPr>
          <a:xfrm>
            <a:off x="838200" y="1825625"/>
            <a:ext cx="10515600" cy="4101994"/>
          </a:xfrm>
          <a:prstGeom prst="rect">
            <a:avLst/>
          </a:prstGeom>
        </p:spPr>
        <p:txBody>
          <a:bodyPr/>
          <a:lstStyle/>
          <a:p>
            <a:pPr lvl="0"/>
            <a:r>
              <a:rPr lang="en-US"/>
              <a:t>Click to edit Master text styles</a:t>
            </a:r>
          </a:p>
        </p:txBody>
      </p:sp>
      <p:sp>
        <p:nvSpPr>
          <p:cNvPr id="7" name="Footer Placeholder 3">
            <a:extLst>
              <a:ext uri="{FF2B5EF4-FFF2-40B4-BE49-F238E27FC236}">
                <a16:creationId xmlns:a16="http://schemas.microsoft.com/office/drawing/2014/main" id="{521955EC-1CA8-4F53-8022-92E7A2F82072}"/>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1800">
              <a:solidFill>
                <a:srgbClr val="39A2E0"/>
              </a:solidFill>
            </a:endParaRPr>
          </a:p>
        </p:txBody>
      </p:sp>
      <p:sp>
        <p:nvSpPr>
          <p:cNvPr id="8" name="Slide Number Placeholder 5">
            <a:extLst>
              <a:ext uri="{FF2B5EF4-FFF2-40B4-BE49-F238E27FC236}">
                <a16:creationId xmlns:a16="http://schemas.microsoft.com/office/drawing/2014/main" id="{5AB2CC01-CB70-4BFC-9492-9DB06F2EC79B}"/>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3978274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7EA8-81CE-4233-8596-949614F99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0C6519-2436-43F5-8152-2D6D081367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C0AFCF89-285C-4754-BCE4-FE76DDBD36CB}"/>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3026200A-DE29-42E7-B86B-EE21141F0C66}"/>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3860197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CF38D-B0C9-494A-82E7-FE544579D5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65FB6C-E389-4457-96B9-443921F5C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63DE9917-3F26-416F-92DD-E54AA8F3EF1A}"/>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1800">
              <a:solidFill>
                <a:srgbClr val="39A2E0"/>
              </a:solidFill>
            </a:endParaRPr>
          </a:p>
        </p:txBody>
      </p:sp>
      <p:sp>
        <p:nvSpPr>
          <p:cNvPr id="9" name="Slide Number Placeholder 5">
            <a:extLst>
              <a:ext uri="{FF2B5EF4-FFF2-40B4-BE49-F238E27FC236}">
                <a16:creationId xmlns:a16="http://schemas.microsoft.com/office/drawing/2014/main" id="{AC816837-EE7A-41F6-A2F4-DE86464C1631}"/>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10" name="Title 1">
            <a:extLst>
              <a:ext uri="{FF2B5EF4-FFF2-40B4-BE49-F238E27FC236}">
                <a16:creationId xmlns:a16="http://schemas.microsoft.com/office/drawing/2014/main" id="{274EFEA5-F260-4275-B981-34ADB11D78B1}"/>
              </a:ext>
            </a:extLst>
          </p:cNvPr>
          <p:cNvSpPr>
            <a:spLocks noGrp="1"/>
          </p:cNvSpPr>
          <p:nvPr>
            <p:ph type="title" hasCustomPrompt="1"/>
          </p:nvPr>
        </p:nvSpPr>
        <p:spPr>
          <a:xfrm>
            <a:off x="347588" y="365125"/>
            <a:ext cx="8061626" cy="679903"/>
          </a:xfrm>
        </p:spPr>
        <p:txBody>
          <a:bodyPr/>
          <a:lstStyle/>
          <a:p>
            <a:r>
              <a:rPr lang="en-US" dirty="0"/>
              <a:t>CLICK TO EDIT MASTER TITLE STYLE</a:t>
            </a:r>
          </a:p>
        </p:txBody>
      </p:sp>
    </p:spTree>
    <p:extLst>
      <p:ext uri="{BB962C8B-B14F-4D97-AF65-F5344CB8AC3E}">
        <p14:creationId xmlns:p14="http://schemas.microsoft.com/office/powerpoint/2010/main" val="3931971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C3464-F9C4-42D7-BBD0-CC82FC49E32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3A9117-AC46-4EC3-9B57-FD4B490FCED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2D69D5E-50F4-448A-9E25-C88CC5B98C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A2534-F198-4866-A48A-61DF74EC3D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A1D189CD-AB42-488A-A88A-C99860A75CCF}"/>
              </a:ext>
            </a:extLst>
          </p:cNvPr>
          <p:cNvSpPr>
            <a:spLocks noGrp="1"/>
          </p:cNvSpPr>
          <p:nvPr>
            <p:ph type="ftr" sz="quarter" idx="10"/>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11" name="Slide Number Placeholder 5">
            <a:extLst>
              <a:ext uri="{FF2B5EF4-FFF2-40B4-BE49-F238E27FC236}">
                <a16:creationId xmlns:a16="http://schemas.microsoft.com/office/drawing/2014/main" id="{A63215D5-368D-43B3-BD02-6B4230241856}"/>
              </a:ext>
            </a:extLst>
          </p:cNvPr>
          <p:cNvSpPr>
            <a:spLocks noGrp="1"/>
          </p:cNvSpPr>
          <p:nvPr>
            <p:ph type="sldNum" sz="quarter" idx="11"/>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12" name="Title 1">
            <a:extLst>
              <a:ext uri="{FF2B5EF4-FFF2-40B4-BE49-F238E27FC236}">
                <a16:creationId xmlns:a16="http://schemas.microsoft.com/office/drawing/2014/main" id="{B0E79350-B525-4966-86B8-57BA0378ABC4}"/>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3284392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C31E709-BF5E-4CF9-968E-BFC908B4025B}"/>
              </a:ext>
            </a:extLst>
          </p:cNvPr>
          <p:cNvSpPr txBox="1">
            <a:spLocks/>
          </p:cNvSpPr>
          <p:nvPr/>
        </p:nvSpPr>
        <p:spPr>
          <a:xfrm>
            <a:off x="6749988" y="6316035"/>
            <a:ext cx="4686108" cy="365125"/>
          </a:xfrm>
          <a:prstGeom prst="rect">
            <a:avLst/>
          </a:prstGeom>
        </p:spPr>
        <p:txBody>
          <a:bodyPr anchor="ctr" anchorCtr="0"/>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a:solidFill>
                  <a:srgbClr val="6B7477"/>
                </a:solidFill>
              </a:rPr>
              <a:t>www.jetlines.ca</a:t>
            </a:r>
            <a:r>
              <a:rPr lang="en-US">
                <a:solidFill>
                  <a:srgbClr val="6B7477"/>
                </a:solidFill>
              </a:rPr>
              <a:t>    </a:t>
            </a:r>
            <a:r>
              <a:rPr lang="en-US" sz="2000">
                <a:solidFill>
                  <a:srgbClr val="39A2E0"/>
                </a:solidFill>
              </a:rPr>
              <a:t>/</a:t>
            </a:r>
            <a:r>
              <a:rPr lang="en-US" sz="1800">
                <a:solidFill>
                  <a:srgbClr val="6B7477"/>
                </a:solidFill>
              </a:rPr>
              <a:t>    </a:t>
            </a:r>
            <a:r>
              <a:rPr lang="pl-PL" sz="1200" b="1" spc="50">
                <a:solidFill>
                  <a:srgbClr val="6B7477"/>
                </a:solidFill>
                <a:cs typeface="Coco Gothic Bold"/>
              </a:rPr>
              <a:t>J</a:t>
            </a:r>
            <a:r>
              <a:rPr lang="pl-PL" sz="1200" b="1">
                <a:solidFill>
                  <a:srgbClr val="6B7477"/>
                </a:solidFill>
                <a:cs typeface="Coco Gothic Bold"/>
              </a:rPr>
              <a:t>ET</a:t>
            </a:r>
            <a:r>
              <a:rPr lang="pl-PL" sz="1400">
                <a:solidFill>
                  <a:srgbClr val="6B7477"/>
                </a:solidFill>
              </a:rPr>
              <a:t>: TSX-V</a:t>
            </a:r>
            <a:r>
              <a:rPr lang="en-US" sz="1400">
                <a:solidFill>
                  <a:srgbClr val="6B7477"/>
                </a:solidFill>
              </a:rPr>
              <a:t>    </a:t>
            </a:r>
            <a:r>
              <a:rPr lang="en-US" sz="2000">
                <a:solidFill>
                  <a:srgbClr val="39A2E0"/>
                </a:solidFill>
              </a:rPr>
              <a:t>/</a:t>
            </a:r>
          </a:p>
        </p:txBody>
      </p:sp>
      <p:sp>
        <p:nvSpPr>
          <p:cNvPr id="7" name="Slide Number Placeholder 5">
            <a:extLst>
              <a:ext uri="{FF2B5EF4-FFF2-40B4-BE49-F238E27FC236}">
                <a16:creationId xmlns:a16="http://schemas.microsoft.com/office/drawing/2014/main" id="{FE69C7A1-6BF2-4EF2-B3F2-34155C8A5707}"/>
              </a:ext>
            </a:extLst>
          </p:cNvPr>
          <p:cNvSpPr txBox="1">
            <a:spLocks/>
          </p:cNvSpPr>
          <p:nvPr/>
        </p:nvSpPr>
        <p:spPr>
          <a:xfrm>
            <a:off x="11436096" y="6316035"/>
            <a:ext cx="358556" cy="365125"/>
          </a:xfrm>
          <a:prstGeom prst="rect">
            <a:avLst/>
          </a:prstGeom>
        </p:spPr>
        <p:txBody>
          <a:bodyPr vert="horz" lIns="0" tIns="45720" rIns="91440" bIns="45720" rtlCol="0" anchor="ctr"/>
          <a:lstStyle>
            <a:defPPr>
              <a:defRPr lang="en-US"/>
            </a:defPPr>
            <a:lvl1pPr marL="0" algn="r" defTabSz="914400" rtl="0" eaLnBrk="1" latinLnBrk="0" hangingPunct="1">
              <a:defRPr sz="1400" b="0" i="0" kern="1200">
                <a:solidFill>
                  <a:srgbClr val="6B7477"/>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205B8-EFC0-984E-ACEF-6FF96EE32236}" type="slidenum">
              <a:rPr lang="en-US" smtClean="0"/>
              <a:pPr/>
              <a:t>‹#›</a:t>
            </a:fld>
            <a:endParaRPr lang="en-US"/>
          </a:p>
        </p:txBody>
      </p:sp>
      <p:sp>
        <p:nvSpPr>
          <p:cNvPr id="8" name="Title 1">
            <a:extLst>
              <a:ext uri="{FF2B5EF4-FFF2-40B4-BE49-F238E27FC236}">
                <a16:creationId xmlns:a16="http://schemas.microsoft.com/office/drawing/2014/main" id="{0E5E3045-7898-406D-B1EC-E50E1B00598D}"/>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258358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A1787C83-D163-4167-A049-0D97F9451CE5}"/>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54C46BCA-4D7F-4CB3-B1DE-C1B69B5363F3}"/>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2105787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DB855-0997-406E-8461-1DE6D9A07C23}"/>
              </a:ext>
            </a:extLst>
          </p:cNvPr>
          <p:cNvSpPr>
            <a:spLocks noGrp="1"/>
          </p:cNvSpPr>
          <p:nvPr>
            <p:ph idx="1"/>
          </p:nvPr>
        </p:nvSpPr>
        <p:spPr>
          <a:xfrm>
            <a:off x="5183188" y="1567543"/>
            <a:ext cx="6172200" cy="42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5DB4E05E-5249-4C9A-AC10-B5CFCFBF1051}"/>
              </a:ext>
            </a:extLst>
          </p:cNvPr>
          <p:cNvSpPr>
            <a:spLocks noGrp="1"/>
          </p:cNvSpPr>
          <p:nvPr>
            <p:ph type="body" sz="half" idx="2"/>
          </p:nvPr>
        </p:nvSpPr>
        <p:spPr>
          <a:xfrm>
            <a:off x="839788" y="1567543"/>
            <a:ext cx="3932237" cy="430144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CFFAFFCB-3C58-4F43-AD38-4F9335466AA8}"/>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9" name="Slide Number Placeholder 5">
            <a:extLst>
              <a:ext uri="{FF2B5EF4-FFF2-40B4-BE49-F238E27FC236}">
                <a16:creationId xmlns:a16="http://schemas.microsoft.com/office/drawing/2014/main" id="{EAECBC77-E896-4A16-A2AC-40466F99A31E}"/>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10" name="Title 1">
            <a:extLst>
              <a:ext uri="{FF2B5EF4-FFF2-40B4-BE49-F238E27FC236}">
                <a16:creationId xmlns:a16="http://schemas.microsoft.com/office/drawing/2014/main" id="{B2B6DE65-0F1B-40C2-A6E2-0B7481A4C313}"/>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3015336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D322-3A65-4542-83DF-44605081AD9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B40ADB9-7403-446E-BD65-4D4BA8CEF212}"/>
              </a:ext>
            </a:extLst>
          </p:cNvPr>
          <p:cNvSpPr>
            <a:spLocks noGrp="1"/>
          </p:cNvSpPr>
          <p:nvPr>
            <p:ph type="ftr" sz="quarter" idx="10"/>
          </p:nvPr>
        </p:nvSpPr>
        <p:spPr/>
        <p:txBody>
          <a:bodyPr/>
          <a:lstStyle/>
          <a:p>
            <a:r>
              <a:rPr lang="pl-PL">
                <a:solidFill>
                  <a:srgbClr val="6B7477"/>
                </a:solidFill>
              </a:rPr>
              <a:t>www.jetlines.com   /    CJET.NE</a:t>
            </a:r>
            <a:endParaRPr lang="en-US" sz="2000">
              <a:solidFill>
                <a:srgbClr val="39A2E0"/>
              </a:solidFill>
            </a:endParaRPr>
          </a:p>
        </p:txBody>
      </p:sp>
      <p:sp>
        <p:nvSpPr>
          <p:cNvPr id="4" name="Slide Number Placeholder 3">
            <a:extLst>
              <a:ext uri="{FF2B5EF4-FFF2-40B4-BE49-F238E27FC236}">
                <a16:creationId xmlns:a16="http://schemas.microsoft.com/office/drawing/2014/main" id="{08220834-A4E1-49EC-B19B-C31D604263CE}"/>
              </a:ext>
            </a:extLst>
          </p:cNvPr>
          <p:cNvSpPr>
            <a:spLocks noGrp="1"/>
          </p:cNvSpPr>
          <p:nvPr>
            <p:ph type="sldNum" sz="quarter" idx="11"/>
          </p:nvPr>
        </p:nvSpPr>
        <p:spPr/>
        <p:txBody>
          <a:bodyPr/>
          <a:lstStyle/>
          <a:p>
            <a:fld id="{273205B8-EFC0-984E-ACEF-6FF96EE32236}" type="slidenum">
              <a:rPr lang="en-US" smtClean="0"/>
              <a:pPr/>
              <a:t>‹#›</a:t>
            </a:fld>
            <a:endParaRPr lang="en-US"/>
          </a:p>
        </p:txBody>
      </p:sp>
      <p:sp>
        <p:nvSpPr>
          <p:cNvPr id="8" name="Text Placeholder 7">
            <a:extLst>
              <a:ext uri="{FF2B5EF4-FFF2-40B4-BE49-F238E27FC236}">
                <a16:creationId xmlns:a16="http://schemas.microsoft.com/office/drawing/2014/main" id="{F7CA27AC-493E-4049-8793-8C21D80BFFAE}"/>
              </a:ext>
            </a:extLst>
          </p:cNvPr>
          <p:cNvSpPr>
            <a:spLocks noGrp="1"/>
          </p:cNvSpPr>
          <p:nvPr>
            <p:ph type="body" sz="quarter" idx="13"/>
          </p:nvPr>
        </p:nvSpPr>
        <p:spPr>
          <a:xfrm>
            <a:off x="2479040" y="1534747"/>
            <a:ext cx="9151413"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a:extLst>
              <a:ext uri="{FF2B5EF4-FFF2-40B4-BE49-F238E27FC236}">
                <a16:creationId xmlns:a16="http://schemas.microsoft.com/office/drawing/2014/main" id="{298899DE-E388-419B-AC13-EC8B915ED8C0}"/>
              </a:ext>
            </a:extLst>
          </p:cNvPr>
          <p:cNvSpPr>
            <a:spLocks noGrp="1"/>
          </p:cNvSpPr>
          <p:nvPr>
            <p:ph type="pic" sz="quarter" idx="14"/>
          </p:nvPr>
        </p:nvSpPr>
        <p:spPr>
          <a:xfrm>
            <a:off x="491406" y="3769599"/>
            <a:ext cx="1828800" cy="1828800"/>
          </a:xfrm>
        </p:spPr>
        <p:txBody>
          <a:bodyPr/>
          <a:lstStyle/>
          <a:p>
            <a:endParaRPr lang="en-US"/>
          </a:p>
        </p:txBody>
      </p:sp>
      <p:sp>
        <p:nvSpPr>
          <p:cNvPr id="10" name="Text Placeholder 7">
            <a:extLst>
              <a:ext uri="{FF2B5EF4-FFF2-40B4-BE49-F238E27FC236}">
                <a16:creationId xmlns:a16="http://schemas.microsoft.com/office/drawing/2014/main" id="{5F72F87A-6D0F-43C6-844E-B924D9DB1AC5}"/>
              </a:ext>
            </a:extLst>
          </p:cNvPr>
          <p:cNvSpPr>
            <a:spLocks noGrp="1"/>
          </p:cNvSpPr>
          <p:nvPr>
            <p:ph type="body" sz="quarter" idx="15"/>
          </p:nvPr>
        </p:nvSpPr>
        <p:spPr>
          <a:xfrm>
            <a:off x="2540731" y="3769600"/>
            <a:ext cx="9151413"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5">
            <a:extLst>
              <a:ext uri="{FF2B5EF4-FFF2-40B4-BE49-F238E27FC236}">
                <a16:creationId xmlns:a16="http://schemas.microsoft.com/office/drawing/2014/main" id="{7DA14FBD-C84F-4692-B7DC-EE463C989F6C}"/>
              </a:ext>
            </a:extLst>
          </p:cNvPr>
          <p:cNvSpPr>
            <a:spLocks noGrp="1"/>
          </p:cNvSpPr>
          <p:nvPr>
            <p:ph type="pic" sz="quarter" idx="16"/>
          </p:nvPr>
        </p:nvSpPr>
        <p:spPr>
          <a:xfrm>
            <a:off x="491406" y="1534746"/>
            <a:ext cx="1828800" cy="1828800"/>
          </a:xfrm>
        </p:spPr>
        <p:txBody>
          <a:bodyPr/>
          <a:lstStyle/>
          <a:p>
            <a:endParaRPr lang="en-US"/>
          </a:p>
        </p:txBody>
      </p:sp>
    </p:spTree>
    <p:extLst>
      <p:ext uri="{BB962C8B-B14F-4D97-AF65-F5344CB8AC3E}">
        <p14:creationId xmlns:p14="http://schemas.microsoft.com/office/powerpoint/2010/main" val="230460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7EA8-81CE-4233-8596-949614F9958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30C6519-2436-43F5-8152-2D6D081367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C0AFCF89-285C-4754-BCE4-FE76DDBD36CB}"/>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3026200A-DE29-42E7-B86B-EE21141F0C66}"/>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pic>
        <p:nvPicPr>
          <p:cNvPr id="6" name="Picture 5">
            <a:extLst>
              <a:ext uri="{FF2B5EF4-FFF2-40B4-BE49-F238E27FC236}">
                <a16:creationId xmlns:a16="http://schemas.microsoft.com/office/drawing/2014/main" id="{96C33821-09D7-4319-989B-C93EDC834FDD}"/>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9" name="Title 1">
            <a:extLst>
              <a:ext uri="{FF2B5EF4-FFF2-40B4-BE49-F238E27FC236}">
                <a16:creationId xmlns:a16="http://schemas.microsoft.com/office/drawing/2014/main" id="{0CF8E95D-EF1F-4118-960D-016E759EA189}"/>
              </a:ext>
            </a:extLst>
          </p:cNvPr>
          <p:cNvSpPr txBox="1">
            <a:spLocks/>
          </p:cNvSpPr>
          <p:nvPr userDrawn="1"/>
        </p:nvSpPr>
        <p:spPr>
          <a:xfrm>
            <a:off x="347588" y="365125"/>
            <a:ext cx="8061626" cy="679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a:p>
        </p:txBody>
      </p:sp>
    </p:spTree>
    <p:extLst>
      <p:ext uri="{BB962C8B-B14F-4D97-AF65-F5344CB8AC3E}">
        <p14:creationId xmlns:p14="http://schemas.microsoft.com/office/powerpoint/2010/main" val="1942944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6A3CDF-94C7-49B7-A830-7D125F89A676}"/>
              </a:ext>
            </a:extLst>
          </p:cNvPr>
          <p:cNvSpPr>
            <a:spLocks noGrp="1"/>
          </p:cNvSpPr>
          <p:nvPr>
            <p:ph type="pic" idx="1"/>
          </p:nvPr>
        </p:nvSpPr>
        <p:spPr>
          <a:xfrm>
            <a:off x="5183188" y="1559605"/>
            <a:ext cx="6172200" cy="43014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Footer Placeholder 3">
            <a:extLst>
              <a:ext uri="{FF2B5EF4-FFF2-40B4-BE49-F238E27FC236}">
                <a16:creationId xmlns:a16="http://schemas.microsoft.com/office/drawing/2014/main" id="{2B13ED97-8E9F-4818-BC3C-2D6D3D802C89}"/>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9" name="Slide Number Placeholder 5">
            <a:extLst>
              <a:ext uri="{FF2B5EF4-FFF2-40B4-BE49-F238E27FC236}">
                <a16:creationId xmlns:a16="http://schemas.microsoft.com/office/drawing/2014/main" id="{C5D9EB7B-4C29-420A-9E1B-C7EF12FDF9EE}"/>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10" name="Text Placeholder 3">
            <a:extLst>
              <a:ext uri="{FF2B5EF4-FFF2-40B4-BE49-F238E27FC236}">
                <a16:creationId xmlns:a16="http://schemas.microsoft.com/office/drawing/2014/main" id="{7D18198B-884F-4CDC-9267-28F93F473ECC}"/>
              </a:ext>
            </a:extLst>
          </p:cNvPr>
          <p:cNvSpPr>
            <a:spLocks noGrp="1"/>
          </p:cNvSpPr>
          <p:nvPr>
            <p:ph type="body" sz="half" idx="2"/>
          </p:nvPr>
        </p:nvSpPr>
        <p:spPr>
          <a:xfrm>
            <a:off x="839788" y="1567543"/>
            <a:ext cx="3932237" cy="430144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42E8EE48-689A-47AB-BCE3-500CBE48F393}"/>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974985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1029A02-12BF-4129-A159-AFBEE8640AC3}"/>
              </a:ext>
            </a:extLst>
          </p:cNvPr>
          <p:cNvSpPr>
            <a:spLocks noGrp="1"/>
          </p:cNvSpPr>
          <p:nvPr>
            <p:ph type="body" orient="vert" idx="1"/>
          </p:nvPr>
        </p:nvSpPr>
        <p:spPr>
          <a:xfrm>
            <a:off x="838200" y="1825625"/>
            <a:ext cx="10515600" cy="4101994"/>
          </a:xfrm>
          <a:prstGeom prst="rect">
            <a:avLst/>
          </a:prstGeom>
        </p:spPr>
        <p:txBody>
          <a:bodyPr vert="eaVert"/>
          <a:lstStyle/>
          <a:p>
            <a:pPr lvl="0"/>
            <a:r>
              <a:rPr lang="en-US"/>
              <a:t>Click to edit Master text styles</a:t>
            </a:r>
          </a:p>
        </p:txBody>
      </p:sp>
      <p:sp>
        <p:nvSpPr>
          <p:cNvPr id="7" name="Footer Placeholder 3">
            <a:extLst>
              <a:ext uri="{FF2B5EF4-FFF2-40B4-BE49-F238E27FC236}">
                <a16:creationId xmlns:a16="http://schemas.microsoft.com/office/drawing/2014/main" id="{2E8C3A4D-B2CE-4DDA-8736-5BE2C6A748A9}"/>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FBD05E05-5B19-4F2D-B6C7-71DDD0E97763}"/>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9" name="Title 1">
            <a:extLst>
              <a:ext uri="{FF2B5EF4-FFF2-40B4-BE49-F238E27FC236}">
                <a16:creationId xmlns:a16="http://schemas.microsoft.com/office/drawing/2014/main" id="{53D251D4-2953-483A-BF0D-442510004E17}"/>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4158396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B6D246-A8BC-4841-93A5-BE9320B9F99C}"/>
              </a:ext>
            </a:extLst>
          </p:cNvPr>
          <p:cNvSpPr>
            <a:spLocks noGrp="1"/>
          </p:cNvSpPr>
          <p:nvPr>
            <p:ph type="title" orient="vert"/>
          </p:nvPr>
        </p:nvSpPr>
        <p:spPr>
          <a:xfrm>
            <a:off x="8724900" y="1436913"/>
            <a:ext cx="2628900" cy="47400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857BBA-A1C2-410A-B896-062B96CE3F69}"/>
              </a:ext>
            </a:extLst>
          </p:cNvPr>
          <p:cNvSpPr>
            <a:spLocks noGrp="1"/>
          </p:cNvSpPr>
          <p:nvPr>
            <p:ph type="body" orient="vert" idx="1"/>
          </p:nvPr>
        </p:nvSpPr>
        <p:spPr>
          <a:xfrm>
            <a:off x="838200" y="1436913"/>
            <a:ext cx="7734300" cy="4740049"/>
          </a:xfrm>
          <a:prstGeom prst="rect">
            <a:avLst/>
          </a:prstGeom>
        </p:spPr>
        <p:txBody>
          <a:bodyPr vert="eaVert"/>
          <a:lstStyle/>
          <a:p>
            <a:pPr lvl="0"/>
            <a:r>
              <a:rPr lang="en-US"/>
              <a:t>Click to edit Master text styles</a:t>
            </a:r>
          </a:p>
        </p:txBody>
      </p:sp>
      <p:sp>
        <p:nvSpPr>
          <p:cNvPr id="7" name="Footer Placeholder 3">
            <a:extLst>
              <a:ext uri="{FF2B5EF4-FFF2-40B4-BE49-F238E27FC236}">
                <a16:creationId xmlns:a16="http://schemas.microsoft.com/office/drawing/2014/main" id="{30778BFD-7F81-41C0-8243-696D26EE2E66}"/>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FA2A2D19-4CB1-4B8F-9CDB-07976F93FE90}"/>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9" name="Title 1">
            <a:extLst>
              <a:ext uri="{FF2B5EF4-FFF2-40B4-BE49-F238E27FC236}">
                <a16:creationId xmlns:a16="http://schemas.microsoft.com/office/drawing/2014/main" id="{517A02A6-D2D6-4B7A-AA1F-70891B0DCB97}"/>
              </a:ext>
            </a:extLst>
          </p:cNvPr>
          <p:cNvSpPr txBox="1">
            <a:spLocks/>
          </p:cNvSpPr>
          <p:nvPr/>
        </p:nvSpPr>
        <p:spPr>
          <a:xfrm>
            <a:off x="347588" y="365125"/>
            <a:ext cx="8061626" cy="679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endParaRPr lang="en-US"/>
          </a:p>
        </p:txBody>
      </p:sp>
    </p:spTree>
    <p:extLst>
      <p:ext uri="{BB962C8B-B14F-4D97-AF65-F5344CB8AC3E}">
        <p14:creationId xmlns:p14="http://schemas.microsoft.com/office/powerpoint/2010/main" val="664676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05A6-82BB-4107-A7C6-9194226BB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617059-B304-4C79-9C4D-D100D570C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F9E41-5F75-4B6D-B182-90446B7CD2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444716-3096-4E1A-81C1-6BD50C7CC58A}"/>
              </a:ext>
            </a:extLst>
          </p:cNvPr>
          <p:cNvSpPr>
            <a:spLocks noGrp="1"/>
          </p:cNvSpPr>
          <p:nvPr>
            <p:ph type="ftr" sz="quarter" idx="11"/>
          </p:nvPr>
        </p:nvSpPr>
        <p:spPr/>
        <p:txBody>
          <a:bodyPr/>
          <a:lstStyle/>
          <a:p>
            <a:r>
              <a:rPr lang="pl-PL">
                <a:solidFill>
                  <a:srgbClr val="6B7477"/>
                </a:solidFill>
              </a:rPr>
              <a:t>www.jetlines.com   /    CJET.NE</a:t>
            </a:r>
            <a:endParaRPr lang="en-US" sz="2000">
              <a:solidFill>
                <a:srgbClr val="39A2E0"/>
              </a:solidFill>
            </a:endParaRPr>
          </a:p>
        </p:txBody>
      </p:sp>
      <p:sp>
        <p:nvSpPr>
          <p:cNvPr id="6" name="Slide Number Placeholder 5">
            <a:extLst>
              <a:ext uri="{FF2B5EF4-FFF2-40B4-BE49-F238E27FC236}">
                <a16:creationId xmlns:a16="http://schemas.microsoft.com/office/drawing/2014/main" id="{5D0A2A5C-C6D5-4787-A3AA-07A39AC59170}"/>
              </a:ext>
            </a:extLst>
          </p:cNvPr>
          <p:cNvSpPr>
            <a:spLocks noGrp="1"/>
          </p:cNvSpPr>
          <p:nvPr>
            <p:ph type="sldNum" sz="quarter" idx="12"/>
          </p:nvPr>
        </p:nvSpPr>
        <p:spPr/>
        <p:txBody>
          <a:bodyPr/>
          <a:lstStyle/>
          <a:p>
            <a:fld id="{273205B8-EFC0-984E-ACEF-6FF96EE32236}" type="slidenum">
              <a:rPr lang="en-US" smtClean="0"/>
              <a:pPr/>
              <a:t>‹#›</a:t>
            </a:fld>
            <a:endParaRPr lang="en-US"/>
          </a:p>
        </p:txBody>
      </p:sp>
    </p:spTree>
    <p:extLst>
      <p:ext uri="{BB962C8B-B14F-4D97-AF65-F5344CB8AC3E}">
        <p14:creationId xmlns:p14="http://schemas.microsoft.com/office/powerpoint/2010/main" val="700944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593ABA-C247-40F8-8023-5446C730DB51}"/>
              </a:ext>
            </a:extLst>
          </p:cNvPr>
          <p:cNvSpPr>
            <a:spLocks noGrp="1"/>
          </p:cNvSpPr>
          <p:nvPr>
            <p:ph type="ftr" sz="quarter" idx="10"/>
          </p:nvPr>
        </p:nvSpPr>
        <p:spPr/>
        <p:txBody>
          <a:bodyPr/>
          <a:lstStyle/>
          <a:p>
            <a:r>
              <a:rPr lang="pl-PL"/>
              <a:t>www.jetlines.com   /    CJET.NE</a:t>
            </a:r>
            <a:endParaRPr lang="en-US" sz="2000"/>
          </a:p>
        </p:txBody>
      </p:sp>
      <p:sp>
        <p:nvSpPr>
          <p:cNvPr id="4" name="Slide Number Placeholder 3">
            <a:extLst>
              <a:ext uri="{FF2B5EF4-FFF2-40B4-BE49-F238E27FC236}">
                <a16:creationId xmlns:a16="http://schemas.microsoft.com/office/drawing/2014/main" id="{90938A68-526A-4F73-BBDC-9A4B015743E8}"/>
              </a:ext>
            </a:extLst>
          </p:cNvPr>
          <p:cNvSpPr>
            <a:spLocks noGrp="1"/>
          </p:cNvSpPr>
          <p:nvPr>
            <p:ph type="sldNum" sz="quarter" idx="11"/>
          </p:nvPr>
        </p:nvSpPr>
        <p:spPr/>
        <p:txBody>
          <a:bodyPr/>
          <a:lstStyle/>
          <a:p>
            <a:fld id="{273205B8-EFC0-984E-ACEF-6FF96EE32236}" type="slidenum">
              <a:rPr lang="en-US" smtClean="0"/>
              <a:pPr/>
              <a:t>‹#›</a:t>
            </a:fld>
            <a:endParaRPr lang="en-US"/>
          </a:p>
        </p:txBody>
      </p:sp>
      <p:sp>
        <p:nvSpPr>
          <p:cNvPr id="5" name="Title 1">
            <a:extLst>
              <a:ext uri="{FF2B5EF4-FFF2-40B4-BE49-F238E27FC236}">
                <a16:creationId xmlns:a16="http://schemas.microsoft.com/office/drawing/2014/main" id="{C53491E3-4C05-4496-9FF6-F4E1A588EAE0}"/>
              </a:ext>
            </a:extLst>
          </p:cNvPr>
          <p:cNvSpPr>
            <a:spLocks noGrp="1"/>
          </p:cNvSpPr>
          <p:nvPr>
            <p:ph type="title"/>
          </p:nvPr>
        </p:nvSpPr>
        <p:spPr>
          <a:xfrm>
            <a:off x="347588" y="365125"/>
            <a:ext cx="8061626" cy="679903"/>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06074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000"/>
            </a:lvl2pPr>
            <a:lvl3pPr>
              <a:defRPr sz="2000"/>
            </a:lvl3pPr>
            <a:lvl4pPr>
              <a:defRPr sz="2000"/>
            </a:lvl4pPr>
            <a:lvl5pPr>
              <a:defRPr sz="20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2" name="Footer Placeholder 3">
            <a:extLst>
              <a:ext uri="{FF2B5EF4-FFF2-40B4-BE49-F238E27FC236}">
                <a16:creationId xmlns:a16="http://schemas.microsoft.com/office/drawing/2014/main" id="{88A3DA39-D400-4F3B-82D4-1F04F88B678D}"/>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400">
                <a:latin typeface="Coco Gothic"/>
              </a:defRPr>
            </a:lvl1pPr>
          </a:lstStyle>
          <a:p>
            <a:r>
              <a:rPr lang="pl-PL" dirty="0">
                <a:solidFill>
                  <a:srgbClr val="6B7477"/>
                </a:solidFill>
              </a:rPr>
              <a:t>www.jetlines.ca</a:t>
            </a:r>
            <a:r>
              <a:rPr lang="en-US" dirty="0">
                <a:solidFill>
                  <a:srgbClr val="6B7477"/>
                </a:solidFill>
              </a:rPr>
              <a:t>    </a:t>
            </a:r>
            <a:r>
              <a:rPr lang="en-US" sz="1800" dirty="0">
                <a:solidFill>
                  <a:srgbClr val="39A2E0"/>
                </a:solidFill>
              </a:rPr>
              <a:t>/</a:t>
            </a:r>
            <a:r>
              <a:rPr lang="en-US" dirty="0">
                <a:solidFill>
                  <a:srgbClr val="6B7477"/>
                </a:solidFill>
              </a:rPr>
              <a:t>    </a:t>
            </a:r>
            <a:r>
              <a:rPr lang="pl-PL" sz="1100" b="1" spc="50" dirty="0">
                <a:solidFill>
                  <a:srgbClr val="6B7477"/>
                </a:solidFill>
                <a:cs typeface="Coco Gothic Bold"/>
              </a:rPr>
              <a:t>J</a:t>
            </a:r>
            <a:r>
              <a:rPr lang="pl-PL" sz="1100" b="1" dirty="0">
                <a:solidFill>
                  <a:srgbClr val="6B7477"/>
                </a:solidFill>
                <a:cs typeface="Coco Gothic Bold"/>
              </a:rPr>
              <a:t>ET</a:t>
            </a:r>
            <a:r>
              <a:rPr lang="pl-PL" sz="1200" dirty="0">
                <a:solidFill>
                  <a:srgbClr val="6B7477"/>
                </a:solidFill>
              </a:rPr>
              <a:t>: TSX-V</a:t>
            </a:r>
            <a:r>
              <a:rPr lang="en-US" sz="1200" dirty="0">
                <a:solidFill>
                  <a:srgbClr val="6B7477"/>
                </a:solidFill>
              </a:rPr>
              <a:t>    </a:t>
            </a:r>
            <a:r>
              <a:rPr lang="en-US" sz="1800" dirty="0">
                <a:solidFill>
                  <a:srgbClr val="39A2E0"/>
                </a:solidFill>
              </a:rPr>
              <a:t>/</a:t>
            </a:r>
          </a:p>
        </p:txBody>
      </p:sp>
      <p:sp>
        <p:nvSpPr>
          <p:cNvPr id="13" name="Slide Number Placeholder 5">
            <a:extLst>
              <a:ext uri="{FF2B5EF4-FFF2-40B4-BE49-F238E27FC236}">
                <a16:creationId xmlns:a16="http://schemas.microsoft.com/office/drawing/2014/main" id="{748428D4-7BFF-4C6B-A1CF-4F1266FADCF3}"/>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200" b="0" i="0">
                <a:solidFill>
                  <a:srgbClr val="6B7477"/>
                </a:solidFill>
                <a:latin typeface="Coco Gothic"/>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dirty="0"/>
          </a:p>
        </p:txBody>
      </p:sp>
    </p:spTree>
    <p:extLst>
      <p:ext uri="{BB962C8B-B14F-4D97-AF65-F5344CB8AC3E}">
        <p14:creationId xmlns:p14="http://schemas.microsoft.com/office/powerpoint/2010/main" val="341930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0C8C32-5E3E-4E4B-85D8-45E97C2D8B94}"/>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3" name="Content Placeholder 2">
            <a:extLst>
              <a:ext uri="{FF2B5EF4-FFF2-40B4-BE49-F238E27FC236}">
                <a16:creationId xmlns:a16="http://schemas.microsoft.com/office/drawing/2014/main" id="{EC5CF38D-B0C9-494A-82E7-FE544579D5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65FB6C-E389-4457-96B9-443921F5C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63DE9917-3F26-416F-92DD-E54AA8F3EF1A}"/>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1800">
              <a:solidFill>
                <a:srgbClr val="39A2E0"/>
              </a:solidFill>
            </a:endParaRPr>
          </a:p>
        </p:txBody>
      </p:sp>
      <p:sp>
        <p:nvSpPr>
          <p:cNvPr id="9" name="Slide Number Placeholder 5">
            <a:extLst>
              <a:ext uri="{FF2B5EF4-FFF2-40B4-BE49-F238E27FC236}">
                <a16:creationId xmlns:a16="http://schemas.microsoft.com/office/drawing/2014/main" id="{AC816837-EE7A-41F6-A2F4-DE86464C1631}"/>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333283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EC8A5-1271-4822-9473-B7F6295116A9}"/>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3" name="Text Placeholder 2">
            <a:extLst>
              <a:ext uri="{FF2B5EF4-FFF2-40B4-BE49-F238E27FC236}">
                <a16:creationId xmlns:a16="http://schemas.microsoft.com/office/drawing/2014/main" id="{1ACC3464-F9C4-42D7-BBD0-CC82FC49E32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3A9117-AC46-4EC3-9B57-FD4B490FCED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2D69D5E-50F4-448A-9E25-C88CC5B98C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A2534-F198-4866-A48A-61DF74EC3D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A1D189CD-AB42-488A-A88A-C99860A75CCF}"/>
              </a:ext>
            </a:extLst>
          </p:cNvPr>
          <p:cNvSpPr>
            <a:spLocks noGrp="1"/>
          </p:cNvSpPr>
          <p:nvPr>
            <p:ph type="ftr" sz="quarter" idx="10"/>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11" name="Slide Number Placeholder 5">
            <a:extLst>
              <a:ext uri="{FF2B5EF4-FFF2-40B4-BE49-F238E27FC236}">
                <a16:creationId xmlns:a16="http://schemas.microsoft.com/office/drawing/2014/main" id="{A63215D5-368D-43B3-BD02-6B4230241856}"/>
              </a:ext>
            </a:extLst>
          </p:cNvPr>
          <p:cNvSpPr>
            <a:spLocks noGrp="1"/>
          </p:cNvSpPr>
          <p:nvPr>
            <p:ph type="sldNum" sz="quarter" idx="11"/>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
        <p:nvSpPr>
          <p:cNvPr id="12" name="Title 1">
            <a:extLst>
              <a:ext uri="{FF2B5EF4-FFF2-40B4-BE49-F238E27FC236}">
                <a16:creationId xmlns:a16="http://schemas.microsoft.com/office/drawing/2014/main" id="{B0E79350-B525-4966-86B8-57BA0378ABC4}"/>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164225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64D6FB-4298-44E8-8143-706FE89BA6C7}"/>
              </a:ext>
            </a:extLst>
          </p:cNvPr>
          <p:cNvPicPr>
            <a:picLocks noChangeAspect="1"/>
          </p:cNvPicPr>
          <p:nvPr userDrawn="1"/>
        </p:nvPicPr>
        <p:blipFill>
          <a:blip r:embed="rId2"/>
          <a:stretch>
            <a:fillRect/>
          </a:stretch>
        </p:blipFill>
        <p:spPr>
          <a:xfrm>
            <a:off x="0" y="0"/>
            <a:ext cx="12192000" cy="1219200"/>
          </a:xfrm>
          <a:prstGeom prst="rect">
            <a:avLst/>
          </a:prstGeom>
        </p:spPr>
      </p:pic>
      <p:sp>
        <p:nvSpPr>
          <p:cNvPr id="6" name="Footer Placeholder 3">
            <a:extLst>
              <a:ext uri="{FF2B5EF4-FFF2-40B4-BE49-F238E27FC236}">
                <a16:creationId xmlns:a16="http://schemas.microsoft.com/office/drawing/2014/main" id="{5C31E709-BF5E-4CF9-968E-BFC908B4025B}"/>
              </a:ext>
            </a:extLst>
          </p:cNvPr>
          <p:cNvSpPr txBox="1">
            <a:spLocks/>
          </p:cNvSpPr>
          <p:nvPr/>
        </p:nvSpPr>
        <p:spPr>
          <a:xfrm>
            <a:off x="6749988" y="6316035"/>
            <a:ext cx="4686108" cy="365125"/>
          </a:xfrm>
          <a:prstGeom prst="rect">
            <a:avLst/>
          </a:prstGeom>
        </p:spPr>
        <p:txBody>
          <a:bodyPr anchor="ctr" anchorCtr="0"/>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a:solidFill>
                  <a:srgbClr val="6B7477"/>
                </a:solidFill>
              </a:rPr>
              <a:t>www.jetlines.ca</a:t>
            </a:r>
            <a:r>
              <a:rPr lang="en-US">
                <a:solidFill>
                  <a:srgbClr val="6B7477"/>
                </a:solidFill>
              </a:rPr>
              <a:t>    </a:t>
            </a:r>
            <a:r>
              <a:rPr lang="en-US" sz="2000">
                <a:solidFill>
                  <a:srgbClr val="39A2E0"/>
                </a:solidFill>
              </a:rPr>
              <a:t>/</a:t>
            </a:r>
            <a:r>
              <a:rPr lang="en-US" sz="1800">
                <a:solidFill>
                  <a:srgbClr val="6B7477"/>
                </a:solidFill>
              </a:rPr>
              <a:t>    </a:t>
            </a:r>
            <a:r>
              <a:rPr lang="pl-PL" sz="1200" b="1" spc="50">
                <a:solidFill>
                  <a:srgbClr val="6B7477"/>
                </a:solidFill>
                <a:cs typeface="Coco Gothic Bold"/>
              </a:rPr>
              <a:t>J</a:t>
            </a:r>
            <a:r>
              <a:rPr lang="pl-PL" sz="1200" b="1">
                <a:solidFill>
                  <a:srgbClr val="6B7477"/>
                </a:solidFill>
                <a:cs typeface="Coco Gothic Bold"/>
              </a:rPr>
              <a:t>ET</a:t>
            </a:r>
            <a:r>
              <a:rPr lang="pl-PL" sz="1400">
                <a:solidFill>
                  <a:srgbClr val="6B7477"/>
                </a:solidFill>
              </a:rPr>
              <a:t>: TSX-V</a:t>
            </a:r>
            <a:r>
              <a:rPr lang="en-US" sz="1400">
                <a:solidFill>
                  <a:srgbClr val="6B7477"/>
                </a:solidFill>
              </a:rPr>
              <a:t>    </a:t>
            </a:r>
            <a:r>
              <a:rPr lang="en-US" sz="2000">
                <a:solidFill>
                  <a:srgbClr val="39A2E0"/>
                </a:solidFill>
              </a:rPr>
              <a:t>/</a:t>
            </a:r>
          </a:p>
        </p:txBody>
      </p:sp>
      <p:sp>
        <p:nvSpPr>
          <p:cNvPr id="7" name="Slide Number Placeholder 5">
            <a:extLst>
              <a:ext uri="{FF2B5EF4-FFF2-40B4-BE49-F238E27FC236}">
                <a16:creationId xmlns:a16="http://schemas.microsoft.com/office/drawing/2014/main" id="{FE69C7A1-6BF2-4EF2-B3F2-34155C8A5707}"/>
              </a:ext>
            </a:extLst>
          </p:cNvPr>
          <p:cNvSpPr txBox="1">
            <a:spLocks/>
          </p:cNvSpPr>
          <p:nvPr/>
        </p:nvSpPr>
        <p:spPr>
          <a:xfrm>
            <a:off x="11436096" y="6316035"/>
            <a:ext cx="358556" cy="365125"/>
          </a:xfrm>
          <a:prstGeom prst="rect">
            <a:avLst/>
          </a:prstGeom>
        </p:spPr>
        <p:txBody>
          <a:bodyPr vert="horz" lIns="0" tIns="45720" rIns="91440" bIns="45720" rtlCol="0" anchor="ctr"/>
          <a:lstStyle>
            <a:defPPr>
              <a:defRPr lang="en-US"/>
            </a:defPPr>
            <a:lvl1pPr marL="0" algn="r" defTabSz="914400" rtl="0" eaLnBrk="1" latinLnBrk="0" hangingPunct="1">
              <a:defRPr sz="1400" b="0" i="0" kern="1200">
                <a:solidFill>
                  <a:srgbClr val="6B7477"/>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205B8-EFC0-984E-ACEF-6FF96EE32236}" type="slidenum">
              <a:rPr lang="en-US" smtClean="0"/>
              <a:pPr/>
              <a:t>‹#›</a:t>
            </a:fld>
            <a:endParaRPr lang="en-US"/>
          </a:p>
        </p:txBody>
      </p:sp>
      <p:sp>
        <p:nvSpPr>
          <p:cNvPr id="8" name="Title 1">
            <a:extLst>
              <a:ext uri="{FF2B5EF4-FFF2-40B4-BE49-F238E27FC236}">
                <a16:creationId xmlns:a16="http://schemas.microsoft.com/office/drawing/2014/main" id="{0E5E3045-7898-406D-B1EC-E50E1B00598D}"/>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103559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C31E709-BF5E-4CF9-968E-BFC908B4025B}"/>
              </a:ext>
            </a:extLst>
          </p:cNvPr>
          <p:cNvSpPr txBox="1">
            <a:spLocks/>
          </p:cNvSpPr>
          <p:nvPr/>
        </p:nvSpPr>
        <p:spPr>
          <a:xfrm>
            <a:off x="6749988" y="6316035"/>
            <a:ext cx="4686108" cy="365125"/>
          </a:xfrm>
          <a:prstGeom prst="rect">
            <a:avLst/>
          </a:prstGeom>
        </p:spPr>
        <p:txBody>
          <a:bodyPr anchor="ctr" anchorCtr="0"/>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a:solidFill>
                  <a:srgbClr val="6B7477"/>
                </a:solidFill>
              </a:rPr>
              <a:t>www.jetlines.ca</a:t>
            </a:r>
            <a:r>
              <a:rPr lang="en-US">
                <a:solidFill>
                  <a:srgbClr val="6B7477"/>
                </a:solidFill>
              </a:rPr>
              <a:t>    </a:t>
            </a:r>
            <a:r>
              <a:rPr lang="en-US" sz="2000">
                <a:solidFill>
                  <a:srgbClr val="39A2E0"/>
                </a:solidFill>
              </a:rPr>
              <a:t>/</a:t>
            </a:r>
            <a:r>
              <a:rPr lang="en-US" sz="1800">
                <a:solidFill>
                  <a:srgbClr val="6B7477"/>
                </a:solidFill>
              </a:rPr>
              <a:t>    </a:t>
            </a:r>
            <a:r>
              <a:rPr lang="pl-PL" sz="1200" b="1" spc="50">
                <a:solidFill>
                  <a:srgbClr val="6B7477"/>
                </a:solidFill>
                <a:cs typeface="Coco Gothic Bold"/>
              </a:rPr>
              <a:t>J</a:t>
            </a:r>
            <a:r>
              <a:rPr lang="pl-PL" sz="1200" b="1">
                <a:solidFill>
                  <a:srgbClr val="6B7477"/>
                </a:solidFill>
                <a:cs typeface="Coco Gothic Bold"/>
              </a:rPr>
              <a:t>ET</a:t>
            </a:r>
            <a:r>
              <a:rPr lang="pl-PL" sz="1400">
                <a:solidFill>
                  <a:srgbClr val="6B7477"/>
                </a:solidFill>
              </a:rPr>
              <a:t>: TSX-V</a:t>
            </a:r>
            <a:r>
              <a:rPr lang="en-US" sz="1400">
                <a:solidFill>
                  <a:srgbClr val="6B7477"/>
                </a:solidFill>
              </a:rPr>
              <a:t>    </a:t>
            </a:r>
            <a:r>
              <a:rPr lang="en-US" sz="2000">
                <a:solidFill>
                  <a:srgbClr val="39A2E0"/>
                </a:solidFill>
              </a:rPr>
              <a:t>/</a:t>
            </a:r>
          </a:p>
        </p:txBody>
      </p:sp>
      <p:sp>
        <p:nvSpPr>
          <p:cNvPr id="7" name="Slide Number Placeholder 5">
            <a:extLst>
              <a:ext uri="{FF2B5EF4-FFF2-40B4-BE49-F238E27FC236}">
                <a16:creationId xmlns:a16="http://schemas.microsoft.com/office/drawing/2014/main" id="{FE69C7A1-6BF2-4EF2-B3F2-34155C8A5707}"/>
              </a:ext>
            </a:extLst>
          </p:cNvPr>
          <p:cNvSpPr txBox="1">
            <a:spLocks/>
          </p:cNvSpPr>
          <p:nvPr/>
        </p:nvSpPr>
        <p:spPr>
          <a:xfrm>
            <a:off x="11436096" y="6316035"/>
            <a:ext cx="358556" cy="365125"/>
          </a:xfrm>
          <a:prstGeom prst="rect">
            <a:avLst/>
          </a:prstGeom>
        </p:spPr>
        <p:txBody>
          <a:bodyPr vert="horz" lIns="0" tIns="45720" rIns="91440" bIns="45720" rtlCol="0" anchor="ctr"/>
          <a:lstStyle>
            <a:defPPr>
              <a:defRPr lang="en-US"/>
            </a:defPPr>
            <a:lvl1pPr marL="0" algn="r" defTabSz="914400" rtl="0" eaLnBrk="1" latinLnBrk="0" hangingPunct="1">
              <a:defRPr sz="1400" b="0" i="0" kern="1200">
                <a:solidFill>
                  <a:srgbClr val="6B7477"/>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205B8-EFC0-984E-ACEF-6FF96EE32236}" type="slidenum">
              <a:rPr lang="en-US" smtClean="0"/>
              <a:pPr/>
              <a:t>‹#›</a:t>
            </a:fld>
            <a:endParaRPr lang="en-US"/>
          </a:p>
        </p:txBody>
      </p:sp>
      <p:sp>
        <p:nvSpPr>
          <p:cNvPr id="8" name="Title 1">
            <a:extLst>
              <a:ext uri="{FF2B5EF4-FFF2-40B4-BE49-F238E27FC236}">
                <a16:creationId xmlns:a16="http://schemas.microsoft.com/office/drawing/2014/main" id="{0E5E3045-7898-406D-B1EC-E50E1B00598D}"/>
              </a:ext>
            </a:extLst>
          </p:cNvPr>
          <p:cNvSpPr>
            <a:spLocks noGrp="1"/>
          </p:cNvSpPr>
          <p:nvPr>
            <p:ph type="title"/>
          </p:nvPr>
        </p:nvSpPr>
        <p:spPr>
          <a:xfrm>
            <a:off x="347588" y="365125"/>
            <a:ext cx="8061626" cy="679903"/>
          </a:xfrm>
        </p:spPr>
        <p:txBody>
          <a:bodyPr/>
          <a:lstStyle/>
          <a:p>
            <a:r>
              <a:rPr lang="en-US"/>
              <a:t>Click to edit Master title style</a:t>
            </a:r>
            <a:endParaRPr lang="en-US" dirty="0"/>
          </a:p>
        </p:txBody>
      </p:sp>
    </p:spTree>
    <p:extLst>
      <p:ext uri="{BB962C8B-B14F-4D97-AF65-F5344CB8AC3E}">
        <p14:creationId xmlns:p14="http://schemas.microsoft.com/office/powerpoint/2010/main" val="239174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A1787C83-D163-4167-A049-0D97F9451CE5}"/>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54C46BCA-4D7F-4CB3-B1DE-C1B69B5363F3}"/>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spTree>
    <p:extLst>
      <p:ext uri="{BB962C8B-B14F-4D97-AF65-F5344CB8AC3E}">
        <p14:creationId xmlns:p14="http://schemas.microsoft.com/office/powerpoint/2010/main" val="422818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A1787C83-D163-4167-A049-0D97F9451CE5}"/>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8" name="Slide Number Placeholder 5">
            <a:extLst>
              <a:ext uri="{FF2B5EF4-FFF2-40B4-BE49-F238E27FC236}">
                <a16:creationId xmlns:a16="http://schemas.microsoft.com/office/drawing/2014/main" id="{54C46BCA-4D7F-4CB3-B1DE-C1B69B5363F3}"/>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pic>
        <p:nvPicPr>
          <p:cNvPr id="4" name="Picture 3">
            <a:extLst>
              <a:ext uri="{FF2B5EF4-FFF2-40B4-BE49-F238E27FC236}">
                <a16:creationId xmlns:a16="http://schemas.microsoft.com/office/drawing/2014/main" id="{B35C419C-66F1-429C-AD3C-698F1C4BBCAD}"/>
              </a:ext>
            </a:extLst>
          </p:cNvPr>
          <p:cNvPicPr>
            <a:picLocks noChangeAspect="1"/>
          </p:cNvPicPr>
          <p:nvPr userDrawn="1"/>
        </p:nvPicPr>
        <p:blipFill>
          <a:blip r:embed="rId2"/>
          <a:stretch>
            <a:fillRect/>
          </a:stretch>
        </p:blipFill>
        <p:spPr>
          <a:xfrm>
            <a:off x="0" y="0"/>
            <a:ext cx="12192000" cy="1219200"/>
          </a:xfrm>
          <a:prstGeom prst="rect">
            <a:avLst/>
          </a:prstGeom>
        </p:spPr>
      </p:pic>
    </p:spTree>
    <p:extLst>
      <p:ext uri="{BB962C8B-B14F-4D97-AF65-F5344CB8AC3E}">
        <p14:creationId xmlns:p14="http://schemas.microsoft.com/office/powerpoint/2010/main" val="179017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3.png"/><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6.jp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D67286-25F5-4A6C-BD2D-1E69B4EE9CAE}"/>
              </a:ext>
            </a:extLst>
          </p:cNvPr>
          <p:cNvSpPr>
            <a:spLocks noGrp="1"/>
          </p:cNvSpPr>
          <p:nvPr>
            <p:ph type="title"/>
          </p:nvPr>
        </p:nvSpPr>
        <p:spPr>
          <a:xfrm>
            <a:off x="347588" y="365125"/>
            <a:ext cx="8061626" cy="67990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CA51F512-086B-4526-ABE9-8C153DBB0946}"/>
              </a:ext>
            </a:extLst>
          </p:cNvPr>
          <p:cNvSpPr>
            <a:spLocks noGrp="1"/>
          </p:cNvSpPr>
          <p:nvPr>
            <p:ph type="body" idx="1"/>
          </p:nvPr>
        </p:nvSpPr>
        <p:spPr>
          <a:xfrm>
            <a:off x="838200" y="1825625"/>
            <a:ext cx="10515600" cy="4101994"/>
          </a:xfrm>
          <a:prstGeom prst="rect">
            <a:avLst/>
          </a:prstGeom>
        </p:spPr>
        <p:txBody>
          <a:bodyPr vert="horz" lIns="91440" tIns="45720" rIns="91440" bIns="45720" rtlCol="0">
            <a:normAutofit/>
          </a:bodyPr>
          <a:lstStyle/>
          <a:p>
            <a:pPr lvl="0"/>
            <a:endParaRPr lang="en-US" dirty="0"/>
          </a:p>
        </p:txBody>
      </p:sp>
      <p:sp>
        <p:nvSpPr>
          <p:cNvPr id="9" name="Footer Placeholder 3">
            <a:extLst>
              <a:ext uri="{FF2B5EF4-FFF2-40B4-BE49-F238E27FC236}">
                <a16:creationId xmlns:a16="http://schemas.microsoft.com/office/drawing/2014/main" id="{31486A14-D440-46BE-987D-F2C31F5ECE08}"/>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dirty="0">
              <a:solidFill>
                <a:srgbClr val="39A2E0"/>
              </a:solidFill>
            </a:endParaRPr>
          </a:p>
        </p:txBody>
      </p:sp>
      <p:sp>
        <p:nvSpPr>
          <p:cNvPr id="10" name="Slide Number Placeholder 5">
            <a:extLst>
              <a:ext uri="{FF2B5EF4-FFF2-40B4-BE49-F238E27FC236}">
                <a16:creationId xmlns:a16="http://schemas.microsoft.com/office/drawing/2014/main" id="{5853D422-8553-4989-99AF-9EC0875A6C26}"/>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pic>
        <p:nvPicPr>
          <p:cNvPr id="11" name="Picture 10">
            <a:extLst>
              <a:ext uri="{FF2B5EF4-FFF2-40B4-BE49-F238E27FC236}">
                <a16:creationId xmlns:a16="http://schemas.microsoft.com/office/drawing/2014/main" id="{461E49F4-9A6C-44D5-A499-FCC989B6809B}"/>
              </a:ext>
            </a:extLst>
          </p:cNvPr>
          <p:cNvPicPr>
            <a:picLocks noChangeAspect="1"/>
          </p:cNvPicPr>
          <p:nvPr/>
        </p:nvPicPr>
        <p:blipFill>
          <a:blip r:embed="rId17" cstate="hqprint">
            <a:extLst>
              <a:ext uri="{28A0092B-C50C-407E-A947-70E740481C1C}">
                <a14:useLocalDpi xmlns:a14="http://schemas.microsoft.com/office/drawing/2010/main"/>
              </a:ext>
            </a:extLst>
          </a:blip>
          <a:srcRect/>
          <a:stretch/>
        </p:blipFill>
        <p:spPr>
          <a:xfrm>
            <a:off x="347588" y="6210411"/>
            <a:ext cx="1541185" cy="443861"/>
          </a:xfrm>
          <a:prstGeom prst="rect">
            <a:avLst/>
          </a:prstGeom>
        </p:spPr>
      </p:pic>
    </p:spTree>
    <p:extLst>
      <p:ext uri="{BB962C8B-B14F-4D97-AF65-F5344CB8AC3E}">
        <p14:creationId xmlns:p14="http://schemas.microsoft.com/office/powerpoint/2010/main" val="7197329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702" r:id="rId7"/>
    <p:sldLayoutId id="2147483689" r:id="rId8"/>
    <p:sldLayoutId id="2147483703" r:id="rId9"/>
    <p:sldLayoutId id="2147483690" r:id="rId10"/>
    <p:sldLayoutId id="2147483691" r:id="rId11"/>
    <p:sldLayoutId id="2147483692" r:id="rId12"/>
    <p:sldLayoutId id="2147483696" r:id="rId13"/>
    <p:sldLayoutId id="2147483712" r:id="rId14"/>
    <p:sldLayoutId id="2147483754" r:id="rId15"/>
  </p:sldLayoutIdLst>
  <p:hf hd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9000">
              <a:schemeClr val="accent1"/>
            </a:gs>
            <a:gs pos="49000">
              <a:schemeClr val="accent1">
                <a:lumMod val="75000"/>
              </a:schemeClr>
            </a:gs>
            <a:gs pos="100000">
              <a:srgbClr val="0087BF"/>
            </a:gs>
          </a:gsLst>
          <a:lin ang="60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E70E-8D10-4C48-B650-65BFA6CFA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3">
            <a:extLst>
              <a:ext uri="{FF2B5EF4-FFF2-40B4-BE49-F238E27FC236}">
                <a16:creationId xmlns:a16="http://schemas.microsoft.com/office/drawing/2014/main" id="{F01CC477-1550-4FB6-8B1C-D2A8AB6115BD}"/>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solidFill>
                  <a:schemeClr val="tx1"/>
                </a:solidFill>
                <a:latin typeface="+mn-lt"/>
              </a:defRPr>
            </a:lvl1pPr>
          </a:lstStyle>
          <a:p>
            <a:r>
              <a:rPr lang="pl-PL"/>
              <a:t>www.jetlines.com   /    CJET.NE</a:t>
            </a:r>
            <a:endParaRPr lang="en-US" sz="2000"/>
          </a:p>
        </p:txBody>
      </p:sp>
      <p:sp>
        <p:nvSpPr>
          <p:cNvPr id="8" name="Slide Number Placeholder 5">
            <a:extLst>
              <a:ext uri="{FF2B5EF4-FFF2-40B4-BE49-F238E27FC236}">
                <a16:creationId xmlns:a16="http://schemas.microsoft.com/office/drawing/2014/main" id="{4BB40A16-B54C-48F8-A4EF-F99473B95227}"/>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chemeClr val="tx1"/>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pic>
        <p:nvPicPr>
          <p:cNvPr id="9" name="Picture 8">
            <a:extLst>
              <a:ext uri="{FF2B5EF4-FFF2-40B4-BE49-F238E27FC236}">
                <a16:creationId xmlns:a16="http://schemas.microsoft.com/office/drawing/2014/main" id="{81A14BBA-5045-4424-BFC6-CC193EDD1AB1}"/>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347588" y="6210411"/>
            <a:ext cx="1541185" cy="443861"/>
          </a:xfrm>
          <a:prstGeom prst="rect">
            <a:avLst/>
          </a:prstGeom>
        </p:spPr>
      </p:pic>
    </p:spTree>
    <p:extLst>
      <p:ext uri="{BB962C8B-B14F-4D97-AF65-F5344CB8AC3E}">
        <p14:creationId xmlns:p14="http://schemas.microsoft.com/office/powerpoint/2010/main" val="4061581767"/>
      </p:ext>
    </p:extLst>
  </p:cSld>
  <p:clrMap bg1="lt1" tx1="dk1" bg2="lt2" tx2="dk2" accent1="accent1" accent2="accent2" accent3="accent3" accent4="accent4" accent5="accent5" accent6="accent6" hlink="hlink" folHlink="folHlink"/>
  <p:sldLayoutIdLst>
    <p:sldLayoutId id="2147483695" r:id="rId1"/>
    <p:sldLayoutId id="2147483701" r:id="rId2"/>
    <p:sldLayoutId id="2147483698" r:id="rId3"/>
    <p:sldLayoutId id="2147483699" r:id="rId4"/>
    <p:sldLayoutId id="2147483700" r:id="rId5"/>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E4E277-7270-489F-8478-300E70020DF4}"/>
              </a:ext>
            </a:extLst>
          </p:cNvPr>
          <p:cNvPicPr>
            <a:picLocks noChangeAspect="1"/>
          </p:cNvPicPr>
          <p:nvPr userDrawn="1"/>
        </p:nvPicPr>
        <p:blipFill>
          <a:blip r:embed="rId17"/>
          <a:stretch>
            <a:fillRect/>
          </a:stretch>
        </p:blipFill>
        <p:spPr>
          <a:xfrm>
            <a:off x="0" y="0"/>
            <a:ext cx="12192000" cy="1219200"/>
          </a:xfrm>
          <a:prstGeom prst="rect">
            <a:avLst/>
          </a:prstGeom>
        </p:spPr>
      </p:pic>
      <p:sp>
        <p:nvSpPr>
          <p:cNvPr id="2" name="Title Placeholder 1">
            <a:extLst>
              <a:ext uri="{FF2B5EF4-FFF2-40B4-BE49-F238E27FC236}">
                <a16:creationId xmlns:a16="http://schemas.microsoft.com/office/drawing/2014/main" id="{75D67286-25F5-4A6C-BD2D-1E69B4EE9CAE}"/>
              </a:ext>
            </a:extLst>
          </p:cNvPr>
          <p:cNvSpPr>
            <a:spLocks noGrp="1"/>
          </p:cNvSpPr>
          <p:nvPr>
            <p:ph type="title"/>
          </p:nvPr>
        </p:nvSpPr>
        <p:spPr>
          <a:xfrm>
            <a:off x="347588" y="365125"/>
            <a:ext cx="8061626" cy="67990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CA51F512-086B-4526-ABE9-8C153DBB0946}"/>
              </a:ext>
            </a:extLst>
          </p:cNvPr>
          <p:cNvSpPr>
            <a:spLocks noGrp="1"/>
          </p:cNvSpPr>
          <p:nvPr>
            <p:ph type="body" idx="1"/>
          </p:nvPr>
        </p:nvSpPr>
        <p:spPr>
          <a:xfrm>
            <a:off x="838200" y="1825625"/>
            <a:ext cx="10515600" cy="4101994"/>
          </a:xfrm>
          <a:prstGeom prst="rect">
            <a:avLst/>
          </a:prstGeom>
        </p:spPr>
        <p:txBody>
          <a:bodyPr vert="horz" lIns="91440" tIns="45720" rIns="91440" bIns="45720" rtlCol="0">
            <a:normAutofit/>
          </a:bodyPr>
          <a:lstStyle/>
          <a:p>
            <a:pPr lvl="0"/>
            <a:endParaRPr lang="en-US" dirty="0"/>
          </a:p>
        </p:txBody>
      </p:sp>
      <p:sp>
        <p:nvSpPr>
          <p:cNvPr id="9" name="Footer Placeholder 3">
            <a:extLst>
              <a:ext uri="{FF2B5EF4-FFF2-40B4-BE49-F238E27FC236}">
                <a16:creationId xmlns:a16="http://schemas.microsoft.com/office/drawing/2014/main" id="{31486A14-D440-46BE-987D-F2C31F5ECE08}"/>
              </a:ext>
            </a:extLst>
          </p:cNvPr>
          <p:cNvSpPr>
            <a:spLocks noGrp="1"/>
          </p:cNvSpPr>
          <p:nvPr>
            <p:ph type="ftr" sz="quarter" idx="3"/>
          </p:nvPr>
        </p:nvSpPr>
        <p:spPr>
          <a:xfrm>
            <a:off x="6749988" y="6316035"/>
            <a:ext cx="4686108" cy="365125"/>
          </a:xfrm>
          <a:prstGeom prst="rect">
            <a:avLst/>
          </a:prstGeom>
        </p:spPr>
        <p:txBody>
          <a:bodyPr anchor="ctr" anchorCtr="0"/>
          <a:lstStyle>
            <a:lvl1pPr algn="r">
              <a:defRPr sz="1600">
                <a:latin typeface="+mn-lt"/>
              </a:defRPr>
            </a:lvl1pPr>
          </a:lstStyle>
          <a:p>
            <a:r>
              <a:rPr lang="pl-PL">
                <a:solidFill>
                  <a:srgbClr val="6B7477"/>
                </a:solidFill>
              </a:rPr>
              <a:t>www.jetlines.com   /    CJET.NE</a:t>
            </a:r>
            <a:endParaRPr lang="en-US" sz="2000">
              <a:solidFill>
                <a:srgbClr val="39A2E0"/>
              </a:solidFill>
            </a:endParaRPr>
          </a:p>
        </p:txBody>
      </p:sp>
      <p:sp>
        <p:nvSpPr>
          <p:cNvPr id="10" name="Slide Number Placeholder 5">
            <a:extLst>
              <a:ext uri="{FF2B5EF4-FFF2-40B4-BE49-F238E27FC236}">
                <a16:creationId xmlns:a16="http://schemas.microsoft.com/office/drawing/2014/main" id="{5853D422-8553-4989-99AF-9EC0875A6C26}"/>
              </a:ext>
            </a:extLst>
          </p:cNvPr>
          <p:cNvSpPr>
            <a:spLocks noGrp="1"/>
          </p:cNvSpPr>
          <p:nvPr>
            <p:ph type="sldNum" sz="quarter" idx="4"/>
          </p:nvPr>
        </p:nvSpPr>
        <p:spPr>
          <a:xfrm>
            <a:off x="11436096" y="6316035"/>
            <a:ext cx="358556" cy="365125"/>
          </a:xfrm>
          <a:prstGeom prst="rect">
            <a:avLst/>
          </a:prstGeom>
        </p:spPr>
        <p:txBody>
          <a:bodyPr vert="horz" lIns="0" tIns="45720" rIns="91440" bIns="45720" rtlCol="0" anchor="ctr"/>
          <a:lstStyle>
            <a:lvl1pPr algn="r">
              <a:defRPr sz="1400" b="0" i="0">
                <a:solidFill>
                  <a:srgbClr val="6B7477"/>
                </a:solidFill>
                <a:latin typeface="+mn-lt"/>
                <a:ea typeface="Open Sans" panose="020B0606030504020204" pitchFamily="34" charset="0"/>
                <a:cs typeface="Open Sans" panose="020B0606030504020204" pitchFamily="34" charset="0"/>
              </a:defRPr>
            </a:lvl1pPr>
          </a:lstStyle>
          <a:p>
            <a:fld id="{273205B8-EFC0-984E-ACEF-6FF96EE32236}" type="slidenum">
              <a:rPr lang="en-US" smtClean="0"/>
              <a:pPr/>
              <a:t>‹#›</a:t>
            </a:fld>
            <a:endParaRPr lang="en-US"/>
          </a:p>
        </p:txBody>
      </p:sp>
      <p:pic>
        <p:nvPicPr>
          <p:cNvPr id="11" name="Picture 10">
            <a:extLst>
              <a:ext uri="{FF2B5EF4-FFF2-40B4-BE49-F238E27FC236}">
                <a16:creationId xmlns:a16="http://schemas.microsoft.com/office/drawing/2014/main" id="{461E49F4-9A6C-44D5-A499-FCC989B6809B}"/>
              </a:ext>
            </a:extLst>
          </p:cNvPr>
          <p:cNvPicPr>
            <a:picLocks noChangeAspect="1"/>
          </p:cNvPicPr>
          <p:nvPr/>
        </p:nvPicPr>
        <p:blipFill>
          <a:blip r:embed="rId18" cstate="hqprint">
            <a:extLst>
              <a:ext uri="{28A0092B-C50C-407E-A947-70E740481C1C}">
                <a14:useLocalDpi xmlns:a14="http://schemas.microsoft.com/office/drawing/2010/main"/>
              </a:ext>
            </a:extLst>
          </a:blip>
          <a:srcRect/>
          <a:stretch/>
        </p:blipFill>
        <p:spPr>
          <a:xfrm>
            <a:off x="347588" y="6210411"/>
            <a:ext cx="1541185" cy="443861"/>
          </a:xfrm>
          <a:prstGeom prst="rect">
            <a:avLst/>
          </a:prstGeom>
        </p:spPr>
      </p:pic>
      <p:pic>
        <p:nvPicPr>
          <p:cNvPr id="6" name="Picture 5" descr="A picture containing plane, outdoor, aircraft, airplane&#10;&#10;Description automatically generated">
            <a:extLst>
              <a:ext uri="{FF2B5EF4-FFF2-40B4-BE49-F238E27FC236}">
                <a16:creationId xmlns:a16="http://schemas.microsoft.com/office/drawing/2014/main" id="{4DB3809E-AA14-4868-9587-FC5DCFB5FED7}"/>
              </a:ext>
            </a:extLst>
          </p:cNvPr>
          <p:cNvPicPr>
            <a:picLocks noChangeAspect="1"/>
          </p:cNvPicPr>
          <p:nvPr userDrawn="1"/>
        </p:nvPicPr>
        <p:blipFill>
          <a:blip r:embed="rId19"/>
          <a:stretch>
            <a:fillRect/>
          </a:stretch>
        </p:blipFill>
        <p:spPr>
          <a:xfrm>
            <a:off x="8653960" y="0"/>
            <a:ext cx="3538040" cy="1219200"/>
          </a:xfrm>
          <a:prstGeom prst="rect">
            <a:avLst/>
          </a:prstGeom>
        </p:spPr>
      </p:pic>
    </p:spTree>
    <p:extLst>
      <p:ext uri="{BB962C8B-B14F-4D97-AF65-F5344CB8AC3E}">
        <p14:creationId xmlns:p14="http://schemas.microsoft.com/office/powerpoint/2010/main" val="312732951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8" r:id="rId14"/>
    <p:sldLayoutId id="2147483755" r:id="rId15"/>
  </p:sldLayoutIdLst>
  <p:hf hd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2A0BF0-51FD-EF6B-CA3A-3CDBF0BD69E2}"/>
              </a:ext>
            </a:extLst>
          </p:cNvPr>
          <p:cNvSpPr>
            <a:spLocks noGrp="1"/>
          </p:cNvSpPr>
          <p:nvPr>
            <p:ph type="ftr" sz="quarter" idx="3"/>
          </p:nvPr>
        </p:nvSpPr>
        <p:spPr>
          <a:xfrm>
            <a:off x="6749988" y="6316035"/>
            <a:ext cx="4686108" cy="365125"/>
          </a:xfrm>
        </p:spPr>
        <p:txBody>
          <a:bodyPr anchor="ctr">
            <a:normAutofit fontScale="92500" lnSpcReduction="20000"/>
          </a:bodyPr>
          <a:lstStyle/>
          <a:p>
            <a:pPr>
              <a:spcAft>
                <a:spcPts val="600"/>
              </a:spcAft>
            </a:pPr>
            <a:r>
              <a:rPr lang="pl-PL" b="1" dirty="0" err="1"/>
              <a:t>www.jetlines.com</a:t>
            </a:r>
            <a:r>
              <a:rPr lang="pl-PL" b="1" dirty="0"/>
              <a:t>   /    CJET.NE</a:t>
            </a:r>
            <a:endParaRPr lang="en-US" sz="1800" b="1" dirty="0"/>
          </a:p>
          <a:p>
            <a:pPr>
              <a:spcAft>
                <a:spcPts val="600"/>
              </a:spcAft>
            </a:pPr>
            <a:endParaRPr lang="en-US" b="1" dirty="0">
              <a:solidFill>
                <a:srgbClr val="6B7477"/>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5BF88B7A-638C-50A4-BF3A-E6707A6BF377}"/>
              </a:ext>
            </a:extLst>
          </p:cNvPr>
          <p:cNvSpPr>
            <a:spLocks noGrp="1"/>
          </p:cNvSpPr>
          <p:nvPr>
            <p:ph type="sldNum" sz="quarter" idx="4"/>
          </p:nvPr>
        </p:nvSpPr>
        <p:spPr>
          <a:xfrm>
            <a:off x="11436096" y="6316035"/>
            <a:ext cx="358556" cy="365125"/>
          </a:xfrm>
        </p:spPr>
        <p:txBody>
          <a:bodyPr anchor="ctr">
            <a:normAutofit/>
          </a:bodyPr>
          <a:lstStyle/>
          <a:p>
            <a:pPr>
              <a:spcAft>
                <a:spcPts val="600"/>
              </a:spcAft>
            </a:pPr>
            <a:fld id="{3FA7722F-AA9D-4648-8D8B-56153C6548C5}" type="slidenum">
              <a:rPr lang="en-US" smtClean="0"/>
              <a:pPr>
                <a:spcAft>
                  <a:spcPts val="600"/>
                </a:spcAft>
              </a:pPr>
              <a:t>1</a:t>
            </a:fld>
            <a:endParaRPr lang="en-US"/>
          </a:p>
        </p:txBody>
      </p:sp>
      <p:pic>
        <p:nvPicPr>
          <p:cNvPr id="6" name="Picture 5" descr="A picture containing plane, outdoor, aircraft, airplane&#10;&#10;Description automatically generated">
            <a:extLst>
              <a:ext uri="{FF2B5EF4-FFF2-40B4-BE49-F238E27FC236}">
                <a16:creationId xmlns:a16="http://schemas.microsoft.com/office/drawing/2014/main" id="{4C02A42E-B0F5-AF88-BC33-5875A24ABD8B}"/>
              </a:ext>
            </a:extLst>
          </p:cNvPr>
          <p:cNvPicPr>
            <a:picLocks noChangeAspect="1"/>
          </p:cNvPicPr>
          <p:nvPr/>
        </p:nvPicPr>
        <p:blipFill>
          <a:blip r:embed="rId2"/>
          <a:stretch>
            <a:fillRect/>
          </a:stretch>
        </p:blipFill>
        <p:spPr>
          <a:xfrm>
            <a:off x="0" y="0"/>
            <a:ext cx="12192000" cy="5493099"/>
          </a:xfrm>
          <a:prstGeom prst="rect">
            <a:avLst/>
          </a:prstGeom>
          <a:noFill/>
        </p:spPr>
      </p:pic>
      <p:sp>
        <p:nvSpPr>
          <p:cNvPr id="7" name="TextBox 6">
            <a:extLst>
              <a:ext uri="{FF2B5EF4-FFF2-40B4-BE49-F238E27FC236}">
                <a16:creationId xmlns:a16="http://schemas.microsoft.com/office/drawing/2014/main" id="{321ABDC9-6C1D-1C72-6F6D-296892342ECE}"/>
              </a:ext>
            </a:extLst>
          </p:cNvPr>
          <p:cNvSpPr txBox="1"/>
          <p:nvPr/>
        </p:nvSpPr>
        <p:spPr>
          <a:xfrm>
            <a:off x="2560320" y="5821680"/>
            <a:ext cx="6659880" cy="461665"/>
          </a:xfrm>
          <a:prstGeom prst="rect">
            <a:avLst/>
          </a:prstGeom>
          <a:noFill/>
        </p:spPr>
        <p:txBody>
          <a:bodyPr wrap="square" rtlCol="0">
            <a:spAutoFit/>
          </a:bodyPr>
          <a:lstStyle/>
          <a:p>
            <a:pPr algn="ctr"/>
            <a:r>
              <a:rPr lang="en-US" sz="2400" b="1" dirty="0"/>
              <a:t>Investor Presentation – September 2022</a:t>
            </a:r>
          </a:p>
        </p:txBody>
      </p:sp>
    </p:spTree>
    <p:extLst>
      <p:ext uri="{BB962C8B-B14F-4D97-AF65-F5344CB8AC3E}">
        <p14:creationId xmlns:p14="http://schemas.microsoft.com/office/powerpoint/2010/main" val="38024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Positioning for Launch</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4803598" cy="4587462"/>
          </a:xfrm>
        </p:spPr>
        <p:txBody>
          <a:bodyPr numCol="1">
            <a:normAutofit/>
          </a:bodyPr>
          <a:lstStyle/>
          <a:p>
            <a:pPr lvl="1">
              <a:spcBef>
                <a:spcPts val="1000"/>
              </a:spcBef>
            </a:pPr>
            <a:endParaRPr lang="en-US" sz="2200" dirty="0"/>
          </a:p>
          <a:p>
            <a:pPr marL="285750" indent="-285750">
              <a:lnSpc>
                <a:spcPct val="100000"/>
              </a:lnSpc>
              <a:buFont typeface="Arial" panose="020B0604020202020204" pitchFamily="34" charset="0"/>
              <a:buChar char="•"/>
            </a:pPr>
            <a:r>
              <a:rPr lang="en-US" sz="1900" dirty="0">
                <a:solidFill>
                  <a:schemeClr val="tx1"/>
                </a:solidFill>
              </a:rPr>
              <a:t>CTA licenses and AOC obtained in August 2022.</a:t>
            </a:r>
          </a:p>
          <a:p>
            <a:pPr marL="285750" indent="-285750">
              <a:lnSpc>
                <a:spcPct val="100000"/>
              </a:lnSpc>
              <a:buFont typeface="Arial" panose="020B0604020202020204" pitchFamily="34" charset="0"/>
              <a:buChar char="•"/>
            </a:pPr>
            <a:r>
              <a:rPr lang="en-US" sz="1900" dirty="0">
                <a:solidFill>
                  <a:schemeClr val="tx1"/>
                </a:solidFill>
              </a:rPr>
              <a:t>Passenger service system, reservation system, departure control system, and other required commercial and operational systems modules are operational.  </a:t>
            </a:r>
          </a:p>
          <a:p>
            <a:pPr marL="285750" indent="-285750">
              <a:lnSpc>
                <a:spcPct val="100000"/>
              </a:lnSpc>
              <a:buFont typeface="Arial" panose="020B0604020202020204" pitchFamily="34" charset="0"/>
              <a:buChar char="•"/>
            </a:pPr>
            <a:r>
              <a:rPr lang="en-CA" sz="1900" dirty="0">
                <a:solidFill>
                  <a:schemeClr val="tx1"/>
                </a:solidFill>
              </a:rPr>
              <a:t>Inaugural flight Toronto to Calgary September 22</a:t>
            </a:r>
            <a:r>
              <a:rPr lang="en-CA" sz="1900" baseline="30000" dirty="0">
                <a:solidFill>
                  <a:schemeClr val="tx1"/>
                </a:solidFill>
              </a:rPr>
              <a:t>nd</a:t>
            </a:r>
            <a:r>
              <a:rPr lang="en-CA" sz="1900" dirty="0">
                <a:solidFill>
                  <a:schemeClr val="tx1"/>
                </a:solidFill>
              </a:rPr>
              <a:t> 2022.</a:t>
            </a:r>
          </a:p>
          <a:p>
            <a:pPr marL="285750" indent="-285750">
              <a:lnSpc>
                <a:spcPct val="100000"/>
              </a:lnSpc>
              <a:buFont typeface="Arial" panose="020B0604020202020204" pitchFamily="34" charset="0"/>
              <a:buChar char="•"/>
            </a:pPr>
            <a:r>
              <a:rPr lang="en-US" sz="1900" dirty="0">
                <a:solidFill>
                  <a:schemeClr val="tx1"/>
                </a:solidFill>
              </a:rPr>
              <a:t>DOT and FAA approval to sell and fly to the USA in progress and expected in Oct 2022.</a:t>
            </a:r>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pic>
        <p:nvPicPr>
          <p:cNvPr id="9" name="Picture 8" descr="A group of people in a plane&#10;&#10;Description automatically generated with medium confidence">
            <a:extLst>
              <a:ext uri="{FF2B5EF4-FFF2-40B4-BE49-F238E27FC236}">
                <a16:creationId xmlns:a16="http://schemas.microsoft.com/office/drawing/2014/main" id="{75B3C050-4114-881A-3489-666960EDF49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0800000">
            <a:off x="5700737" y="1649172"/>
            <a:ext cx="2708477" cy="2031358"/>
          </a:xfrm>
          <a:prstGeom prst="rect">
            <a:avLst/>
          </a:prstGeom>
        </p:spPr>
      </p:pic>
      <p:pic>
        <p:nvPicPr>
          <p:cNvPr id="10" name="Picture 9" descr="A picture containing indoor, floor, person, people&#10;&#10;Description automatically generated">
            <a:extLst>
              <a:ext uri="{FF2B5EF4-FFF2-40B4-BE49-F238E27FC236}">
                <a16:creationId xmlns:a16="http://schemas.microsoft.com/office/drawing/2014/main" id="{FE8BBCA3-DAAC-7FEE-EEE6-480CE0FA419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904788" y="1649172"/>
            <a:ext cx="2708478" cy="2031359"/>
          </a:xfrm>
          <a:prstGeom prst="rect">
            <a:avLst/>
          </a:prstGeom>
        </p:spPr>
      </p:pic>
      <p:pic>
        <p:nvPicPr>
          <p:cNvPr id="11" name="Picture 10" descr="A group of men posing for a photo&#10;&#10;Description automatically generated with medium confidence">
            <a:extLst>
              <a:ext uri="{FF2B5EF4-FFF2-40B4-BE49-F238E27FC236}">
                <a16:creationId xmlns:a16="http://schemas.microsoft.com/office/drawing/2014/main" id="{EF94AA96-BA08-361D-2961-14B46232815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18575" y="4030302"/>
            <a:ext cx="2581278" cy="1935959"/>
          </a:xfrm>
          <a:prstGeom prst="rect">
            <a:avLst/>
          </a:prstGeom>
        </p:spPr>
      </p:pic>
      <p:sp>
        <p:nvSpPr>
          <p:cNvPr id="12" name="TextBox 11">
            <a:extLst>
              <a:ext uri="{FF2B5EF4-FFF2-40B4-BE49-F238E27FC236}">
                <a16:creationId xmlns:a16="http://schemas.microsoft.com/office/drawing/2014/main" id="{9B625CFF-03FC-8135-51B5-F09A73C69E69}"/>
              </a:ext>
            </a:extLst>
          </p:cNvPr>
          <p:cNvSpPr txBox="1"/>
          <p:nvPr/>
        </p:nvSpPr>
        <p:spPr>
          <a:xfrm>
            <a:off x="6421812" y="3660969"/>
            <a:ext cx="4155311" cy="369332"/>
          </a:xfrm>
          <a:prstGeom prst="rect">
            <a:avLst/>
          </a:prstGeom>
          <a:noFill/>
        </p:spPr>
        <p:txBody>
          <a:bodyPr wrap="square">
            <a:spAutoFit/>
          </a:bodyPr>
          <a:lstStyle/>
          <a:p>
            <a:pPr algn="ctr"/>
            <a:r>
              <a:rPr lang="en-US" sz="1800" dirty="0"/>
              <a:t>Flight Attendant class - April 2022</a:t>
            </a:r>
          </a:p>
        </p:txBody>
      </p:sp>
      <p:sp>
        <p:nvSpPr>
          <p:cNvPr id="14" name="TextBox 13">
            <a:extLst>
              <a:ext uri="{FF2B5EF4-FFF2-40B4-BE49-F238E27FC236}">
                <a16:creationId xmlns:a16="http://schemas.microsoft.com/office/drawing/2014/main" id="{29395AAF-1A6D-B929-7B87-0332B0D19B5B}"/>
              </a:ext>
            </a:extLst>
          </p:cNvPr>
          <p:cNvSpPr txBox="1"/>
          <p:nvPr/>
        </p:nvSpPr>
        <p:spPr>
          <a:xfrm>
            <a:off x="6886661" y="5966261"/>
            <a:ext cx="3045106" cy="369332"/>
          </a:xfrm>
          <a:prstGeom prst="rect">
            <a:avLst/>
          </a:prstGeom>
          <a:noFill/>
        </p:spPr>
        <p:txBody>
          <a:bodyPr wrap="square">
            <a:spAutoFit/>
          </a:bodyPr>
          <a:lstStyle/>
          <a:p>
            <a:pPr algn="ctr"/>
            <a:r>
              <a:rPr lang="en-US" sz="1800" dirty="0"/>
              <a:t>Pilot class – May 2022</a:t>
            </a:r>
          </a:p>
        </p:txBody>
      </p:sp>
    </p:spTree>
    <p:extLst>
      <p:ext uri="{BB962C8B-B14F-4D97-AF65-F5344CB8AC3E}">
        <p14:creationId xmlns:p14="http://schemas.microsoft.com/office/powerpoint/2010/main" val="279183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Differentiating factors</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10857362" cy="4587462"/>
          </a:xfrm>
        </p:spPr>
        <p:txBody>
          <a:bodyPr numCol="1">
            <a:normAutofit fontScale="85000" lnSpcReduction="20000"/>
          </a:bodyPr>
          <a:lstStyle/>
          <a:p>
            <a:pPr algn="just"/>
            <a:endParaRPr lang="en-US" sz="2400" baseline="30000" dirty="0">
              <a:solidFill>
                <a:schemeClr val="tx1"/>
              </a:solidFill>
              <a:cs typeface="Calibri"/>
            </a:endParaRPr>
          </a:p>
          <a:p>
            <a:pPr marL="1028700" lvl="1" indent="-571500">
              <a:spcBef>
                <a:spcPts val="600"/>
              </a:spcBef>
              <a:buFont typeface="Arial" panose="020B0604020202020204" pitchFamily="34" charset="0"/>
              <a:buChar char="•"/>
            </a:pPr>
            <a:r>
              <a:rPr lang="en-CA" sz="2300" dirty="0"/>
              <a:t>Experienced executive and management team at building successful start-up and achieving great customer service while controlling cost. </a:t>
            </a:r>
          </a:p>
          <a:p>
            <a:pPr marL="1028700" lvl="1" indent="-571500">
              <a:spcBef>
                <a:spcPts val="600"/>
              </a:spcBef>
              <a:buFont typeface="Arial" panose="020B0604020202020204" pitchFamily="34" charset="0"/>
              <a:buChar char="•"/>
            </a:pPr>
            <a:endParaRPr lang="en-CA" sz="2300" dirty="0"/>
          </a:p>
          <a:p>
            <a:pPr marL="1028700" lvl="1" indent="-571500">
              <a:spcBef>
                <a:spcPts val="600"/>
              </a:spcBef>
              <a:buFont typeface="Arial" panose="020B0604020202020204" pitchFamily="34" charset="0"/>
              <a:buChar char="•"/>
            </a:pPr>
            <a:r>
              <a:rPr lang="en-CA" sz="2300" dirty="0"/>
              <a:t>Executives leveraging their previous relationship within travel industry have setup mutually beneficial partnerships with travel trade (travel agents, tour operators, cruise companies, hotels, etc.).</a:t>
            </a:r>
          </a:p>
          <a:p>
            <a:pPr marL="1028700" lvl="1" indent="-571500">
              <a:spcBef>
                <a:spcPts val="600"/>
              </a:spcBef>
              <a:buFont typeface="Arial" panose="020B0604020202020204" pitchFamily="34" charset="0"/>
              <a:buChar char="•"/>
            </a:pPr>
            <a:endParaRPr lang="en-CA" sz="2300" dirty="0">
              <a:solidFill>
                <a:schemeClr val="tx1"/>
              </a:solidFill>
            </a:endParaRPr>
          </a:p>
          <a:p>
            <a:pPr marL="1028700" lvl="1" indent="-571500">
              <a:spcBef>
                <a:spcPts val="600"/>
              </a:spcBef>
              <a:buFont typeface="Arial" panose="020B0604020202020204" pitchFamily="34" charset="0"/>
              <a:buChar char="•"/>
            </a:pPr>
            <a:r>
              <a:rPr lang="en-CA" sz="2300" dirty="0">
                <a:solidFill>
                  <a:schemeClr val="tx1"/>
                </a:solidFill>
              </a:rPr>
              <a:t>Canada Jetlines is going to be a travel trade friendly airline and will rely not only on direct online sales but will leverage on travel trade partners, unlike other airlines that are more focused on direct sales bypassing the trade.</a:t>
            </a:r>
          </a:p>
          <a:p>
            <a:pPr marL="1028700" lvl="1" indent="-571500">
              <a:spcBef>
                <a:spcPts val="600"/>
              </a:spcBef>
              <a:buFont typeface="Arial" panose="020B0604020202020204" pitchFamily="34" charset="0"/>
              <a:buChar char="•"/>
            </a:pPr>
            <a:endParaRPr lang="en-CA" sz="2300" dirty="0"/>
          </a:p>
          <a:p>
            <a:pPr marL="1028700" lvl="1" indent="-571500">
              <a:spcBef>
                <a:spcPts val="600"/>
              </a:spcBef>
              <a:buFont typeface="Arial" panose="020B0604020202020204" pitchFamily="34" charset="0"/>
              <a:buChar char="•"/>
            </a:pPr>
            <a:r>
              <a:rPr lang="en-CA" sz="2300" dirty="0"/>
              <a:t>Brand new </a:t>
            </a:r>
            <a:r>
              <a:rPr lang="en-CA" sz="2300" dirty="0" err="1"/>
              <a:t>Recaro</a:t>
            </a:r>
            <a:r>
              <a:rPr lang="en-CA" sz="2300" dirty="0"/>
              <a:t> seats providing increase leg room to passengers.  </a:t>
            </a:r>
            <a:endParaRPr lang="en-CA" sz="2300" dirty="0">
              <a:solidFill>
                <a:schemeClr val="tx1"/>
              </a:solidFill>
            </a:endParaRPr>
          </a:p>
          <a:p>
            <a:pPr marL="1028700" lvl="1" indent="-571500">
              <a:spcBef>
                <a:spcPts val="600"/>
              </a:spcBef>
              <a:buFont typeface="Arial" panose="020B0604020202020204" pitchFamily="34" charset="0"/>
              <a:buChar char="•"/>
            </a:pPr>
            <a:endParaRPr lang="en-CA" sz="2300" dirty="0"/>
          </a:p>
          <a:p>
            <a:pPr marL="1028700" lvl="1" indent="-571500">
              <a:spcBef>
                <a:spcPts val="600"/>
              </a:spcBef>
              <a:buFont typeface="Arial" panose="020B0604020202020204" pitchFamily="34" charset="0"/>
              <a:buChar char="•"/>
            </a:pPr>
            <a:r>
              <a:rPr lang="en-CA" sz="2300" dirty="0"/>
              <a:t>Great entertainment system and food options on board.</a:t>
            </a:r>
          </a:p>
          <a:p>
            <a:pPr marL="1028700" lvl="1" indent="-571500">
              <a:spcBef>
                <a:spcPts val="600"/>
              </a:spcBef>
              <a:buFont typeface="Arial" panose="020B0604020202020204" pitchFamily="34" charset="0"/>
              <a:buChar char="•"/>
            </a:pPr>
            <a:endParaRPr lang="en-CA" sz="2300" dirty="0"/>
          </a:p>
          <a:p>
            <a:pPr marL="1028700" lvl="1" indent="-571500">
              <a:spcBef>
                <a:spcPts val="600"/>
              </a:spcBef>
              <a:buFont typeface="Arial" panose="020B0604020202020204" pitchFamily="34" charset="0"/>
              <a:buChar char="•"/>
            </a:pPr>
            <a:r>
              <a:rPr lang="en-CA" sz="2300" dirty="0"/>
              <a:t>Attractive pricing that provides value to the customer. </a:t>
            </a:r>
          </a:p>
          <a:p>
            <a:pPr marL="800100" lvl="1" indent="-342900">
              <a:spcBef>
                <a:spcPts val="600"/>
              </a:spcBef>
              <a:buFont typeface="Arial" panose="020B0604020202020204" pitchFamily="34" charset="0"/>
              <a:buChar char="•"/>
            </a:pPr>
            <a:endParaRPr lang="en-CA" sz="2300" dirty="0">
              <a:highlight>
                <a:srgbClr val="FFFF00"/>
              </a:highlight>
            </a:endParaRPr>
          </a:p>
          <a:p>
            <a:pPr lvl="2" indent="0">
              <a:spcBef>
                <a:spcPts val="600"/>
              </a:spcBef>
              <a:buNone/>
            </a:pPr>
            <a:endParaRPr lang="en-CA" sz="1900" dirty="0">
              <a:highlight>
                <a:srgbClr val="FFFF00"/>
              </a:highlight>
            </a:endParaRPr>
          </a:p>
          <a:p>
            <a:pPr marL="1714500" lvl="2" indent="-571500">
              <a:spcBef>
                <a:spcPts val="600"/>
              </a:spcBef>
            </a:pPr>
            <a:endParaRPr lang="en-CA" sz="1900" dirty="0">
              <a:solidFill>
                <a:schemeClr val="tx1"/>
              </a:solidFill>
              <a:highlight>
                <a:srgbClr val="FFFF00"/>
              </a:highlight>
            </a:endParaRPr>
          </a:p>
          <a:p>
            <a:endParaRPr lang="en-US" sz="4500" dirty="0">
              <a:solidFill>
                <a:schemeClr val="tx1"/>
              </a:solidFill>
            </a:endParaRPr>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69093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CC50-AAA6-2342-85D7-675B05E08615}"/>
              </a:ext>
            </a:extLst>
          </p:cNvPr>
          <p:cNvSpPr>
            <a:spLocks noGrp="1"/>
          </p:cNvSpPr>
          <p:nvPr>
            <p:ph type="title"/>
          </p:nvPr>
        </p:nvSpPr>
        <p:spPr/>
        <p:txBody>
          <a:bodyPr/>
          <a:lstStyle/>
          <a:p>
            <a:r>
              <a:rPr lang="en-US" dirty="0"/>
              <a:t>Distribution Strategy</a:t>
            </a:r>
          </a:p>
        </p:txBody>
      </p:sp>
      <p:sp>
        <p:nvSpPr>
          <p:cNvPr id="6" name="Rectangle 10">
            <a:extLst>
              <a:ext uri="{FF2B5EF4-FFF2-40B4-BE49-F238E27FC236}">
                <a16:creationId xmlns:a16="http://schemas.microsoft.com/office/drawing/2014/main" id="{1385580E-E435-FD44-A785-B94D0ABD4BEE}"/>
              </a:ext>
            </a:extLst>
          </p:cNvPr>
          <p:cNvSpPr>
            <a:spLocks noChangeArrowheads="1"/>
          </p:cNvSpPr>
          <p:nvPr/>
        </p:nvSpPr>
        <p:spPr bwMode="auto">
          <a:xfrm>
            <a:off x="282838" y="1449151"/>
            <a:ext cx="11511814" cy="4801314"/>
          </a:xfrm>
          <a:prstGeom prst="rect">
            <a:avLst/>
          </a:prstGeom>
          <a:noFill/>
          <a:ln w="9525">
            <a:noFill/>
            <a:miter lim="800000"/>
            <a:headEnd/>
            <a:tailEnd/>
          </a:ln>
        </p:spPr>
        <p:txBody>
          <a:bodyPr wrap="square">
            <a:spAutoFit/>
          </a:bodyPr>
          <a:lstStyle/>
          <a:p>
            <a:pPr algn="just"/>
            <a:r>
              <a:rPr lang="en-US" sz="2200" dirty="0"/>
              <a:t>Objective is to have as much product on as many shelves as possible across the network </a:t>
            </a:r>
            <a:r>
              <a:rPr lang="en-US" sz="2200" dirty="0">
                <a:solidFill>
                  <a:srgbClr val="002B5C"/>
                </a:solidFill>
              </a:rPr>
              <a:t>– </a:t>
            </a:r>
            <a:r>
              <a:rPr lang="en-US" sz="2200" b="1" i="1" u="sng" dirty="0"/>
              <a:t>Jetlines will enable guests to transact with us the way they want to transact </a:t>
            </a:r>
          </a:p>
          <a:p>
            <a:pPr algn="just"/>
            <a:endParaRPr lang="en-US" sz="2200" dirty="0"/>
          </a:p>
          <a:p>
            <a:pPr algn="just"/>
            <a:r>
              <a:rPr lang="en-US" sz="2200" dirty="0"/>
              <a:t>Key Channels to get airline seats into the hands of consumers include: </a:t>
            </a:r>
          </a:p>
          <a:p>
            <a:pPr algn="just"/>
            <a:endParaRPr lang="en-US" sz="2200" dirty="0"/>
          </a:p>
          <a:p>
            <a:pPr marL="1257300" lvl="2" indent="-342900" algn="just">
              <a:buFont typeface="Arial" panose="020B0604020202020204" pitchFamily="34" charset="0"/>
              <a:buChar char="•"/>
            </a:pPr>
            <a:r>
              <a:rPr lang="en-US" sz="2200" dirty="0"/>
              <a:t>Traditional Travel Agencies</a:t>
            </a:r>
          </a:p>
          <a:p>
            <a:pPr marL="1257300" lvl="2" indent="-342900" algn="just">
              <a:buFont typeface="Arial" panose="020B0604020202020204" pitchFamily="34" charset="0"/>
              <a:buChar char="•"/>
            </a:pPr>
            <a:r>
              <a:rPr lang="en-US" sz="2200" dirty="0"/>
              <a:t>Travel Management Companies</a:t>
            </a:r>
          </a:p>
          <a:p>
            <a:pPr marL="1257300" lvl="2" indent="-342900" algn="just">
              <a:buFont typeface="Arial" panose="020B0604020202020204" pitchFamily="34" charset="0"/>
              <a:buChar char="•"/>
            </a:pPr>
            <a:r>
              <a:rPr lang="en-US" sz="2200" dirty="0"/>
              <a:t>Jetlines Internet Booking Engine</a:t>
            </a:r>
          </a:p>
          <a:p>
            <a:pPr marL="1257300" lvl="2" indent="-342900" algn="just">
              <a:buFont typeface="Arial" panose="020B0604020202020204" pitchFamily="34" charset="0"/>
              <a:buChar char="•"/>
            </a:pPr>
            <a:r>
              <a:rPr lang="en-US" sz="2200" dirty="0"/>
              <a:t>Airline Call Centre / Service Centre</a:t>
            </a:r>
          </a:p>
          <a:p>
            <a:pPr marL="1257300" lvl="2" indent="-342900" algn="just">
              <a:buFont typeface="Arial" panose="020B0604020202020204" pitchFamily="34" charset="0"/>
              <a:buChar char="•"/>
            </a:pPr>
            <a:r>
              <a:rPr lang="en-US" sz="2200" dirty="0"/>
              <a:t>Online Travel Agents</a:t>
            </a:r>
          </a:p>
          <a:p>
            <a:pPr marL="1257300" lvl="2" indent="-342900" algn="just">
              <a:buFont typeface="Arial" panose="020B0604020202020204" pitchFamily="34" charset="0"/>
              <a:buChar char="•"/>
            </a:pPr>
            <a:r>
              <a:rPr lang="en-US" sz="2200" dirty="0"/>
              <a:t>Tour Operators</a:t>
            </a:r>
          </a:p>
          <a:p>
            <a:pPr marL="1257300" lvl="2" indent="-342900" algn="just">
              <a:buFont typeface="Arial" panose="020B0604020202020204" pitchFamily="34" charset="0"/>
              <a:buChar char="•"/>
            </a:pPr>
            <a:r>
              <a:rPr lang="en-US" sz="2200" dirty="0"/>
              <a:t>Consolidators </a:t>
            </a:r>
          </a:p>
          <a:p>
            <a:pPr marL="1257300" lvl="2" indent="-342900" algn="just">
              <a:buFont typeface="Arial" panose="020B0604020202020204" pitchFamily="34" charset="0"/>
              <a:buChar char="•"/>
            </a:pPr>
            <a:r>
              <a:rPr lang="en-US" sz="2200" dirty="0"/>
              <a:t>Third Party Loyalty Programs (redemption partnerships </a:t>
            </a:r>
            <a:r>
              <a:rPr lang="en-US" sz="2200" dirty="0" err="1"/>
              <a:t>AirMiles</a:t>
            </a:r>
            <a:r>
              <a:rPr lang="en-US" sz="2200" dirty="0"/>
              <a:t>, Aventura, etc.) </a:t>
            </a:r>
          </a:p>
          <a:p>
            <a:endParaRPr lang="en-US" sz="2000" dirty="0">
              <a:solidFill>
                <a:srgbClr val="002B5C"/>
              </a:solidFill>
            </a:endParaRPr>
          </a:p>
        </p:txBody>
      </p:sp>
      <p:sp>
        <p:nvSpPr>
          <p:cNvPr id="8" name="Footer Placeholder 7">
            <a:extLst>
              <a:ext uri="{FF2B5EF4-FFF2-40B4-BE49-F238E27FC236}">
                <a16:creationId xmlns:a16="http://schemas.microsoft.com/office/drawing/2014/main" id="{16849D67-5EF7-1A48-A656-17FB7CB15A36}"/>
              </a:ext>
            </a:extLst>
          </p:cNvPr>
          <p:cNvSpPr>
            <a:spLocks noGrp="1"/>
          </p:cNvSpPr>
          <p:nvPr>
            <p:ph type="ftr" sz="quarter" idx="3"/>
          </p:nvPr>
        </p:nvSpPr>
        <p:spPr/>
        <p:txBody>
          <a:bodyPr/>
          <a:lstStyle/>
          <a:p>
            <a:r>
              <a:rPr lang="pl-PL">
                <a:solidFill>
                  <a:srgbClr val="6B7477"/>
                </a:solidFill>
              </a:rPr>
              <a:t>www.jetlines.com    </a:t>
            </a:r>
            <a:endParaRPr lang="en-US" sz="1800" dirty="0">
              <a:solidFill>
                <a:srgbClr val="39A2E0"/>
              </a:solidFill>
            </a:endParaRPr>
          </a:p>
        </p:txBody>
      </p:sp>
      <p:sp>
        <p:nvSpPr>
          <p:cNvPr id="9" name="Slide Number Placeholder 8">
            <a:extLst>
              <a:ext uri="{FF2B5EF4-FFF2-40B4-BE49-F238E27FC236}">
                <a16:creationId xmlns:a16="http://schemas.microsoft.com/office/drawing/2014/main" id="{607FEAE0-217F-7C42-8D0F-920DBC6E2703}"/>
              </a:ext>
            </a:extLst>
          </p:cNvPr>
          <p:cNvSpPr>
            <a:spLocks noGrp="1"/>
          </p:cNvSpPr>
          <p:nvPr>
            <p:ph type="sldNum" sz="quarter" idx="4"/>
          </p:nvPr>
        </p:nvSpPr>
        <p:spPr/>
        <p:txBody>
          <a:bodyPr/>
          <a:lstStyle/>
          <a:p>
            <a:fld id="{273205B8-EFC0-984E-ACEF-6FF96EE32236}" type="slidenum">
              <a:rPr lang="en-US" smtClean="0"/>
              <a:pPr/>
              <a:t>12</a:t>
            </a:fld>
            <a:endParaRPr lang="en-US" dirty="0"/>
          </a:p>
        </p:txBody>
      </p:sp>
      <p:sp>
        <p:nvSpPr>
          <p:cNvPr id="3" name="TextBox 2">
            <a:extLst>
              <a:ext uri="{FF2B5EF4-FFF2-40B4-BE49-F238E27FC236}">
                <a16:creationId xmlns:a16="http://schemas.microsoft.com/office/drawing/2014/main" id="{64709C9D-0F13-1D24-2CC6-774BDC59FFA9}"/>
              </a:ext>
            </a:extLst>
          </p:cNvPr>
          <p:cNvSpPr txBox="1"/>
          <p:nvPr/>
        </p:nvSpPr>
        <p:spPr>
          <a:xfrm>
            <a:off x="2886635" y="6054165"/>
            <a:ext cx="6394824" cy="646331"/>
          </a:xfrm>
          <a:prstGeom prst="rect">
            <a:avLst/>
          </a:prstGeom>
          <a:noFill/>
          <a:ln>
            <a:solidFill>
              <a:schemeClr val="tx1"/>
            </a:solidFill>
          </a:ln>
        </p:spPr>
        <p:txBody>
          <a:bodyPr wrap="square" rtlCol="0">
            <a:spAutoFit/>
          </a:bodyPr>
          <a:lstStyle/>
          <a:p>
            <a:pPr algn="ctr"/>
            <a:r>
              <a:rPr lang="en-CA" b="1" i="1" dirty="0"/>
              <a:t>Canada Jetlines has strategic commercial agreements with all above channel partners.. </a:t>
            </a:r>
            <a:endParaRPr lang="en-US" b="1" i="1" dirty="0"/>
          </a:p>
        </p:txBody>
      </p:sp>
    </p:spTree>
    <p:extLst>
      <p:ext uri="{BB962C8B-B14F-4D97-AF65-F5344CB8AC3E}">
        <p14:creationId xmlns:p14="http://schemas.microsoft.com/office/powerpoint/2010/main" val="404978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021-87E9-4EA8-AF04-94A1050719E2}"/>
              </a:ext>
            </a:extLst>
          </p:cNvPr>
          <p:cNvSpPr>
            <a:spLocks noGrp="1"/>
          </p:cNvSpPr>
          <p:nvPr>
            <p:ph type="title"/>
          </p:nvPr>
        </p:nvSpPr>
        <p:spPr/>
        <p:txBody>
          <a:bodyPr>
            <a:normAutofit/>
          </a:bodyPr>
          <a:lstStyle/>
          <a:p>
            <a:r>
              <a:rPr lang="en-US" dirty="0"/>
              <a:t>Executive Team</a:t>
            </a:r>
            <a:endParaRPr lang="en-US" b="1" dirty="0"/>
          </a:p>
        </p:txBody>
      </p:sp>
      <p:grpSp>
        <p:nvGrpSpPr>
          <p:cNvPr id="15" name="Group 14">
            <a:extLst>
              <a:ext uri="{FF2B5EF4-FFF2-40B4-BE49-F238E27FC236}">
                <a16:creationId xmlns:a16="http://schemas.microsoft.com/office/drawing/2014/main" id="{7D31DA11-54D5-9743-B570-5238BD17CEB3}"/>
              </a:ext>
            </a:extLst>
          </p:cNvPr>
          <p:cNvGrpSpPr/>
          <p:nvPr/>
        </p:nvGrpSpPr>
        <p:grpSpPr>
          <a:xfrm>
            <a:off x="347588" y="1455881"/>
            <a:ext cx="11841067" cy="5036994"/>
            <a:chOff x="213966" y="967318"/>
            <a:chExt cx="8880800" cy="3777745"/>
          </a:xfrm>
        </p:grpSpPr>
        <p:sp>
          <p:nvSpPr>
            <p:cNvPr id="16" name="Content Placeholder 4">
              <a:extLst>
                <a:ext uri="{FF2B5EF4-FFF2-40B4-BE49-F238E27FC236}">
                  <a16:creationId xmlns:a16="http://schemas.microsoft.com/office/drawing/2014/main" id="{13845003-ACAF-E24A-BD10-A371A7BDB544}"/>
                </a:ext>
              </a:extLst>
            </p:cNvPr>
            <p:cNvSpPr txBox="1">
              <a:spLocks/>
            </p:cNvSpPr>
            <p:nvPr/>
          </p:nvSpPr>
          <p:spPr>
            <a:xfrm>
              <a:off x="1116106" y="967318"/>
              <a:ext cx="3247465" cy="3777745"/>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uLnTx/>
                  <a:uFillTx/>
                  <a:latin typeface="Calibri"/>
                  <a:ea typeface="+mn-ea"/>
                  <a:cs typeface="+mn-cs"/>
                </a:rPr>
                <a:t>Eddy Doyle – Chief Executive Officer</a:t>
              </a:r>
            </a:p>
            <a:p>
              <a:pPr>
                <a:spcBef>
                  <a:spcPts val="300"/>
                </a:spcBef>
              </a:pPr>
              <a:r>
                <a:rPr lang="en-US" sz="1100" dirty="0">
                  <a:latin typeface="Calibri"/>
                </a:rPr>
                <a:t>Over 35 years experience in aviation. Ed started his career as a pilot in the Canadian Air Force before joining Air Canada in 1989.</a:t>
              </a:r>
            </a:p>
            <a:p>
              <a:pPr>
                <a:spcBef>
                  <a:spcPts val="300"/>
                </a:spcBef>
              </a:pPr>
              <a:r>
                <a:rPr lang="en-US" sz="1100" dirty="0">
                  <a:latin typeface="Calibri"/>
                </a:rPr>
                <a:t>Over 11,000 hours flying experience - has flown Airbus and Boeing aircraft domestically and internationally.</a:t>
              </a:r>
            </a:p>
            <a:p>
              <a:pPr>
                <a:spcBef>
                  <a:spcPts val="300"/>
                </a:spcBef>
              </a:pPr>
              <a:r>
                <a:rPr lang="en-US" sz="1100" dirty="0">
                  <a:latin typeface="Calibri"/>
                </a:rPr>
                <a:t>At Air Canada was responsible for nearly 4,000 pilots, dispatchers, load agents, and administrative staff. </a:t>
              </a:r>
            </a:p>
            <a:p>
              <a:pPr>
                <a:spcBef>
                  <a:spcPts val="300"/>
                </a:spcBef>
              </a:pPr>
              <a:r>
                <a:rPr lang="en-US" sz="1100" dirty="0">
                  <a:latin typeface="Calibri"/>
                </a:rPr>
                <a:t>Played a crucial role in the Air Canada restructuring process of 2004, the negotiation with the pilots’ union of the agreement that allowed the creation of Rouge, and major cost control improvements.</a:t>
              </a:r>
            </a:p>
            <a:p>
              <a:pPr>
                <a:spcBef>
                  <a:spcPts val="300"/>
                </a:spcBef>
              </a:pPr>
              <a:r>
                <a:rPr lang="en-US" sz="1100" dirty="0">
                  <a:latin typeface="Calibri"/>
                </a:rPr>
                <a:t>After retiring from Air Canada, Ed took the position of Deputy-CEO at Bamboo Airways in Vietnam, where he helped launch the airline.</a:t>
              </a:r>
            </a:p>
            <a:p>
              <a:pPr>
                <a:spcBef>
                  <a:spcPts val="300"/>
                </a:spcBef>
              </a:pPr>
              <a:r>
                <a:rPr lang="en-US" sz="1100" dirty="0">
                  <a:latin typeface="Calibri"/>
                </a:rPr>
                <a:t>Grew the airline to 25 aircraft (A320 &amp; B787) by the end of its first year in operation.</a:t>
              </a: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uLnTx/>
                  <a:uFillTx/>
                  <a:latin typeface="Calibri"/>
                  <a:ea typeface="+mn-ea"/>
                  <a:cs typeface="+mn-cs"/>
                </a:rPr>
                <a:t>Duncan Bureau – Chief Commercial Officer</a:t>
              </a:r>
            </a:p>
            <a:p>
              <a:pPr marL="171450" lvl="2">
                <a:spcBef>
                  <a:spcPts val="300"/>
                </a:spcBef>
              </a:pPr>
              <a:r>
                <a:rPr lang="en-CA" sz="1100" dirty="0">
                  <a:latin typeface="Calibri"/>
                </a:rPr>
                <a:t>Duncan was recently Senior VP Sales &amp; Distribution at Etihad</a:t>
              </a:r>
            </a:p>
            <a:p>
              <a:pPr marL="171450" lvl="2">
                <a:spcBef>
                  <a:spcPts val="300"/>
                </a:spcBef>
              </a:pPr>
              <a:r>
                <a:rPr lang="en-CA" sz="1100" dirty="0">
                  <a:latin typeface="Calibri"/>
                </a:rPr>
                <a:t>President Air Canada Rouge.</a:t>
              </a:r>
            </a:p>
            <a:p>
              <a:pPr marL="171450" lvl="2">
                <a:spcBef>
                  <a:spcPts val="300"/>
                </a:spcBef>
              </a:pPr>
              <a:r>
                <a:rPr lang="en-CA" sz="1100" dirty="0">
                  <a:latin typeface="Calibri"/>
                </a:rPr>
                <a:t>Global Vice President Sales &amp; Distribution Air Canada.</a:t>
              </a:r>
            </a:p>
            <a:p>
              <a:pPr marL="171450" lvl="2">
                <a:spcBef>
                  <a:spcPts val="300"/>
                </a:spcBef>
              </a:pPr>
              <a:r>
                <a:rPr lang="en-CA" sz="1100" dirty="0">
                  <a:latin typeface="Calibri"/>
                </a:rPr>
                <a:t>Senior VP Global Sales &amp; Distribution at Malaysia Airlines.</a:t>
              </a:r>
            </a:p>
            <a:p>
              <a:pPr marL="171450" lvl="2">
                <a:spcBef>
                  <a:spcPts val="300"/>
                </a:spcBef>
              </a:pPr>
              <a:r>
                <a:rPr lang="en-CA" sz="1100" dirty="0">
                  <a:latin typeface="Calibri"/>
                </a:rPr>
                <a:t>VP Sales &amp; Partnerships at </a:t>
              </a:r>
              <a:r>
                <a:rPr lang="en-CA" sz="1100" dirty="0" err="1">
                  <a:latin typeface="Calibri"/>
                </a:rPr>
                <a:t>Westjet</a:t>
              </a:r>
              <a:r>
                <a:rPr lang="en-CA" sz="1100" dirty="0">
                  <a:latin typeface="Calibri"/>
                </a:rPr>
                <a:t>.</a:t>
              </a:r>
            </a:p>
            <a:p>
              <a:pPr marL="171450" lvl="1">
                <a:spcBef>
                  <a:spcPts val="300"/>
                </a:spcBef>
              </a:pPr>
              <a:r>
                <a:rPr lang="en-CA" sz="1100" dirty="0">
                  <a:latin typeface="Calibri"/>
                </a:rPr>
                <a:t>In the coming months, Duncan will be building the commercial team and establishing Canada Jetlines Tour Operations business and distribution strategy.</a:t>
              </a:r>
              <a:endParaRPr lang="en-US" sz="1100" dirty="0">
                <a:latin typeface="Calibri"/>
              </a:endParaRPr>
            </a:p>
          </p:txBody>
        </p:sp>
        <p:pic>
          <p:nvPicPr>
            <p:cNvPr id="17" name="Picture 16">
              <a:extLst>
                <a:ext uri="{FF2B5EF4-FFF2-40B4-BE49-F238E27FC236}">
                  <a16:creationId xmlns:a16="http://schemas.microsoft.com/office/drawing/2014/main" id="{91D657E6-9178-704C-9F7F-594930E1015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13966" y="967318"/>
              <a:ext cx="659644" cy="659644"/>
            </a:xfrm>
            <a:prstGeom prst="ellipse">
              <a:avLst/>
            </a:prstGeom>
          </p:spPr>
        </p:pic>
        <p:pic>
          <p:nvPicPr>
            <p:cNvPr id="18" name="Picture 17">
              <a:extLst>
                <a:ext uri="{FF2B5EF4-FFF2-40B4-BE49-F238E27FC236}">
                  <a16:creationId xmlns:a16="http://schemas.microsoft.com/office/drawing/2014/main" id="{5AD1C144-A89B-894E-9C0E-08F5B128F0B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14391" y="2838361"/>
              <a:ext cx="658368" cy="658368"/>
            </a:xfrm>
            <a:prstGeom prst="ellipse">
              <a:avLst/>
            </a:prstGeom>
          </p:spPr>
        </p:pic>
        <p:sp>
          <p:nvSpPr>
            <p:cNvPr id="19" name="Content Placeholder 4">
              <a:extLst>
                <a:ext uri="{FF2B5EF4-FFF2-40B4-BE49-F238E27FC236}">
                  <a16:creationId xmlns:a16="http://schemas.microsoft.com/office/drawing/2014/main" id="{ADA57DDD-979A-1045-BA48-FAB99F79C322}"/>
                </a:ext>
              </a:extLst>
            </p:cNvPr>
            <p:cNvSpPr txBox="1">
              <a:spLocks/>
            </p:cNvSpPr>
            <p:nvPr/>
          </p:nvSpPr>
          <p:spPr>
            <a:xfrm>
              <a:off x="5200847" y="967318"/>
              <a:ext cx="3893919" cy="3485205"/>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defRPr/>
              </a:pPr>
              <a:r>
                <a:rPr lang="en-US" sz="1400" b="1" dirty="0"/>
                <a:t>Percy </a:t>
              </a:r>
              <a:r>
                <a:rPr lang="en-US" sz="1400" b="1" dirty="0" err="1"/>
                <a:t>Gyara</a:t>
              </a:r>
              <a:r>
                <a:rPr lang="en-US" sz="1400" b="1" dirty="0"/>
                <a:t> – Chief Financial Officer</a:t>
              </a:r>
            </a:p>
            <a:p>
              <a:pPr>
                <a:spcBef>
                  <a:spcPts val="300"/>
                </a:spcBef>
              </a:pPr>
              <a:r>
                <a:rPr lang="en-CA" sz="1200" dirty="0"/>
                <a:t>Percy has an extensive experience in the airline industry. He previously served as VP Finance at </a:t>
              </a:r>
              <a:r>
                <a:rPr lang="en-CA" sz="1200" dirty="0" err="1"/>
                <a:t>Sunwing</a:t>
              </a:r>
              <a:r>
                <a:rPr lang="en-CA" sz="1200" dirty="0"/>
                <a:t> Travel Group for 10 years, managing Airlines, Tour Operator, Hotels and Destination management company division.</a:t>
              </a:r>
            </a:p>
            <a:p>
              <a:pPr>
                <a:spcBef>
                  <a:spcPts val="300"/>
                </a:spcBef>
              </a:pPr>
              <a:r>
                <a:rPr lang="en-CA" sz="1200" dirty="0"/>
                <a:t>Percy also worked at </a:t>
              </a:r>
              <a:r>
                <a:rPr lang="en-CA" sz="1200" dirty="0" err="1"/>
                <a:t>Skyservice</a:t>
              </a:r>
              <a:r>
                <a:rPr lang="en-CA" sz="1200" dirty="0"/>
                <a:t> Airlines managing their Finance Department.</a:t>
              </a:r>
            </a:p>
            <a:p>
              <a:pPr>
                <a:spcBef>
                  <a:spcPts val="300"/>
                </a:spcBef>
              </a:pPr>
              <a:r>
                <a:rPr lang="en-CA" sz="1200" dirty="0"/>
                <a:t>Percy has been instrumental in success of </a:t>
              </a:r>
              <a:r>
                <a:rPr lang="en-CA" sz="1200" dirty="0" err="1"/>
                <a:t>Sunwing</a:t>
              </a:r>
              <a:r>
                <a:rPr lang="en-CA" sz="1200" dirty="0"/>
                <a:t> Travel Group’s vertical integration plan. STG grew 30% YOY under his tenure. Airlines division grew from 10 aircrafts to 40 aircrafts and hotel division started operations in 2015 and grew rapidly to 10 hotels in the Caribbean with a total of owned and managed 10,000 rooms. </a:t>
              </a:r>
            </a:p>
            <a:p>
              <a:pPr marL="0" indent="0">
                <a:spcBef>
                  <a:spcPts val="300"/>
                </a:spcBef>
                <a:buNone/>
              </a:pPr>
              <a:endParaRPr kumimoji="0" lang="en-US" sz="1400" b="1" i="0" u="none" strike="noStrike" kern="1200" cap="none" spc="0" normalizeH="0" baseline="0" noProof="0" dirty="0">
                <a:ln>
                  <a:noFill/>
                </a:ln>
                <a:effectLst/>
                <a:uLnTx/>
                <a:uFillTx/>
                <a:latin typeface="Calibri"/>
                <a:ea typeface="+mn-ea"/>
                <a:cs typeface="+mn-cs"/>
              </a:endParaRPr>
            </a:p>
            <a:p>
              <a:pPr marL="0" indent="0">
                <a:spcBef>
                  <a:spcPts val="300"/>
                </a:spcBef>
                <a:buNone/>
              </a:pPr>
              <a:endParaRPr kumimoji="0" lang="en-US" sz="1400" b="1" i="0" u="none" strike="noStrike" kern="1200" cap="none" spc="0" normalizeH="0" baseline="0" noProof="0" dirty="0">
                <a:ln>
                  <a:noFill/>
                </a:ln>
                <a:effectLst/>
                <a:uLnTx/>
                <a:uFillTx/>
                <a:latin typeface="Calibri"/>
                <a:ea typeface="+mn-ea"/>
                <a:cs typeface="+mn-cs"/>
              </a:endParaRPr>
            </a:p>
            <a:p>
              <a:pPr marL="0" indent="0">
                <a:spcBef>
                  <a:spcPts val="1200"/>
                </a:spcBef>
                <a:buNone/>
              </a:pPr>
              <a:r>
                <a:rPr lang="en-CA" sz="1400" b="1" dirty="0">
                  <a:latin typeface="Calibri"/>
                </a:rPr>
                <a:t>Brad Warren – Chief Operating Officer</a:t>
              </a:r>
              <a:endParaRPr lang="en-CA" sz="1800" b="1" dirty="0">
                <a:solidFill>
                  <a:schemeClr val="tx1"/>
                </a:solidFill>
              </a:endParaRPr>
            </a:p>
            <a:p>
              <a:pPr>
                <a:spcBef>
                  <a:spcPts val="300"/>
                </a:spcBef>
              </a:pPr>
              <a:r>
                <a:rPr lang="en-CA" sz="1200" dirty="0">
                  <a:latin typeface="Calibri"/>
                </a:rPr>
                <a:t>Brad has over 25 years of experience in the airline industry. Prior to joining Canada Jetlines Brad served  as the Managing Director at Air Canada accountable for line maintenance with more than 1,800 maintenance technicians across Canada and around the globe. Prior to that he held a senior leadership role at Air Canada Rouge after his time as Vice President of maintenance for Air Georgian and Regional 1. </a:t>
              </a:r>
            </a:p>
            <a:p>
              <a:pPr>
                <a:spcBef>
                  <a:spcPts val="300"/>
                </a:spcBef>
              </a:pPr>
              <a:r>
                <a:rPr lang="en-CA" sz="1200" dirty="0">
                  <a:latin typeface="Calibri"/>
                </a:rPr>
                <a:t>Brad is very familiar with the Airbus 320 family having worked with this aircraft type both at Rouge and Air Canada.</a:t>
              </a:r>
            </a:p>
            <a:p>
              <a:pPr marL="0" indent="0">
                <a:buNone/>
              </a:pPr>
              <a:br>
                <a:rPr lang="en-US" sz="1000" dirty="0"/>
              </a:br>
              <a:endParaRPr lang="en-US" sz="1100" dirty="0">
                <a:latin typeface="Calibri"/>
              </a:endParaRPr>
            </a:p>
            <a:p>
              <a:pPr marL="0" marR="0" lvl="0" indent="0" algn="l" defTabSz="685800" rtl="0" eaLnBrk="1" fontAlgn="auto" latinLnBrk="0" hangingPunct="1">
                <a:lnSpc>
                  <a:spcPct val="90000"/>
                </a:lnSpc>
                <a:spcBef>
                  <a:spcPts val="3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FA3F448D-BCE0-0140-82DA-BC44B43D4E90}"/>
                </a:ext>
              </a:extLst>
            </p:cNvPr>
            <p:cNvPicPr>
              <a:picLocks noChangeAspect="1"/>
            </p:cNvPicPr>
            <p:nvPr/>
          </p:nvPicPr>
          <p:blipFill>
            <a:blip r:embed="rId5"/>
            <a:srcRect/>
            <a:stretch/>
          </p:blipFill>
          <p:spPr>
            <a:xfrm>
              <a:off x="4453024" y="2689977"/>
              <a:ext cx="658368" cy="658368"/>
            </a:xfrm>
            <a:prstGeom prst="ellipse">
              <a:avLst/>
            </a:prstGeom>
          </p:spPr>
        </p:pic>
      </p:grpSp>
      <p:pic>
        <p:nvPicPr>
          <p:cNvPr id="26" name="Picture 25">
            <a:extLst>
              <a:ext uri="{FF2B5EF4-FFF2-40B4-BE49-F238E27FC236}">
                <a16:creationId xmlns:a16="http://schemas.microsoft.com/office/drawing/2014/main" id="{2F808538-233A-E145-8205-5527FB28215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936753" y="1575248"/>
            <a:ext cx="1003651" cy="967134"/>
          </a:xfrm>
          <a:prstGeom prst="rect">
            <a:avLst/>
          </a:prstGeom>
        </p:spPr>
      </p:pic>
      <p:sp>
        <p:nvSpPr>
          <p:cNvPr id="3" name="Slide Number Placeholder 2">
            <a:extLst>
              <a:ext uri="{FF2B5EF4-FFF2-40B4-BE49-F238E27FC236}">
                <a16:creationId xmlns:a16="http://schemas.microsoft.com/office/drawing/2014/main" id="{A9D29853-9D3D-91F9-D8B0-3CCBA5253A60}"/>
              </a:ext>
            </a:extLst>
          </p:cNvPr>
          <p:cNvSpPr>
            <a:spLocks noGrp="1"/>
          </p:cNvSpPr>
          <p:nvPr>
            <p:ph type="sldNum" sz="quarter" idx="11"/>
          </p:nvPr>
        </p:nvSpPr>
        <p:spPr/>
        <p:txBody>
          <a:bodyPr/>
          <a:lstStyle/>
          <a:p>
            <a:fld id="{273205B8-EFC0-984E-ACEF-6FF96EE32236}" type="slidenum">
              <a:rPr lang="en-US" smtClean="0"/>
              <a:pPr/>
              <a:t>13</a:t>
            </a:fld>
            <a:endParaRPr lang="en-US"/>
          </a:p>
        </p:txBody>
      </p:sp>
      <p:sp>
        <p:nvSpPr>
          <p:cNvPr id="5" name="Footer Placeholder 4">
            <a:extLst>
              <a:ext uri="{FF2B5EF4-FFF2-40B4-BE49-F238E27FC236}">
                <a16:creationId xmlns:a16="http://schemas.microsoft.com/office/drawing/2014/main" id="{878727BD-00C6-C68A-5281-43FD168F1E7C}"/>
              </a:ext>
            </a:extLst>
          </p:cNvPr>
          <p:cNvSpPr>
            <a:spLocks noGrp="1"/>
          </p:cNvSpPr>
          <p:nvPr>
            <p:ph type="ftr" sz="quarter" idx="10"/>
          </p:nvPr>
        </p:nvSpPr>
        <p:spPr/>
        <p:txBody>
          <a:bodyPr/>
          <a:lstStyle/>
          <a:p>
            <a:r>
              <a:rPr lang="pl-PL" b="1" dirty="0" err="1"/>
              <a:t>www.jetlines.com</a:t>
            </a:r>
            <a:r>
              <a:rPr lang="pl-PL" b="1" dirty="0"/>
              <a:t>   /    CJET.NE</a:t>
            </a:r>
            <a:endParaRPr lang="en-US" sz="2000" b="1" dirty="0"/>
          </a:p>
        </p:txBody>
      </p:sp>
    </p:spTree>
    <p:extLst>
      <p:ext uri="{BB962C8B-B14F-4D97-AF65-F5344CB8AC3E}">
        <p14:creationId xmlns:p14="http://schemas.microsoft.com/office/powerpoint/2010/main" val="238601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021-87E9-4EA8-AF04-94A1050719E2}"/>
              </a:ext>
            </a:extLst>
          </p:cNvPr>
          <p:cNvSpPr>
            <a:spLocks noGrp="1"/>
          </p:cNvSpPr>
          <p:nvPr>
            <p:ph type="title"/>
          </p:nvPr>
        </p:nvSpPr>
        <p:spPr/>
        <p:txBody>
          <a:bodyPr>
            <a:normAutofit/>
          </a:bodyPr>
          <a:lstStyle/>
          <a:p>
            <a:r>
              <a:rPr lang="en-US" b="1" dirty="0"/>
              <a:t>Board of Directors</a:t>
            </a:r>
          </a:p>
        </p:txBody>
      </p:sp>
      <p:grpSp>
        <p:nvGrpSpPr>
          <p:cNvPr id="10" name="Group 9">
            <a:extLst>
              <a:ext uri="{FF2B5EF4-FFF2-40B4-BE49-F238E27FC236}">
                <a16:creationId xmlns:a16="http://schemas.microsoft.com/office/drawing/2014/main" id="{3444A096-0822-4D74-A080-10358B062A9E}"/>
              </a:ext>
            </a:extLst>
          </p:cNvPr>
          <p:cNvGrpSpPr/>
          <p:nvPr/>
        </p:nvGrpSpPr>
        <p:grpSpPr>
          <a:xfrm>
            <a:off x="300980" y="1358884"/>
            <a:ext cx="11347372" cy="5133992"/>
            <a:chOff x="252932" y="1248968"/>
            <a:chExt cx="11698016" cy="5262441"/>
          </a:xfrm>
        </p:grpSpPr>
        <p:sp>
          <p:nvSpPr>
            <p:cNvPr id="3" name="Content Placeholder 4">
              <a:extLst>
                <a:ext uri="{FF2B5EF4-FFF2-40B4-BE49-F238E27FC236}">
                  <a16:creationId xmlns:a16="http://schemas.microsoft.com/office/drawing/2014/main" id="{6EDB712B-E179-4B2D-9786-29CE9795584E}"/>
                </a:ext>
              </a:extLst>
            </p:cNvPr>
            <p:cNvSpPr txBox="1">
              <a:spLocks/>
            </p:cNvSpPr>
            <p:nvPr/>
          </p:nvSpPr>
          <p:spPr>
            <a:xfrm>
              <a:off x="1495223" y="1248968"/>
              <a:ext cx="4329953" cy="5262441"/>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US" sz="1400" b="1" dirty="0"/>
                <a:t>Ken McKenzie, Chairman</a:t>
              </a:r>
            </a:p>
            <a:p>
              <a:pPr>
                <a:spcBef>
                  <a:spcPts val="300"/>
                </a:spcBef>
              </a:pPr>
              <a:r>
                <a:rPr lang="en-US" sz="1400" dirty="0"/>
                <a:t>Principal of Meridian Blue, LLC.</a:t>
              </a:r>
            </a:p>
            <a:p>
              <a:pPr>
                <a:spcBef>
                  <a:spcPts val="300"/>
                </a:spcBef>
              </a:pPr>
              <a:r>
                <a:rPr lang="en-US" sz="1400" dirty="0"/>
                <a:t>Seasoned airline executive who most recently held roles at Airbus Americas as EVP Customers, SVP Strategy &amp; Corporate Development and SVP Customer Services. </a:t>
              </a:r>
            </a:p>
            <a:p>
              <a:pPr>
                <a:spcBef>
                  <a:spcPts val="300"/>
                </a:spcBef>
              </a:pPr>
              <a:r>
                <a:rPr lang="en-US" sz="1400" dirty="0"/>
                <a:t>Prior to Airbus, Ken served as Chief Operating Officer of Spirit Airlines, EVP Operations for WestJet and Chief Pilot, Regulatory Affairs for Air Canada Jazz.</a:t>
              </a:r>
            </a:p>
            <a:p>
              <a:pPr>
                <a:spcBef>
                  <a:spcPts val="300"/>
                </a:spcBef>
              </a:pPr>
              <a:endParaRPr lang="en-US" sz="1400" dirty="0"/>
            </a:p>
            <a:p>
              <a:pPr marL="0" indent="0">
                <a:spcBef>
                  <a:spcPts val="1200"/>
                </a:spcBef>
                <a:buNone/>
              </a:pPr>
              <a:r>
                <a:rPr lang="en-US" sz="1400" b="1" dirty="0">
                  <a:latin typeface="Calibri"/>
                </a:rPr>
                <a:t>The </a:t>
              </a:r>
              <a:r>
                <a:rPr lang="en-US" sz="1400" b="1" dirty="0" err="1">
                  <a:latin typeface="Calibri"/>
                </a:rPr>
                <a:t>Honourable</a:t>
              </a:r>
              <a:r>
                <a:rPr lang="en-US" sz="1400" b="1" dirty="0">
                  <a:latin typeface="Calibri"/>
                </a:rPr>
                <a:t> Jean Charest</a:t>
              </a:r>
            </a:p>
            <a:p>
              <a:pPr>
                <a:spcBef>
                  <a:spcPts val="300"/>
                </a:spcBef>
              </a:pPr>
              <a:r>
                <a:rPr lang="en-US" sz="1400" dirty="0">
                  <a:latin typeface="Calibri"/>
                </a:rPr>
                <a:t>Former Deputy Prime Minister of Canada and Premier of Québec.</a:t>
              </a:r>
            </a:p>
            <a:p>
              <a:pPr>
                <a:spcBef>
                  <a:spcPts val="300"/>
                </a:spcBef>
              </a:pPr>
              <a:r>
                <a:rPr lang="en-US" sz="1400" dirty="0">
                  <a:latin typeface="Calibri"/>
                </a:rPr>
                <a:t>Notably the initiator of the negotiation for the Canada-European Union Comprehensive Economic Trade Agreement (CETA). </a:t>
              </a:r>
            </a:p>
            <a:p>
              <a:pPr>
                <a:spcBef>
                  <a:spcPts val="300"/>
                </a:spcBef>
              </a:pPr>
              <a:r>
                <a:rPr lang="en-US" sz="1400" dirty="0">
                  <a:latin typeface="Calibri"/>
                </a:rPr>
                <a:t>As Minister of the Environment, he led Canada’s delegation at the 1992 Earth Summit on the economy and the environment in Rio and was praised for his leadership role among G7 countries on climate change and biodiversity.</a:t>
              </a:r>
            </a:p>
          </p:txBody>
        </p:sp>
        <p:pic>
          <p:nvPicPr>
            <p:cNvPr id="6" name="Picture 5">
              <a:extLst>
                <a:ext uri="{FF2B5EF4-FFF2-40B4-BE49-F238E27FC236}">
                  <a16:creationId xmlns:a16="http://schemas.microsoft.com/office/drawing/2014/main" id="{4BBCDFC1-399D-45B9-B68A-E35FF3A3C2B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52932" y="3423804"/>
              <a:ext cx="877824" cy="877824"/>
            </a:xfrm>
            <a:prstGeom prst="ellipse">
              <a:avLst/>
            </a:prstGeom>
          </p:spPr>
        </p:pic>
        <p:sp>
          <p:nvSpPr>
            <p:cNvPr id="11" name="Content Placeholder 4">
              <a:extLst>
                <a:ext uri="{FF2B5EF4-FFF2-40B4-BE49-F238E27FC236}">
                  <a16:creationId xmlns:a16="http://schemas.microsoft.com/office/drawing/2014/main" id="{AE45C646-1670-45AB-BFDF-F6FF6498BF63}"/>
                </a:ext>
              </a:extLst>
            </p:cNvPr>
            <p:cNvSpPr txBox="1">
              <a:spLocks/>
            </p:cNvSpPr>
            <p:nvPr/>
          </p:nvSpPr>
          <p:spPr>
            <a:xfrm>
              <a:off x="6759056" y="1248968"/>
              <a:ext cx="5191892" cy="5227497"/>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US" sz="1400" b="1" dirty="0">
                  <a:latin typeface="Calibri"/>
                </a:rPr>
                <a:t>Beth S. Horowitz</a:t>
              </a:r>
            </a:p>
            <a:p>
              <a:pPr>
                <a:spcBef>
                  <a:spcPts val="300"/>
                </a:spcBef>
              </a:pPr>
              <a:r>
                <a:rPr lang="en-US" sz="1400" dirty="0">
                  <a:latin typeface="Calibri"/>
                </a:rPr>
                <a:t>Former President &amp; CEO, Amex Bank of Canada, and Former President &amp; General Manager, Amex Canada, Inc.</a:t>
              </a:r>
            </a:p>
            <a:p>
              <a:pPr>
                <a:spcBef>
                  <a:spcPts val="300"/>
                </a:spcBef>
              </a:pPr>
              <a:r>
                <a:rPr lang="en-US" sz="1400" dirty="0">
                  <a:latin typeface="Calibri"/>
                </a:rPr>
                <a:t>Beth was appointed to the HSBC Bank Canada Board.</a:t>
              </a:r>
            </a:p>
            <a:p>
              <a:pPr>
                <a:spcBef>
                  <a:spcPts val="300"/>
                </a:spcBef>
              </a:pPr>
              <a:r>
                <a:rPr lang="en-US" sz="1400" dirty="0">
                  <a:latin typeface="Calibri"/>
                </a:rPr>
                <a:t>20 years of non-profit and corporate board experience.</a:t>
              </a:r>
            </a:p>
            <a:p>
              <a:pPr>
                <a:spcBef>
                  <a:spcPts val="300"/>
                </a:spcBef>
              </a:pPr>
              <a:endParaRPr lang="en-US" sz="1400" dirty="0">
                <a:latin typeface="Calibri"/>
              </a:endParaRPr>
            </a:p>
            <a:p>
              <a:pPr>
                <a:spcBef>
                  <a:spcPts val="300"/>
                </a:spcBef>
              </a:pPr>
              <a:endParaRPr lang="en-US" sz="1400" dirty="0">
                <a:latin typeface="Calibri"/>
              </a:endParaRPr>
            </a:p>
            <a:p>
              <a:pPr>
                <a:spcBef>
                  <a:spcPts val="300"/>
                </a:spcBef>
              </a:pPr>
              <a:endParaRPr lang="en-US" sz="1400" dirty="0">
                <a:latin typeface="Calibri"/>
              </a:endParaRPr>
            </a:p>
            <a:p>
              <a:pPr>
                <a:spcBef>
                  <a:spcPts val="300"/>
                </a:spcBef>
              </a:pPr>
              <a:endParaRPr lang="en-US" sz="1400" dirty="0">
                <a:latin typeface="Calibri"/>
              </a:endParaRPr>
            </a:p>
            <a:p>
              <a:pPr marL="0" marR="0" lvl="0" indent="0" algn="l" defTabSz="6858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Calibri"/>
                  <a:ea typeface="+mn-ea"/>
                  <a:cs typeface="+mn-cs"/>
                </a:rPr>
                <a:t>David </a:t>
              </a:r>
              <a:r>
                <a:rPr kumimoji="0" lang="en-US" sz="1400" b="1" i="0" u="none" strike="noStrike" kern="1200" cap="none" spc="0" normalizeH="0" baseline="0" noProof="0" dirty="0" err="1">
                  <a:ln>
                    <a:noFill/>
                  </a:ln>
                  <a:effectLst/>
                  <a:uLnTx/>
                  <a:uFillTx/>
                  <a:latin typeface="Calibri"/>
                  <a:ea typeface="+mn-ea"/>
                  <a:cs typeface="+mn-cs"/>
                </a:rPr>
                <a:t>Kruschell</a:t>
              </a:r>
              <a:endParaRPr kumimoji="0" lang="en-US" sz="1400" b="1" i="0" u="none" strike="noStrike" kern="1200" cap="none" spc="0" normalizeH="0" baseline="0" noProof="0" dirty="0">
                <a:ln>
                  <a:noFill/>
                </a:ln>
                <a:effectLst/>
                <a:uLnTx/>
                <a:uFillTx/>
                <a:latin typeface="Calibri"/>
                <a:ea typeface="+mn-ea"/>
                <a:cs typeface="+mn-cs"/>
              </a:endParaRPr>
            </a:p>
            <a:p>
              <a:pPr marL="171450" marR="0" lvl="0" indent="-171450" algn="l" defTabSz="6858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a:ea typeface="+mn-ea"/>
                  <a:cs typeface="+mn-cs"/>
                </a:rPr>
                <a:t>President &amp; CEO at Frontier Lodging Solutions.</a:t>
              </a:r>
            </a:p>
            <a:p>
              <a:pPr marL="171450" marR="0" lvl="0" indent="-171450" algn="l" defTabSz="6858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a:ea typeface="+mn-ea"/>
                  <a:cs typeface="+mn-cs"/>
                </a:rPr>
                <a:t>Prior to Frontier Lodging, David was Senior Vice President, Client Management &amp; Consulting at Direct Travel, a leader in travel management in north America, employing over 725 travel professionals in Canada.</a:t>
              </a:r>
            </a:p>
            <a:p>
              <a:pPr marL="171450" marR="0" lvl="0" indent="-171450" algn="l" defTabSz="685800" rtl="0" eaLnBrk="1" fontAlgn="auto" latinLnBrk="0" hangingPunct="1">
                <a:lnSpc>
                  <a:spcPct val="90000"/>
                </a:lnSpc>
                <a:spcBef>
                  <a:spcPts val="3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effectLst/>
                <a:uLnTx/>
                <a:uFillTx/>
                <a:latin typeface="Calibri"/>
                <a:ea typeface="+mn-ea"/>
                <a:cs typeface="+mn-cs"/>
              </a:endParaRPr>
            </a:p>
          </p:txBody>
        </p:sp>
      </p:grpSp>
      <p:pic>
        <p:nvPicPr>
          <p:cNvPr id="22" name="Picture 21">
            <a:extLst>
              <a:ext uri="{FF2B5EF4-FFF2-40B4-BE49-F238E27FC236}">
                <a16:creationId xmlns:a16="http://schemas.microsoft.com/office/drawing/2014/main" id="{0250B1E8-67D6-47AC-9A08-7A735B3D6800}"/>
              </a:ext>
            </a:extLst>
          </p:cNvPr>
          <p:cNvPicPr>
            <a:picLocks noChangeAspect="1"/>
          </p:cNvPicPr>
          <p:nvPr/>
        </p:nvPicPr>
        <p:blipFill>
          <a:blip r:embed="rId4"/>
          <a:srcRect/>
          <a:stretch/>
        </p:blipFill>
        <p:spPr>
          <a:xfrm>
            <a:off x="5661451" y="1330106"/>
            <a:ext cx="879525" cy="879525"/>
          </a:xfrm>
          <a:prstGeom prst="ellipse">
            <a:avLst/>
          </a:prstGeom>
        </p:spPr>
      </p:pic>
      <p:pic>
        <p:nvPicPr>
          <p:cNvPr id="24" name="Picture 23">
            <a:extLst>
              <a:ext uri="{FF2B5EF4-FFF2-40B4-BE49-F238E27FC236}">
                <a16:creationId xmlns:a16="http://schemas.microsoft.com/office/drawing/2014/main" id="{3F96AFE2-2E63-4861-B5D9-06D6A1553BB8}"/>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300980" y="1358883"/>
            <a:ext cx="877824" cy="877824"/>
          </a:xfrm>
          <a:prstGeom prst="ellipse">
            <a:avLst/>
          </a:prstGeom>
        </p:spPr>
      </p:pic>
      <p:pic>
        <p:nvPicPr>
          <p:cNvPr id="8" name="Picture 7">
            <a:extLst>
              <a:ext uri="{FF2B5EF4-FFF2-40B4-BE49-F238E27FC236}">
                <a16:creationId xmlns:a16="http://schemas.microsoft.com/office/drawing/2014/main" id="{1278D05E-0301-8444-9FC9-2FB38F0C4AE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56237" y="3466712"/>
            <a:ext cx="879525" cy="918336"/>
          </a:xfrm>
          <a:prstGeom prst="rect">
            <a:avLst/>
          </a:prstGeom>
        </p:spPr>
      </p:pic>
      <p:sp>
        <p:nvSpPr>
          <p:cNvPr id="9" name="Slide Number Placeholder 8">
            <a:extLst>
              <a:ext uri="{FF2B5EF4-FFF2-40B4-BE49-F238E27FC236}">
                <a16:creationId xmlns:a16="http://schemas.microsoft.com/office/drawing/2014/main" id="{0AB60572-199C-EFAB-D2C5-706270EB80AB}"/>
              </a:ext>
            </a:extLst>
          </p:cNvPr>
          <p:cNvSpPr>
            <a:spLocks noGrp="1"/>
          </p:cNvSpPr>
          <p:nvPr>
            <p:ph type="sldNum" sz="quarter" idx="11"/>
          </p:nvPr>
        </p:nvSpPr>
        <p:spPr/>
        <p:txBody>
          <a:bodyPr/>
          <a:lstStyle/>
          <a:p>
            <a:fld id="{273205B8-EFC0-984E-ACEF-6FF96EE32236}" type="slidenum">
              <a:rPr lang="en-US" smtClean="0"/>
              <a:pPr/>
              <a:t>14</a:t>
            </a:fld>
            <a:endParaRPr lang="en-US"/>
          </a:p>
        </p:txBody>
      </p:sp>
      <p:sp>
        <p:nvSpPr>
          <p:cNvPr id="12" name="Footer Placeholder 11">
            <a:extLst>
              <a:ext uri="{FF2B5EF4-FFF2-40B4-BE49-F238E27FC236}">
                <a16:creationId xmlns:a16="http://schemas.microsoft.com/office/drawing/2014/main" id="{86AB48CC-4C66-065D-4AB1-F55083047AC1}"/>
              </a:ext>
            </a:extLst>
          </p:cNvPr>
          <p:cNvSpPr>
            <a:spLocks noGrp="1"/>
          </p:cNvSpPr>
          <p:nvPr>
            <p:ph type="ftr" sz="quarter" idx="10"/>
          </p:nvPr>
        </p:nvSpPr>
        <p:spPr/>
        <p:txBody>
          <a:bodyPr/>
          <a:lstStyle/>
          <a:p>
            <a:r>
              <a:rPr lang="pl-PL" b="1" dirty="0" err="1"/>
              <a:t>www.jetlines.com</a:t>
            </a:r>
            <a:r>
              <a:rPr lang="pl-PL" b="1" dirty="0"/>
              <a:t>   /    CJET.NE</a:t>
            </a:r>
            <a:endParaRPr lang="en-US" sz="2000" b="1" dirty="0"/>
          </a:p>
        </p:txBody>
      </p:sp>
    </p:spTree>
    <p:extLst>
      <p:ext uri="{BB962C8B-B14F-4D97-AF65-F5344CB8AC3E}">
        <p14:creationId xmlns:p14="http://schemas.microsoft.com/office/powerpoint/2010/main" val="68675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021-87E9-4EA8-AF04-94A1050719E2}"/>
              </a:ext>
            </a:extLst>
          </p:cNvPr>
          <p:cNvSpPr>
            <a:spLocks noGrp="1"/>
          </p:cNvSpPr>
          <p:nvPr>
            <p:ph type="title"/>
          </p:nvPr>
        </p:nvSpPr>
        <p:spPr/>
        <p:txBody>
          <a:bodyPr>
            <a:normAutofit/>
          </a:bodyPr>
          <a:lstStyle/>
          <a:p>
            <a:r>
              <a:rPr lang="en-US" b="1" dirty="0"/>
              <a:t>Board of Directors</a:t>
            </a:r>
          </a:p>
        </p:txBody>
      </p:sp>
      <p:grpSp>
        <p:nvGrpSpPr>
          <p:cNvPr id="10" name="Group 9">
            <a:extLst>
              <a:ext uri="{FF2B5EF4-FFF2-40B4-BE49-F238E27FC236}">
                <a16:creationId xmlns:a16="http://schemas.microsoft.com/office/drawing/2014/main" id="{3444A096-0822-4D74-A080-10358B062A9E}"/>
              </a:ext>
            </a:extLst>
          </p:cNvPr>
          <p:cNvGrpSpPr/>
          <p:nvPr/>
        </p:nvGrpSpPr>
        <p:grpSpPr>
          <a:xfrm>
            <a:off x="275070" y="1458276"/>
            <a:ext cx="11340303" cy="5133992"/>
            <a:chOff x="181882" y="1248968"/>
            <a:chExt cx="11769066" cy="5262441"/>
          </a:xfrm>
        </p:grpSpPr>
        <p:sp>
          <p:nvSpPr>
            <p:cNvPr id="3" name="Content Placeholder 4">
              <a:extLst>
                <a:ext uri="{FF2B5EF4-FFF2-40B4-BE49-F238E27FC236}">
                  <a16:creationId xmlns:a16="http://schemas.microsoft.com/office/drawing/2014/main" id="{6EDB712B-E179-4B2D-9786-29CE9795584E}"/>
                </a:ext>
              </a:extLst>
            </p:cNvPr>
            <p:cNvSpPr txBox="1">
              <a:spLocks/>
            </p:cNvSpPr>
            <p:nvPr/>
          </p:nvSpPr>
          <p:spPr>
            <a:xfrm>
              <a:off x="1495223" y="1248968"/>
              <a:ext cx="4329953" cy="5262441"/>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300"/>
                </a:spcBef>
                <a:buNone/>
                <a:defRPr/>
              </a:pPr>
              <a:r>
                <a:rPr lang="en-US" sz="1400" b="1" dirty="0">
                  <a:latin typeface="Calibri"/>
                </a:rPr>
                <a:t>R</a:t>
              </a:r>
              <a:r>
                <a:rPr kumimoji="0" lang="en-US" sz="1400" b="1" i="0" u="none" strike="noStrike" kern="1200" cap="none" spc="0" normalizeH="0" baseline="0" noProof="0" dirty="0" err="1">
                  <a:ln>
                    <a:noFill/>
                  </a:ln>
                  <a:effectLst/>
                  <a:uLnTx/>
                  <a:uFillTx/>
                  <a:latin typeface="Calibri"/>
                  <a:ea typeface="+mn-ea"/>
                  <a:cs typeface="+mn-cs"/>
                </a:rPr>
                <a:t>eg</a:t>
              </a:r>
              <a:r>
                <a:rPr kumimoji="0" lang="en-US" sz="1400" b="1" i="0" u="none" strike="noStrike" kern="1200" cap="none" spc="0" normalizeH="0" baseline="0" noProof="0" dirty="0">
                  <a:ln>
                    <a:noFill/>
                  </a:ln>
                  <a:effectLst/>
                  <a:uLnTx/>
                  <a:uFillTx/>
                  <a:latin typeface="Calibri"/>
                  <a:ea typeface="+mn-ea"/>
                  <a:cs typeface="+mn-cs"/>
                </a:rPr>
                <a:t> Christian</a:t>
              </a:r>
            </a:p>
            <a:p>
              <a:pPr>
                <a:spcBef>
                  <a:spcPts val="300"/>
                </a:spcBef>
                <a:defRPr/>
              </a:pPr>
              <a:r>
                <a:rPr lang="en-US" sz="1400" dirty="0">
                  <a:latin typeface="Calibri"/>
                </a:rPr>
                <a:t>Advisor to the Chairman of the Board related to the Travel Trade. </a:t>
              </a:r>
            </a:p>
            <a:p>
              <a:pPr>
                <a:spcBef>
                  <a:spcPts val="300"/>
                </a:spcBef>
                <a:defRPr/>
              </a:pPr>
              <a:r>
                <a:rPr lang="en-US" sz="1400" dirty="0">
                  <a:latin typeface="Calibri"/>
                </a:rPr>
                <a:t>Seasoned entrepreneur with a lifelong passion for travel and exploration. </a:t>
              </a:r>
            </a:p>
            <a:p>
              <a:pPr>
                <a:spcBef>
                  <a:spcPts val="300"/>
                </a:spcBef>
                <a:defRPr/>
              </a:pPr>
              <a:r>
                <a:rPr lang="en-US" sz="1400" dirty="0">
                  <a:latin typeface="Calibri"/>
                </a:rPr>
                <a:t>Currently sits as President and CEO of multiple successful businesses in Mississauga, Canada. With a robust travel portfolio and active role in travel marketing since 2009, he operates Rhythm Travel and Tours, which is an IATA accredited and TICO Certified agency. Along with his travel holdings Reg is also the Founder President &amp; CEO of </a:t>
              </a:r>
              <a:r>
                <a:rPr lang="en-US" sz="1400" dirty="0" err="1">
                  <a:latin typeface="Calibri"/>
                </a:rPr>
                <a:t>RooSheila</a:t>
              </a:r>
              <a:r>
                <a:rPr lang="en-US" sz="1400" dirty="0">
                  <a:latin typeface="Calibri"/>
                </a:rPr>
                <a:t> Group Inc.</a:t>
              </a:r>
            </a:p>
            <a:p>
              <a:pPr marL="0" marR="0" lvl="0" indent="0" algn="l" defTabSz="685800" rtl="0" eaLnBrk="1" fontAlgn="auto" latinLnBrk="0" hangingPunct="1">
                <a:lnSpc>
                  <a:spcPct val="90000"/>
                </a:lnSpc>
                <a:spcBef>
                  <a:spcPts val="300"/>
                </a:spcBef>
                <a:spcAft>
                  <a:spcPts val="0"/>
                </a:spcAft>
                <a:buClrTx/>
                <a:buSzTx/>
                <a:buFont typeface="Arial" panose="020B0604020202020204" pitchFamily="34" charset="0"/>
                <a:buNone/>
                <a:tabLst/>
                <a:defRPr/>
              </a:pPr>
              <a:endParaRPr lang="en-US" sz="1400" b="1" dirty="0">
                <a:latin typeface="Calibri"/>
              </a:endParaRPr>
            </a:p>
            <a:p>
              <a:pPr marL="0" indent="0">
                <a:spcBef>
                  <a:spcPts val="1200"/>
                </a:spcBef>
                <a:buNone/>
              </a:pPr>
              <a:r>
                <a:rPr lang="en-US" sz="1400" b="1" dirty="0"/>
                <a:t>Ryan </a:t>
              </a:r>
              <a:r>
                <a:rPr lang="en-US" sz="1400" b="1" dirty="0" err="1"/>
                <a:t>Goepel</a:t>
              </a:r>
              <a:endParaRPr lang="en-US" sz="1400" b="1" dirty="0"/>
            </a:p>
            <a:p>
              <a:pPr>
                <a:spcBef>
                  <a:spcPts val="300"/>
                </a:spcBef>
              </a:pPr>
              <a:r>
                <a:rPr lang="en-US" sz="1400" dirty="0"/>
                <a:t>Over 20 years in Senior Finance Roles.</a:t>
              </a:r>
            </a:p>
            <a:p>
              <a:pPr>
                <a:spcBef>
                  <a:spcPts val="300"/>
                </a:spcBef>
              </a:pPr>
              <a:r>
                <a:rPr lang="en-US" sz="1400" dirty="0"/>
                <a:t>Significant LCC narrowbody CFO experience.</a:t>
              </a:r>
            </a:p>
            <a:p>
              <a:pPr>
                <a:spcBef>
                  <a:spcPts val="300"/>
                </a:spcBef>
              </a:pPr>
              <a:r>
                <a:rPr lang="en-US" sz="1400" dirty="0"/>
                <a:t>Multiple successful startups.</a:t>
              </a:r>
            </a:p>
            <a:p>
              <a:pPr>
                <a:spcBef>
                  <a:spcPts val="300"/>
                </a:spcBef>
              </a:pPr>
              <a:r>
                <a:rPr lang="en-US" sz="1400" dirty="0"/>
                <a:t>Key role in the first Burger King IPO.</a:t>
              </a:r>
            </a:p>
            <a:p>
              <a:pPr marL="0" marR="0" lvl="0" indent="0" algn="l" defTabSz="685800" rtl="0" eaLnBrk="1" fontAlgn="auto" latinLnBrk="0" hangingPunct="1">
                <a:lnSpc>
                  <a:spcPct val="90000"/>
                </a:lnSpc>
                <a:spcBef>
                  <a:spcPts val="300"/>
                </a:spcBef>
                <a:spcAft>
                  <a:spcPts val="0"/>
                </a:spcAft>
                <a:buClrTx/>
                <a:buSzTx/>
                <a:buFont typeface="Arial" panose="020B0604020202020204" pitchFamily="34" charset="0"/>
                <a:buNone/>
                <a:tabLst/>
                <a:defRPr/>
              </a:pPr>
              <a:endParaRPr lang="en-US" sz="1400" b="1" dirty="0">
                <a:latin typeface="Calibri"/>
              </a:endParaRPr>
            </a:p>
          </p:txBody>
        </p:sp>
        <p:pic>
          <p:nvPicPr>
            <p:cNvPr id="5" name="Picture 4">
              <a:extLst>
                <a:ext uri="{FF2B5EF4-FFF2-40B4-BE49-F238E27FC236}">
                  <a16:creationId xmlns:a16="http://schemas.microsoft.com/office/drawing/2014/main" id="{49AA5087-E17C-4C78-B88A-A93F1900C12D}"/>
                </a:ext>
              </a:extLst>
            </p:cNvPr>
            <p:cNvPicPr>
              <a:picLocks noChangeAspect="1"/>
            </p:cNvPicPr>
            <p:nvPr/>
          </p:nvPicPr>
          <p:blipFill>
            <a:blip r:embed="rId3"/>
            <a:srcRect/>
            <a:stretch/>
          </p:blipFill>
          <p:spPr>
            <a:xfrm>
              <a:off x="181882" y="4240180"/>
              <a:ext cx="879525" cy="879525"/>
            </a:xfrm>
            <a:prstGeom prst="ellipse">
              <a:avLst/>
            </a:prstGeom>
          </p:spPr>
        </p:pic>
        <p:sp>
          <p:nvSpPr>
            <p:cNvPr id="11" name="Content Placeholder 4">
              <a:extLst>
                <a:ext uri="{FF2B5EF4-FFF2-40B4-BE49-F238E27FC236}">
                  <a16:creationId xmlns:a16="http://schemas.microsoft.com/office/drawing/2014/main" id="{AE45C646-1670-45AB-BFDF-F6FF6498BF63}"/>
                </a:ext>
              </a:extLst>
            </p:cNvPr>
            <p:cNvSpPr txBox="1">
              <a:spLocks/>
            </p:cNvSpPr>
            <p:nvPr/>
          </p:nvSpPr>
          <p:spPr>
            <a:xfrm>
              <a:off x="6759056" y="1248968"/>
              <a:ext cx="5191892" cy="5227497"/>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US" sz="1400" b="1" dirty="0"/>
                <a:t>Ravinder Minhas</a:t>
              </a:r>
            </a:p>
            <a:p>
              <a:pPr marR="0" lvl="0" fontAlgn="auto">
                <a:spcBef>
                  <a:spcPts val="300"/>
                </a:spcBef>
                <a:spcAft>
                  <a:spcPts val="0"/>
                </a:spcAft>
                <a:buClrTx/>
                <a:buSzTx/>
                <a:tabLst/>
                <a:defRPr/>
              </a:pPr>
              <a:r>
                <a:rPr lang="en-US" sz="1400" dirty="0"/>
                <a:t>Ravinder Minhas has a Bachelor of Science in Oil &amp; Gas Engineering from the University of Calgary. </a:t>
              </a:r>
            </a:p>
            <a:p>
              <a:pPr marR="0" lvl="0" fontAlgn="auto">
                <a:spcBef>
                  <a:spcPts val="300"/>
                </a:spcBef>
                <a:spcAft>
                  <a:spcPts val="0"/>
                </a:spcAft>
                <a:buClrTx/>
                <a:buSzTx/>
                <a:tabLst/>
                <a:defRPr/>
              </a:pPr>
              <a:r>
                <a:rPr lang="en-US" sz="1400" dirty="0"/>
                <a:t>In 2006, they became the youngest brewery owners in the world. </a:t>
              </a:r>
            </a:p>
            <a:p>
              <a:pPr marR="0" lvl="0" fontAlgn="auto">
                <a:spcBef>
                  <a:spcPts val="300"/>
                </a:spcBef>
                <a:spcAft>
                  <a:spcPts val="0"/>
                </a:spcAft>
                <a:buClrTx/>
                <a:buSzTx/>
                <a:tabLst/>
                <a:defRPr/>
              </a:pPr>
              <a:r>
                <a:rPr lang="en-US" sz="1400" dirty="0"/>
                <a:t>The Minhas Craft Brewery is now ranked in the Top 10 breweries largest breweries in America.</a:t>
              </a:r>
            </a:p>
            <a:p>
              <a:pPr marR="0" lvl="0" fontAlgn="auto">
                <a:spcBef>
                  <a:spcPts val="300"/>
                </a:spcBef>
                <a:spcAft>
                  <a:spcPts val="0"/>
                </a:spcAft>
                <a:buClrTx/>
                <a:buSzTx/>
                <a:tabLst/>
                <a:defRPr/>
              </a:pPr>
              <a:endParaRPr lang="en-US" sz="1400" dirty="0"/>
            </a:p>
            <a:p>
              <a:pPr>
                <a:spcBef>
                  <a:spcPts val="300"/>
                </a:spcBef>
                <a:defRPr/>
              </a:pPr>
              <a:r>
                <a:rPr lang="en-US" sz="1400" dirty="0"/>
                <a:t>Brigitte Goersch is President of Lionheart Enterprises, LLC, an investment firm. </a:t>
              </a:r>
            </a:p>
            <a:p>
              <a:pPr>
                <a:spcBef>
                  <a:spcPts val="300"/>
                </a:spcBef>
                <a:defRPr/>
              </a:pPr>
              <a:r>
                <a:rPr lang="en-US" sz="1400" dirty="0"/>
                <a:t>Brigitte is a seasoned aviation executive who most recently held senior executive roles at the Greater Orlando Aviation Authority (Orlando International Airport-OIA) as Deputy Executive Director, the Federal Aviation Administration as Operations Oversight Executive, and United States Air Force Lieutenant Colonel and Command Pilot.</a:t>
              </a:r>
            </a:p>
            <a:p>
              <a:pPr>
                <a:spcBef>
                  <a:spcPts val="300"/>
                </a:spcBef>
                <a:defRPr/>
              </a:pPr>
              <a:r>
                <a:rPr lang="en-US" sz="1400" dirty="0"/>
                <a:t>Brigitte holds and FAA Airline Transport Pilot License and is an Accredited Airport Executive (AAE)</a:t>
              </a:r>
            </a:p>
            <a:p>
              <a:pPr marR="0" lvl="0" fontAlgn="auto">
                <a:spcBef>
                  <a:spcPts val="300"/>
                </a:spcBef>
                <a:spcAft>
                  <a:spcPts val="0"/>
                </a:spcAft>
                <a:buClrTx/>
                <a:buSzTx/>
                <a:tabLst/>
                <a:defRPr/>
              </a:pPr>
              <a:endParaRPr lang="en-US" sz="1400" dirty="0"/>
            </a:p>
            <a:p>
              <a:pPr marR="0" lvl="0" fontAlgn="auto">
                <a:spcBef>
                  <a:spcPts val="300"/>
                </a:spcBef>
                <a:spcAft>
                  <a:spcPts val="0"/>
                </a:spcAft>
                <a:buClrTx/>
                <a:buSzTx/>
                <a:tabLst/>
                <a:defRPr/>
              </a:pPr>
              <a:endParaRPr lang="en-US" sz="1400" dirty="0"/>
            </a:p>
            <a:p>
              <a:pPr>
                <a:spcBef>
                  <a:spcPts val="300"/>
                </a:spcBef>
                <a:defRPr/>
              </a:pPr>
              <a:r>
                <a:rPr lang="en-US" sz="1400" b="1" dirty="0">
                  <a:latin typeface="Calibri"/>
                </a:rPr>
                <a:t>Eddy Doyle - Canada Jetlines CEO</a:t>
              </a:r>
              <a:endParaRPr kumimoji="0" lang="en-US" sz="1400" b="1" i="0" u="none" strike="noStrike" kern="1200" cap="none" spc="0" normalizeH="0" baseline="0" noProof="0" dirty="0">
                <a:ln>
                  <a:noFill/>
                </a:ln>
                <a:effectLst/>
                <a:uLnTx/>
                <a:uFillTx/>
                <a:latin typeface="Calibri"/>
                <a:ea typeface="+mn-ea"/>
                <a:cs typeface="+mn-cs"/>
              </a:endParaRPr>
            </a:p>
            <a:p>
              <a:pPr marR="0" lvl="0" fontAlgn="auto">
                <a:spcBef>
                  <a:spcPts val="300"/>
                </a:spcBef>
                <a:spcAft>
                  <a:spcPts val="0"/>
                </a:spcAft>
                <a:buClrTx/>
                <a:buSzTx/>
                <a:tabLst/>
                <a:defRPr/>
              </a:pPr>
              <a:endParaRPr lang="en-US" sz="1400" dirty="0"/>
            </a:p>
          </p:txBody>
        </p:sp>
      </p:grpSp>
      <p:pic>
        <p:nvPicPr>
          <p:cNvPr id="25" name="Picture 24">
            <a:extLst>
              <a:ext uri="{FF2B5EF4-FFF2-40B4-BE49-F238E27FC236}">
                <a16:creationId xmlns:a16="http://schemas.microsoft.com/office/drawing/2014/main" id="{39EF1816-F403-4505-B322-CD437C2DD438}"/>
              </a:ext>
            </a:extLst>
          </p:cNvPr>
          <p:cNvPicPr>
            <a:picLocks noChangeAspect="1"/>
          </p:cNvPicPr>
          <p:nvPr/>
        </p:nvPicPr>
        <p:blipFill>
          <a:blip r:embed="rId4"/>
          <a:srcRect/>
          <a:stretch/>
        </p:blipFill>
        <p:spPr>
          <a:xfrm>
            <a:off x="5712771" y="1603700"/>
            <a:ext cx="877824" cy="877824"/>
          </a:xfrm>
          <a:prstGeom prst="ellipse">
            <a:avLst/>
          </a:prstGeom>
        </p:spPr>
      </p:pic>
      <p:pic>
        <p:nvPicPr>
          <p:cNvPr id="1026" name="Picture 2">
            <a:extLst>
              <a:ext uri="{FF2B5EF4-FFF2-40B4-BE49-F238E27FC236}">
                <a16:creationId xmlns:a16="http://schemas.microsoft.com/office/drawing/2014/main" id="{DA916C52-B312-FF4A-B8A0-022CF13CD7A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6400" y="5579982"/>
            <a:ext cx="1063781" cy="97819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0AB60572-199C-EFAB-D2C5-706270EB80AB}"/>
              </a:ext>
            </a:extLst>
          </p:cNvPr>
          <p:cNvSpPr>
            <a:spLocks noGrp="1"/>
          </p:cNvSpPr>
          <p:nvPr>
            <p:ph type="sldNum" sz="quarter" idx="11"/>
          </p:nvPr>
        </p:nvSpPr>
        <p:spPr/>
        <p:txBody>
          <a:bodyPr/>
          <a:lstStyle/>
          <a:p>
            <a:fld id="{273205B8-EFC0-984E-ACEF-6FF96EE32236}" type="slidenum">
              <a:rPr lang="en-US" smtClean="0"/>
              <a:pPr/>
              <a:t>15</a:t>
            </a:fld>
            <a:endParaRPr lang="en-US"/>
          </a:p>
        </p:txBody>
      </p:sp>
      <p:sp>
        <p:nvSpPr>
          <p:cNvPr id="12" name="Footer Placeholder 11">
            <a:extLst>
              <a:ext uri="{FF2B5EF4-FFF2-40B4-BE49-F238E27FC236}">
                <a16:creationId xmlns:a16="http://schemas.microsoft.com/office/drawing/2014/main" id="{86AB48CC-4C66-065D-4AB1-F55083047AC1}"/>
              </a:ext>
            </a:extLst>
          </p:cNvPr>
          <p:cNvSpPr>
            <a:spLocks noGrp="1"/>
          </p:cNvSpPr>
          <p:nvPr>
            <p:ph type="ftr" sz="quarter" idx="10"/>
          </p:nvPr>
        </p:nvSpPr>
        <p:spPr/>
        <p:txBody>
          <a:bodyPr/>
          <a:lstStyle/>
          <a:p>
            <a:r>
              <a:rPr lang="pl-PL" b="1" dirty="0" err="1"/>
              <a:t>www.jetlines.com</a:t>
            </a:r>
            <a:r>
              <a:rPr lang="pl-PL" b="1" dirty="0"/>
              <a:t>   /    CJET.NE</a:t>
            </a:r>
            <a:endParaRPr lang="en-US" sz="2000" b="1" dirty="0"/>
          </a:p>
        </p:txBody>
      </p:sp>
      <p:pic>
        <p:nvPicPr>
          <p:cNvPr id="4" name="Picture 2">
            <a:extLst>
              <a:ext uri="{FF2B5EF4-FFF2-40B4-BE49-F238E27FC236}">
                <a16:creationId xmlns:a16="http://schemas.microsoft.com/office/drawing/2014/main" id="{4F5CF614-E700-4F8E-A80F-85E45D50ED14}"/>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75070" y="1545732"/>
            <a:ext cx="968848" cy="935792"/>
          </a:xfrm>
          <a:prstGeom prst="ellipse">
            <a:avLst/>
          </a:prstGeom>
          <a:ln w="63500" cap="rnd">
            <a:noFill/>
          </a:ln>
          <a:effectLst>
            <a:outerShdw blurRad="381000" dist="292100" dir="5400000" sx="-80000" sy="-18000" rotWithShape="0">
              <a:schemeClr val="bg2">
                <a:alpha val="2200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E546CF4-3FEC-4D29-B84E-F949687D8C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2400" y="3328706"/>
            <a:ext cx="978195" cy="97819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5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Financial Structure</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10857362" cy="4587462"/>
          </a:xfrm>
        </p:spPr>
        <p:txBody>
          <a:bodyPr numCol="1">
            <a:normAutofit/>
          </a:bodyPr>
          <a:lstStyle/>
          <a:p>
            <a:pPr algn="just"/>
            <a:endParaRPr lang="en-US" sz="2400" baseline="30000" dirty="0">
              <a:solidFill>
                <a:schemeClr val="tx1"/>
              </a:solidFill>
              <a:cs typeface="Calibri"/>
            </a:endParaRPr>
          </a:p>
          <a:p>
            <a:pPr marL="342900" indent="-342900">
              <a:buFont typeface="Arial" panose="020B0604020202020204" pitchFamily="34" charset="0"/>
              <a:buChar char="•"/>
            </a:pPr>
            <a:r>
              <a:rPr lang="en-US" sz="1600" dirty="0">
                <a:solidFill>
                  <a:schemeClr val="tx1"/>
                </a:solidFill>
              </a:rPr>
              <a:t>Raised $6.5M in July 2021: 30% over subscribed.</a:t>
            </a:r>
          </a:p>
          <a:p>
            <a:pPr marL="342900" indent="-342900">
              <a:buFont typeface="Arial" panose="020B0604020202020204" pitchFamily="34" charset="0"/>
              <a:buChar char="•"/>
            </a:pPr>
            <a:r>
              <a:rPr lang="en-US" sz="1600" dirty="0">
                <a:solidFill>
                  <a:schemeClr val="tx1"/>
                </a:solidFill>
              </a:rPr>
              <a:t>Canadian NEO Exchange listing occurred October 13</a:t>
            </a:r>
            <a:r>
              <a:rPr lang="en-US" sz="1600" baseline="30000" dirty="0">
                <a:solidFill>
                  <a:schemeClr val="tx1"/>
                </a:solidFill>
              </a:rPr>
              <a:t>th</a:t>
            </a:r>
            <a:r>
              <a:rPr lang="en-US" sz="1600" dirty="0">
                <a:solidFill>
                  <a:schemeClr val="tx1"/>
                </a:solidFill>
              </a:rPr>
              <a:t> 2021.</a:t>
            </a:r>
          </a:p>
          <a:p>
            <a:pPr marL="342900" indent="-342900">
              <a:buFont typeface="Arial" panose="020B0604020202020204" pitchFamily="34" charset="0"/>
              <a:buChar char="•"/>
            </a:pPr>
            <a:r>
              <a:rPr lang="en-US" sz="1600" dirty="0">
                <a:solidFill>
                  <a:schemeClr val="tx1"/>
                </a:solidFill>
              </a:rPr>
              <a:t>Raised $3.35M in April 2022</a:t>
            </a:r>
          </a:p>
          <a:p>
            <a:pPr marL="342900" indent="-342900">
              <a:buFont typeface="Arial" panose="020B0604020202020204" pitchFamily="34" charset="0"/>
              <a:buChar char="•"/>
            </a:pPr>
            <a:r>
              <a:rPr lang="en-US" sz="1600" dirty="0">
                <a:solidFill>
                  <a:schemeClr val="tx1"/>
                </a:solidFill>
              </a:rPr>
              <a:t>Cap Table:</a:t>
            </a:r>
          </a:p>
          <a:p>
            <a:pPr marL="800100" lvl="1" indent="-342900">
              <a:buFont typeface="Arial" panose="020B0604020202020204" pitchFamily="34" charset="0"/>
              <a:buChar char="•"/>
            </a:pPr>
            <a:r>
              <a:rPr lang="en-US" sz="1600" dirty="0"/>
              <a:t>Shares issued: 62,259,887</a:t>
            </a:r>
          </a:p>
          <a:p>
            <a:pPr marL="800100" lvl="1" indent="-342900">
              <a:buFont typeface="Arial" panose="020B0604020202020204" pitchFamily="34" charset="0"/>
              <a:buChar char="•"/>
            </a:pPr>
            <a:r>
              <a:rPr lang="en-US" sz="1600" dirty="0"/>
              <a:t>Fully Diluted:  83,999,251</a:t>
            </a:r>
          </a:p>
          <a:p>
            <a:pPr marL="1485900" lvl="2" indent="-342900"/>
            <a:r>
              <a:rPr lang="en-US" sz="1600" dirty="0"/>
              <a:t>Includes:</a:t>
            </a:r>
          </a:p>
          <a:p>
            <a:pPr marL="1943100" lvl="3" indent="-342900"/>
            <a:r>
              <a:rPr lang="en-US" sz="1600" dirty="0"/>
              <a:t>14.16M Warrants</a:t>
            </a:r>
          </a:p>
          <a:p>
            <a:pPr marL="2400300" lvl="4" indent="-342900">
              <a:buFont typeface="Wingdings" pitchFamily="2" charset="2"/>
              <a:buChar char="Ø"/>
            </a:pPr>
            <a:r>
              <a:rPr lang="en-US" sz="1600" dirty="0"/>
              <a:t>(9.4M @ $0.70 to July 2023)</a:t>
            </a:r>
          </a:p>
          <a:p>
            <a:pPr marL="2400300" lvl="4" indent="-342900">
              <a:buFont typeface="Wingdings" pitchFamily="2" charset="2"/>
              <a:buChar char="Ø"/>
            </a:pPr>
            <a:r>
              <a:rPr lang="en-US" sz="1600" dirty="0"/>
              <a:t>(4.78M @ $0.50 to March 2024 &amp; $0.65 to April 2023-25)</a:t>
            </a:r>
          </a:p>
          <a:p>
            <a:pPr marL="1943100" lvl="3" indent="-342900"/>
            <a:r>
              <a:rPr lang="en-US" sz="1600" dirty="0"/>
              <a:t>7.33M RSU’s</a:t>
            </a:r>
          </a:p>
          <a:p>
            <a:pPr marL="1943100" lvl="3" indent="-342900"/>
            <a:r>
              <a:rPr lang="en-US" sz="1600" dirty="0"/>
              <a:t>0.25M Options</a:t>
            </a:r>
            <a:endParaRPr lang="en-CA" sz="1600" dirty="0"/>
          </a:p>
          <a:p>
            <a:endParaRPr lang="en-CA" dirty="0">
              <a:solidFill>
                <a:schemeClr val="tx1"/>
              </a:solidFill>
            </a:endParaRPr>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327728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Next Step</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10857362" cy="4587462"/>
          </a:xfrm>
        </p:spPr>
        <p:txBody>
          <a:bodyPr numCol="1">
            <a:normAutofit lnSpcReduction="10000"/>
          </a:bodyPr>
          <a:lstStyle/>
          <a:p>
            <a:pPr algn="just"/>
            <a:endParaRPr lang="en-US" sz="2400" baseline="30000" dirty="0">
              <a:solidFill>
                <a:schemeClr val="tx1"/>
              </a:solidFill>
              <a:cs typeface="Calibri"/>
            </a:endParaRPr>
          </a:p>
          <a:p>
            <a:pPr marL="457200" indent="-457200">
              <a:lnSpc>
                <a:spcPct val="150000"/>
              </a:lnSpc>
              <a:buFont typeface="Arial" panose="020B0604020202020204" pitchFamily="34" charset="0"/>
              <a:buChar char="•"/>
            </a:pPr>
            <a:r>
              <a:rPr lang="en-CA" sz="2000" dirty="0">
                <a:solidFill>
                  <a:schemeClr val="tx1"/>
                </a:solidFill>
              </a:rPr>
              <a:t>Raise additional capital to fund additional aircraft and develop route network.</a:t>
            </a:r>
          </a:p>
          <a:p>
            <a:pPr marL="457200" indent="-457200">
              <a:lnSpc>
                <a:spcPct val="150000"/>
              </a:lnSpc>
              <a:buFont typeface="Arial" panose="020B0604020202020204" pitchFamily="34" charset="0"/>
              <a:buChar char="•"/>
            </a:pPr>
            <a:r>
              <a:rPr lang="en-CA" sz="2000" dirty="0">
                <a:solidFill>
                  <a:schemeClr val="tx1"/>
                </a:solidFill>
              </a:rPr>
              <a:t>Currently in the process of raising funds internally. Raised more than $1M from executives and employees.</a:t>
            </a:r>
          </a:p>
          <a:p>
            <a:pPr marL="457200" indent="-457200">
              <a:lnSpc>
                <a:spcPct val="150000"/>
              </a:lnSpc>
              <a:buFont typeface="Arial" panose="020B0604020202020204" pitchFamily="34" charset="0"/>
              <a:buChar char="•"/>
            </a:pPr>
            <a:r>
              <a:rPr lang="en-CA" sz="2000" dirty="0">
                <a:solidFill>
                  <a:schemeClr val="tx1"/>
                </a:solidFill>
              </a:rPr>
              <a:t>Capital raise target of over the next 6 months C$5-10  million.</a:t>
            </a:r>
          </a:p>
          <a:p>
            <a:pPr marL="457200" indent="-457200">
              <a:lnSpc>
                <a:spcPct val="150000"/>
              </a:lnSpc>
              <a:buFont typeface="Arial" panose="020B0604020202020204" pitchFamily="34" charset="0"/>
              <a:buChar char="•"/>
            </a:pPr>
            <a:r>
              <a:rPr lang="en-CA" sz="2000" dirty="0">
                <a:solidFill>
                  <a:schemeClr val="tx1"/>
                </a:solidFill>
              </a:rPr>
              <a:t>Develop our tour operator subsidiary “Canada </a:t>
            </a:r>
            <a:r>
              <a:rPr lang="en-CA" sz="2000" dirty="0" err="1">
                <a:solidFill>
                  <a:schemeClr val="tx1"/>
                </a:solidFill>
              </a:rPr>
              <a:t>Jetlines</a:t>
            </a:r>
            <a:r>
              <a:rPr lang="en-CA" sz="2000" dirty="0">
                <a:solidFill>
                  <a:schemeClr val="tx1"/>
                </a:solidFill>
              </a:rPr>
              <a:t> Vacations” driving ancillary revenue from hotel, car rental, insurance, and ground tour commissions.</a:t>
            </a:r>
          </a:p>
          <a:p>
            <a:pPr marL="457200" indent="-457200">
              <a:lnSpc>
                <a:spcPct val="150000"/>
              </a:lnSpc>
              <a:buFont typeface="Arial" panose="020B0604020202020204" pitchFamily="34" charset="0"/>
              <a:buChar char="•"/>
            </a:pPr>
            <a:r>
              <a:rPr lang="en-CA" sz="2000" dirty="0">
                <a:solidFill>
                  <a:schemeClr val="tx1"/>
                </a:solidFill>
              </a:rPr>
              <a:t>Introduce flights to sun destinations starting in December 2022.</a:t>
            </a:r>
          </a:p>
          <a:p>
            <a:pPr marL="457200" indent="-457200">
              <a:lnSpc>
                <a:spcPct val="150000"/>
              </a:lnSpc>
              <a:buFont typeface="Arial" panose="020B0604020202020204" pitchFamily="34" charset="0"/>
              <a:buChar char="•"/>
            </a:pPr>
            <a:r>
              <a:rPr lang="en-CA" sz="2000" dirty="0">
                <a:solidFill>
                  <a:schemeClr val="tx1"/>
                </a:solidFill>
              </a:rPr>
              <a:t>Expand network focus outside Toronto hub in the next 18-24 months.  </a:t>
            </a:r>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148772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048A4C-3A24-45CC-8FDA-282378BDCF91}"/>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6784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fontScale="90000"/>
          </a:bodyPr>
          <a:lstStyle/>
          <a:p>
            <a:r>
              <a:rPr lang="en-US" sz="4000" dirty="0"/>
              <a:t>Forward Looking Statement Disclaimer</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465221" y="1315453"/>
            <a:ext cx="11040979" cy="5000582"/>
          </a:xfrm>
        </p:spPr>
        <p:txBody>
          <a:bodyPr numCol="1">
            <a:noAutofit/>
          </a:bodyPr>
          <a:lstStyle/>
          <a:p>
            <a:pPr lvl="0"/>
            <a:r>
              <a:rPr lang="en-US" sz="950" dirty="0">
                <a:solidFill>
                  <a:srgbClr val="4C4D4C"/>
                </a:solidFill>
              </a:rPr>
              <a:t>The information contained herein, while obtained from sources we believe to be reliable, is not guaranteed as to accuracy or completeness. This Presentation is for information only and does not constitute an offer to sell or a solicitation to buy the securities referred to herein. No securities regulator or stock exchange has reviewed or accepted responsibility for the adequacy or accuracy of this Presentation.  All figures in Canadian dollars unless indicated otherwise.</a:t>
            </a:r>
          </a:p>
          <a:p>
            <a:pPr lvl="0"/>
            <a:r>
              <a:rPr lang="en-US" sz="950" dirty="0">
                <a:solidFill>
                  <a:srgbClr val="4C4D4C"/>
                </a:solidFill>
              </a:rPr>
              <a:t>This Presentation contains “forward-looking statements” and “forward-looking information” within the meaning of applicable Canadian and United States securities legislation (together, “forward looking information”). Except for statements of historical fact relating to Canada Jetlines Operations Ltd. (the “Company”), the statements contained herein constitute forward-looking information, including any information as to strategy, plans or future financial or operating performance. Forward-looking statements are characterized by words such as “plan”, “expect”, “budget”, “target”, “project”, “intend”, “believe”, “anticipate”, “estimate” and other similar words or statements that certain events or conditions “may” or “will” occur. Forward-looking information is based on the opinions, assumptions and estimates of management that are considered to be reasonable at the time the statements are made, and are inherently subject to a variety of risks and uncertainties and other known and unknown factors that could cause actual events or results to differ materially from those projected in the forward-looking information. These factors include the need for additional financing; reliance on key personnel; the potential for conflicts of interest among certain officers, directors or promoters; the absence of dividends; competition; inability to secure required governmental, regulatory, stock exchange or other such approvals; the completion of the licensing process; the ability to acquire aircraft on favorable terms and general economic, market or business conditions. In particular, this Presentation contains forward-looking statements pertaining to the following: expectations as to future operations of the Company and the timing and receipt of all regulatory approvals required for operations by the Company; desirability of operating aircraft on certain routes and the pricing of airfares on such routes; anticipated competitive response from existing airlines as well as potential new market entrants which may compete with the Company; impact of governmental regulation on the Company; future development and growth prospects; expected operating costs, general administrative costs, costs of services and other costs and expenses; ability to meet current and future obligations; projections of revenues and profits; ability to obtain equipment, services and supplies in a timely manner, including the ability to lease or purchase aircraft; the destinations the Company intends to service, the details of the Company’s business partners; and ability to obtain financing on acceptable terms or at all. </a:t>
            </a:r>
          </a:p>
          <a:p>
            <a:pPr lvl="0"/>
            <a:r>
              <a:rPr lang="en-US" sz="950" dirty="0">
                <a:solidFill>
                  <a:srgbClr val="4C4D4C"/>
                </a:solidFill>
              </a:rPr>
              <a:t>With respect to forward-looking statements contained in this Presentation, the Company have made assumptions regarding, among other things, the following: the timely receipt of governmental approvals, including the receipt of approval from regulators in the Canada and other jurisdictions where the Company may operate; the timely commencement of operations by the Company and the success of such operations; the ability of the Company to implement its business plan as intended; the legislative and regulatory environments of the jurisdictions where the Company will carry on business or have operations; the impact of competition and the competitive response to the Company’s business strategy; availability of aircraft; timing and amount of capital expenditures; conditions in general economic and financial markets; and the Company’s ability to obtain additional financing on satisfactory terms. The actual results, performance or achievements of the Company could differ materially from those anticipated in these forward-looking statements as a result of the risk factors set forth below, including but not limited to: general economic conditions; the ability of management to execute its business plan; the competitive response from existing airlines in North America and potential new market entrants which may compete with the Company; the impact of the COVID-19 pandemic; the availability of sufficient financial resources to fund the Company’s expenditures; the possibility that government policies, regulations or laws may change or governmental approvals may be delayed, withheld or conditioned; stock market volatility and market valuations; and the availability of capital on acceptable terms or at all.</a:t>
            </a:r>
          </a:p>
          <a:p>
            <a:pPr lvl="0"/>
            <a:r>
              <a:rPr lang="en-US" sz="950" dirty="0">
                <a:solidFill>
                  <a:srgbClr val="4C4D4C"/>
                </a:solidFill>
              </a:rPr>
              <a:t>Although the Company has attempted to identify important factors that could cause actual actions, events or results to differ materially from those described in forward-looking information, there may be other factors that cause actions, events or results not to be as anticipated, estimated or intended. There can be no assurance that forward-looking information will prove to be accurate, as actual results and future events could differ materially from what is anticipated in such information. The reader is cautioned not to place undue reliance on forward-looking information. The forward-looking information contained herein is presented for the purpose of assisting investors in understanding the Company’s expected financial and operational performance and the Company’s plans and objectives and may not be appropriate for other purposes. Management the Company do not undertake to provide updates with respect to forward-looking information, except as may be required by law.</a:t>
            </a:r>
          </a:p>
          <a:p>
            <a:pPr lvl="0"/>
            <a:r>
              <a:rPr lang="en-US" sz="950" dirty="0">
                <a:solidFill>
                  <a:srgbClr val="4C4D4C"/>
                </a:solidFill>
              </a:rPr>
              <a:t>This Presentation also contains future-oriented financial information and financial outlook information (collectively, “FOFI”) about the pro forma revenue of the resulting issuer which are subject to the same assumptions, risk factors, limitations and qualifications as set forth in the above paragraphs. FOFI contained in this Presentation was made as of the date of this Presentation and was provided for the purpose of providing further information about the Company’s anticipated future business operations. the Company disclaims any intention or obligation to update or revise any FOFI contained in this Presentation, whether as a result of new information, future events or otherwise, unless required pursuant to applicable law. FOFI contained in this Presentation should not be used for purposes other than for which it is disclosed herein. Such future-oriented production information is provided for the purpose of providing information about management's current expectations and plans relating to the future. Readers are cautioned that such outlook or information should not be used for purposes other than for which it is disclosed in this Presentation</a:t>
            </a:r>
            <a:endParaRPr lang="en-CA" sz="950" dirty="0"/>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394823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Investment Considerations</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465221" y="1315453"/>
            <a:ext cx="11040979" cy="5000582"/>
          </a:xfrm>
        </p:spPr>
        <p:txBody>
          <a:bodyPr numCol="1">
            <a:normAutofit fontScale="62500" lnSpcReduction="20000"/>
          </a:bodyPr>
          <a:lstStyle/>
          <a:p>
            <a:pPr marL="358775" indent="-358775">
              <a:lnSpc>
                <a:spcPct val="150000"/>
              </a:lnSpc>
              <a:buFont typeface="Arial" panose="020B0604020202020204" pitchFamily="34" charset="0"/>
              <a:buChar char="•"/>
            </a:pPr>
            <a:r>
              <a:rPr lang="en-US" sz="3400" dirty="0">
                <a:solidFill>
                  <a:schemeClr val="tx1"/>
                </a:solidFill>
              </a:rPr>
              <a:t>Rare ground floor opportunity to invest in a publicly traded leisure focused Canadian Airline.</a:t>
            </a:r>
          </a:p>
          <a:p>
            <a:pPr marL="358775" indent="-358775">
              <a:lnSpc>
                <a:spcPct val="150000"/>
              </a:lnSpc>
              <a:buFont typeface="Arial" panose="020B0604020202020204" pitchFamily="34" charset="0"/>
              <a:buChar char="•"/>
            </a:pPr>
            <a:r>
              <a:rPr lang="en-US" sz="3400" dirty="0">
                <a:solidFill>
                  <a:schemeClr val="tx1"/>
                </a:solidFill>
              </a:rPr>
              <a:t>Pandemic created an opportunity to lease relatively new aircraft at highly attractive rates.</a:t>
            </a:r>
          </a:p>
          <a:p>
            <a:pPr marL="358775" indent="-358775">
              <a:lnSpc>
                <a:spcPct val="150000"/>
              </a:lnSpc>
              <a:buFont typeface="Arial" panose="020B0604020202020204" pitchFamily="34" charset="0"/>
              <a:buChar char="•"/>
            </a:pPr>
            <a:r>
              <a:rPr lang="en-CA" sz="3400" dirty="0">
                <a:solidFill>
                  <a:schemeClr val="tx1"/>
                </a:solidFill>
              </a:rPr>
              <a:t>Not encumbered with large debt &amp; ticket vouchers accumulated during the pandemic , unlike many airlines. </a:t>
            </a:r>
          </a:p>
          <a:p>
            <a:pPr marL="358775" indent="-358775">
              <a:lnSpc>
                <a:spcPct val="150000"/>
              </a:lnSpc>
              <a:buFont typeface="Arial" panose="020B0604020202020204" pitchFamily="34" charset="0"/>
              <a:buChar char="•"/>
            </a:pPr>
            <a:r>
              <a:rPr lang="en-US" sz="3400" dirty="0">
                <a:solidFill>
                  <a:schemeClr val="tx1"/>
                </a:solidFill>
              </a:rPr>
              <a:t>Highly experienced management and world class Board of Directors.</a:t>
            </a:r>
          </a:p>
          <a:p>
            <a:pPr marL="358775" indent="-358775">
              <a:lnSpc>
                <a:spcPct val="150000"/>
              </a:lnSpc>
              <a:buFont typeface="Arial" panose="020B0604020202020204" pitchFamily="34" charset="0"/>
              <a:buChar char="•"/>
            </a:pPr>
            <a:r>
              <a:rPr lang="en-US" sz="3400" dirty="0">
                <a:solidFill>
                  <a:schemeClr val="tx1"/>
                </a:solidFill>
              </a:rPr>
              <a:t>Canadian Transport Authority (CTA) licenses and Transport Canada Air Operator Certificate (AOC) issued in August 2022. Canada Jetlines now has all approvals required by the Canadian government to start operations.</a:t>
            </a:r>
          </a:p>
          <a:p>
            <a:pPr marL="358775" indent="-358775">
              <a:lnSpc>
                <a:spcPct val="150000"/>
              </a:lnSpc>
              <a:buFont typeface="Arial" panose="020B0604020202020204" pitchFamily="34" charset="0"/>
              <a:buChar char="•"/>
            </a:pPr>
            <a:r>
              <a:rPr lang="en-US" sz="3400" dirty="0">
                <a:solidFill>
                  <a:schemeClr val="tx1"/>
                </a:solidFill>
              </a:rPr>
              <a:t>Inaugural flight on September 22</a:t>
            </a:r>
            <a:r>
              <a:rPr lang="en-US" sz="3400" baseline="30000" dirty="0">
                <a:solidFill>
                  <a:schemeClr val="tx1"/>
                </a:solidFill>
              </a:rPr>
              <a:t>nd</a:t>
            </a:r>
            <a:r>
              <a:rPr lang="en-US" sz="3400" dirty="0">
                <a:solidFill>
                  <a:schemeClr val="tx1"/>
                </a:solidFill>
              </a:rPr>
              <a:t>, 2022. </a:t>
            </a:r>
          </a:p>
          <a:p>
            <a:pPr marL="914400" lvl="2" indent="0">
              <a:buNone/>
            </a:pPr>
            <a:endParaRPr lang="en-CA" dirty="0"/>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402983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Business Model</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465221" y="1315453"/>
            <a:ext cx="11040979" cy="5000582"/>
          </a:xfrm>
        </p:spPr>
        <p:txBody>
          <a:bodyPr numCol="1">
            <a:normAutofit fontScale="92500"/>
          </a:bodyPr>
          <a:lstStyle/>
          <a:p>
            <a:pPr marL="358775" indent="-358775">
              <a:lnSpc>
                <a:spcPct val="150000"/>
              </a:lnSpc>
              <a:buFont typeface="Arial" panose="020B0604020202020204" pitchFamily="34" charset="0"/>
              <a:buChar char="•"/>
            </a:pPr>
            <a:r>
              <a:rPr lang="en-US" sz="2100" dirty="0">
                <a:solidFill>
                  <a:schemeClr val="tx1"/>
                </a:solidFill>
              </a:rPr>
              <a:t>Toronto based airline focused on providing service to destinations in the USA, Mexico, the Caribbean and high demand Canadian city pairs. </a:t>
            </a:r>
          </a:p>
          <a:p>
            <a:pPr marL="358775" indent="-358775">
              <a:lnSpc>
                <a:spcPct val="150000"/>
              </a:lnSpc>
              <a:buFont typeface="Arial" panose="020B0604020202020204" pitchFamily="34" charset="0"/>
              <a:buChar char="•"/>
            </a:pPr>
            <a:r>
              <a:rPr lang="en-US" sz="2100" dirty="0">
                <a:solidFill>
                  <a:schemeClr val="tx1"/>
                </a:solidFill>
              </a:rPr>
              <a:t>Greater emphasis on Canadian destinations during peak summer domestic travel season.</a:t>
            </a:r>
          </a:p>
          <a:p>
            <a:pPr marL="358775" indent="-358775">
              <a:lnSpc>
                <a:spcPct val="150000"/>
              </a:lnSpc>
              <a:buFont typeface="Arial" panose="020B0604020202020204" pitchFamily="34" charset="0"/>
              <a:buChar char="•"/>
            </a:pPr>
            <a:r>
              <a:rPr lang="en-US" sz="2100" dirty="0">
                <a:solidFill>
                  <a:schemeClr val="tx1"/>
                </a:solidFill>
              </a:rPr>
              <a:t>Ability to increase fleet temporary during peak demand season such as December holiday and March break by leasing aircraft and crews at favorable rate from Canada Jetlines largest shareholder GlobalX.</a:t>
            </a:r>
          </a:p>
          <a:p>
            <a:pPr marL="358775" indent="-358775">
              <a:lnSpc>
                <a:spcPct val="150000"/>
              </a:lnSpc>
              <a:buFont typeface="Arial" panose="020B0604020202020204" pitchFamily="34" charset="0"/>
              <a:buChar char="•"/>
            </a:pPr>
            <a:r>
              <a:rPr lang="en-US" sz="2100" dirty="0">
                <a:solidFill>
                  <a:schemeClr val="tx1"/>
                </a:solidFill>
              </a:rPr>
              <a:t>Tour Operator subsidiary, Canada Jetlines Vacations, will be offering travel packages and generate ancillary revenue through commissions from hotel, cruises, ground tour packages, etc.</a:t>
            </a:r>
          </a:p>
          <a:p>
            <a:pPr marL="358775" indent="-358775">
              <a:lnSpc>
                <a:spcPct val="150000"/>
              </a:lnSpc>
              <a:buFont typeface="Arial" panose="020B0604020202020204" pitchFamily="34" charset="0"/>
              <a:buChar char="•"/>
            </a:pPr>
            <a:r>
              <a:rPr lang="en-US" sz="2100" dirty="0">
                <a:solidFill>
                  <a:schemeClr val="tx1"/>
                </a:solidFill>
              </a:rPr>
              <a:t>Travel Agents still represent significant proportion of bookings globally. Travel agents provide massive reach to committed consumers with an intent to travel.</a:t>
            </a:r>
          </a:p>
          <a:p>
            <a:pPr marL="914400" lvl="2" indent="0">
              <a:buNone/>
            </a:pPr>
            <a:endParaRPr lang="en-CA" dirty="0"/>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121433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fontScale="90000"/>
          </a:bodyPr>
          <a:lstStyle/>
          <a:p>
            <a:r>
              <a:rPr lang="en-CA" sz="4000" dirty="0"/>
              <a:t>Canadian Domestic Market - Opportunity</a:t>
            </a:r>
            <a:br>
              <a:rPr lang="en-CA" sz="4000" dirty="0"/>
            </a:br>
            <a:r>
              <a:rPr lang="en-CA" sz="1600" dirty="0"/>
              <a:t>(National Travel Survey 2018 statistics Canada catalogue n0 11-001-x)</a:t>
            </a:r>
            <a:endParaRPr lang="en-US" sz="1600" dirty="0"/>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10857362" cy="4587462"/>
          </a:xfrm>
        </p:spPr>
        <p:txBody>
          <a:bodyPr vert="horz" lIns="91440" tIns="45720" rIns="91440" bIns="45720" numCol="1" rtlCol="0" anchor="t">
            <a:normAutofit/>
          </a:bodyPr>
          <a:lstStyle/>
          <a:p>
            <a:pPr algn="just"/>
            <a:endParaRPr lang="en-US" sz="2400" baseline="30000" dirty="0">
              <a:solidFill>
                <a:schemeClr val="tx1"/>
              </a:solidFill>
              <a:cs typeface="Calibri"/>
            </a:endParaRPr>
          </a:p>
          <a:p>
            <a:pPr marL="323850" marR="30480" indent="-285750">
              <a:spcBef>
                <a:spcPts val="615"/>
              </a:spcBef>
              <a:buFont typeface="Arial" panose="020B0604020202020204" pitchFamily="34" charset="0"/>
              <a:buChar char="•"/>
            </a:pPr>
            <a:r>
              <a:rPr lang="en-CA" sz="2000" dirty="0">
                <a:solidFill>
                  <a:schemeClr val="tx1"/>
                </a:solidFill>
                <a:cs typeface="Calibri"/>
              </a:rPr>
              <a:t>Canadians made 278 million domestic trips in 2018 spending $45.7 billion.</a:t>
            </a:r>
          </a:p>
          <a:p>
            <a:pPr marL="38100" marR="30480">
              <a:spcBef>
                <a:spcPts val="615"/>
              </a:spcBef>
            </a:pPr>
            <a:endParaRPr lang="en-CA" sz="1400" dirty="0">
              <a:solidFill>
                <a:schemeClr val="tx1"/>
              </a:solidFill>
              <a:cs typeface="Calibri"/>
            </a:endParaRPr>
          </a:p>
          <a:p>
            <a:pPr marL="323850" marR="30480" indent="-285750">
              <a:spcBef>
                <a:spcPts val="615"/>
              </a:spcBef>
              <a:buFont typeface="Arial" panose="020B0604020202020204" pitchFamily="34" charset="0"/>
              <a:buChar char="•"/>
            </a:pPr>
            <a:r>
              <a:rPr lang="en-CA" sz="2000" dirty="0">
                <a:solidFill>
                  <a:schemeClr val="tx1"/>
                </a:solidFill>
                <a:cs typeface="Calibri"/>
              </a:rPr>
              <a:t>The Maritime provinces had the largest shares of Canadian visitors coming from other provinces (NB 25%, NS 22%) of  which 14 million from Ontario, 760k from Quebec, 224K from Alberta.</a:t>
            </a:r>
          </a:p>
          <a:p>
            <a:pPr marL="38100" marR="30480">
              <a:spcBef>
                <a:spcPts val="615"/>
              </a:spcBef>
            </a:pPr>
            <a:endParaRPr lang="en-CA" sz="1400" dirty="0">
              <a:solidFill>
                <a:schemeClr val="tx1"/>
              </a:solidFill>
              <a:cs typeface="Calibri"/>
            </a:endParaRPr>
          </a:p>
          <a:p>
            <a:pPr marL="323850" marR="30480" indent="-285750">
              <a:spcBef>
                <a:spcPts val="615"/>
              </a:spcBef>
              <a:buFont typeface="Arial" panose="020B0604020202020204" pitchFamily="34" charset="0"/>
              <a:buChar char="•"/>
            </a:pPr>
            <a:r>
              <a:rPr lang="en-CA" sz="2000" dirty="0">
                <a:solidFill>
                  <a:schemeClr val="tx1"/>
                </a:solidFill>
                <a:cs typeface="Calibri"/>
              </a:rPr>
              <a:t>115.6 million trips main purpose of travel was Visiting family and Friends (VFR) and 96.4 million trips were for holidays/leisure travel. Conventions/trade show represented 14.2% of domestic trips and 9.6% were business trip.</a:t>
            </a:r>
          </a:p>
          <a:p>
            <a:pPr marL="323850" marR="30480" indent="-285750">
              <a:spcBef>
                <a:spcPts val="615"/>
              </a:spcBef>
              <a:buFont typeface="Arial" panose="020B0604020202020204" pitchFamily="34" charset="0"/>
              <a:buChar char="•"/>
            </a:pPr>
            <a:endParaRPr lang="en-CA" sz="1400" dirty="0">
              <a:solidFill>
                <a:schemeClr val="tx1"/>
              </a:solidFill>
              <a:cs typeface="Calibri"/>
            </a:endParaRPr>
          </a:p>
          <a:p>
            <a:pPr marL="323850" marR="30480" indent="-285750">
              <a:spcBef>
                <a:spcPts val="615"/>
              </a:spcBef>
              <a:buFont typeface="Arial" panose="020B0604020202020204" pitchFamily="34" charset="0"/>
              <a:buChar char="•"/>
            </a:pPr>
            <a:r>
              <a:rPr lang="en-CA" sz="2000" dirty="0">
                <a:solidFill>
                  <a:schemeClr val="tx1"/>
                </a:solidFill>
                <a:cs typeface="Calibri"/>
              </a:rPr>
              <a:t>Canadian domestic leisure travel increases significantly during the summer season, coinciding with a decrease in demand for sun destinations travel. </a:t>
            </a:r>
          </a:p>
          <a:p>
            <a:pPr marL="323850" marR="30480" indent="-285750">
              <a:spcBef>
                <a:spcPts val="615"/>
              </a:spcBef>
              <a:buFont typeface="Arial" panose="020B0604020202020204" pitchFamily="34" charset="0"/>
              <a:buChar char="•"/>
            </a:pPr>
            <a:endParaRPr lang="en-CA" sz="1400" dirty="0">
              <a:solidFill>
                <a:schemeClr val="tx1"/>
              </a:solidFill>
              <a:cs typeface="Calibri"/>
            </a:endParaRPr>
          </a:p>
          <a:p>
            <a:pPr marL="323850" marR="30480" indent="-285750">
              <a:spcBef>
                <a:spcPts val="615"/>
              </a:spcBef>
              <a:buFont typeface="Arial" panose="020B0604020202020204" pitchFamily="34" charset="0"/>
              <a:buChar char="•"/>
            </a:pPr>
            <a:r>
              <a:rPr lang="en-CA" sz="2000" dirty="0">
                <a:solidFill>
                  <a:schemeClr val="tx1"/>
                </a:solidFill>
                <a:cs typeface="Calibri"/>
              </a:rPr>
              <a:t>Canada </a:t>
            </a:r>
            <a:r>
              <a:rPr lang="en-CA" sz="2000" dirty="0" err="1">
                <a:solidFill>
                  <a:schemeClr val="tx1"/>
                </a:solidFill>
                <a:cs typeface="Calibri"/>
              </a:rPr>
              <a:t>Jetlines</a:t>
            </a:r>
            <a:r>
              <a:rPr lang="en-CA" sz="2000" dirty="0">
                <a:solidFill>
                  <a:schemeClr val="tx1"/>
                </a:solidFill>
                <a:cs typeface="Calibri"/>
              </a:rPr>
              <a:t> will deploy its fleet strategically with a stronger focus on Canadian destinations during the summer and southern destinations during the winter months.</a:t>
            </a:r>
          </a:p>
          <a:p>
            <a:endParaRPr lang="en-CA" dirty="0">
              <a:solidFill>
                <a:schemeClr val="tx1"/>
              </a:solidFill>
            </a:endParaRPr>
          </a:p>
          <a:p>
            <a:pPr marL="914400" lvl="2" indent="0">
              <a:buNone/>
            </a:pPr>
            <a:endParaRPr lang="en-CA" dirty="0"/>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74129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fontScale="90000"/>
          </a:bodyPr>
          <a:lstStyle/>
          <a:p>
            <a:r>
              <a:rPr lang="en-CA" sz="4000" dirty="0"/>
              <a:t>Canadian Travel to USA - Opportunity</a:t>
            </a:r>
            <a:br>
              <a:rPr lang="en-CA" sz="4000" dirty="0"/>
            </a:br>
            <a:r>
              <a:rPr lang="en-CA" sz="1600" dirty="0"/>
              <a:t>(National Travel Survey 2018 statistics Canada catalogue n0 11-001-x)</a:t>
            </a:r>
            <a:endParaRPr lang="en-US" sz="1600" dirty="0"/>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10857362" cy="4587462"/>
          </a:xfrm>
        </p:spPr>
        <p:txBody>
          <a:bodyPr vert="horz" lIns="91440" tIns="45720" rIns="91440" bIns="45720" numCol="1" rtlCol="0" anchor="t">
            <a:normAutofit lnSpcReduction="10000"/>
          </a:bodyPr>
          <a:lstStyle/>
          <a:p>
            <a:pPr algn="just"/>
            <a:endParaRPr lang="en-US" sz="2400" baseline="30000" dirty="0">
              <a:solidFill>
                <a:schemeClr val="tx1"/>
              </a:solidFill>
              <a:cs typeface="Calibri"/>
            </a:endParaRPr>
          </a:p>
          <a:p>
            <a:pPr marL="323850" marR="30480" indent="-285750">
              <a:lnSpc>
                <a:spcPct val="150000"/>
              </a:lnSpc>
              <a:spcBef>
                <a:spcPts val="615"/>
              </a:spcBef>
              <a:buFont typeface="Arial" panose="020B0604020202020204" pitchFamily="34" charset="0"/>
              <a:buChar char="•"/>
            </a:pPr>
            <a:r>
              <a:rPr lang="en-CA" sz="2000" dirty="0">
                <a:solidFill>
                  <a:schemeClr val="tx1"/>
                </a:solidFill>
                <a:cs typeface="Calibri"/>
              </a:rPr>
              <a:t>In 2018, Canadian made 27.7 million trips to the USA, spending C$20.2 billion.</a:t>
            </a:r>
          </a:p>
          <a:p>
            <a:pPr marL="323850" marR="30480" indent="-285750">
              <a:lnSpc>
                <a:spcPct val="150000"/>
              </a:lnSpc>
              <a:spcBef>
                <a:spcPts val="615"/>
              </a:spcBef>
              <a:buFont typeface="Arial" panose="020B0604020202020204" pitchFamily="34" charset="0"/>
              <a:buChar char="•"/>
            </a:pPr>
            <a:r>
              <a:rPr lang="en-CA" sz="2000" dirty="0">
                <a:solidFill>
                  <a:schemeClr val="tx1"/>
                </a:solidFill>
                <a:cs typeface="Calibri"/>
              </a:rPr>
              <a:t>13.5 million trips were for holidays/leisure and another 5.8 million trips were for personal reason. </a:t>
            </a:r>
          </a:p>
          <a:p>
            <a:pPr marL="323850" marR="30480" indent="-285750">
              <a:lnSpc>
                <a:spcPct val="150000"/>
              </a:lnSpc>
              <a:spcBef>
                <a:spcPts val="615"/>
              </a:spcBef>
              <a:buFont typeface="Arial" panose="020B0604020202020204" pitchFamily="34" charset="0"/>
              <a:buChar char="•"/>
            </a:pPr>
            <a:r>
              <a:rPr lang="en-CA" sz="2000" dirty="0">
                <a:solidFill>
                  <a:schemeClr val="tx1"/>
                </a:solidFill>
                <a:cs typeface="Calibri"/>
              </a:rPr>
              <a:t>Ontario residents which represents 38.7% of the Canadian population but account for 45.5% of all Canadian trips to the USA.</a:t>
            </a:r>
          </a:p>
          <a:p>
            <a:pPr marL="323850" marR="30480" indent="-285750">
              <a:lnSpc>
                <a:spcPct val="150000"/>
              </a:lnSpc>
              <a:spcBef>
                <a:spcPts val="615"/>
              </a:spcBef>
              <a:buFont typeface="Arial" panose="020B0604020202020204" pitchFamily="34" charset="0"/>
              <a:buChar char="•"/>
            </a:pPr>
            <a:r>
              <a:rPr lang="en-CA" sz="2000" dirty="0">
                <a:solidFill>
                  <a:schemeClr val="tx1"/>
                </a:solidFill>
                <a:cs typeface="Calibri"/>
              </a:rPr>
              <a:t>Roughly half travel to the USA were by air (</a:t>
            </a:r>
            <a:r>
              <a:rPr lang="en-CA" sz="1200" dirty="0">
                <a:solidFill>
                  <a:schemeClr val="tx1"/>
                </a:solidFill>
                <a:cs typeface="Calibri"/>
              </a:rPr>
              <a:t>U.S travel association</a:t>
            </a:r>
            <a:r>
              <a:rPr lang="en-CA" sz="2000" dirty="0">
                <a:solidFill>
                  <a:schemeClr val="tx1"/>
                </a:solidFill>
                <a:cs typeface="Calibri"/>
              </a:rPr>
              <a:t>)</a:t>
            </a:r>
          </a:p>
          <a:p>
            <a:pPr marL="323850" marR="35560" indent="-285750">
              <a:lnSpc>
                <a:spcPct val="150000"/>
              </a:lnSpc>
              <a:spcBef>
                <a:spcPts val="330"/>
              </a:spcBef>
              <a:buFont typeface="Arial" panose="020B0604020202020204" pitchFamily="34" charset="0"/>
              <a:buChar char="•"/>
            </a:pPr>
            <a:r>
              <a:rPr lang="en-CA" sz="2000" spc="-10" dirty="0">
                <a:solidFill>
                  <a:schemeClr val="tx1"/>
                </a:solidFill>
                <a:cs typeface="Calibri"/>
              </a:rPr>
              <a:t>Top 6 U.S destinations  in order of importance are:</a:t>
            </a:r>
          </a:p>
          <a:p>
            <a:pPr marL="495300" marR="35560" lvl="1">
              <a:lnSpc>
                <a:spcPct val="200000"/>
              </a:lnSpc>
              <a:spcBef>
                <a:spcPts val="330"/>
              </a:spcBef>
            </a:pPr>
            <a:r>
              <a:rPr lang="en-CA" sz="2000" spc="-10" dirty="0">
                <a:cs typeface="Calibri"/>
              </a:rPr>
              <a:t>1. Fort Lauderdale		2. Miami		3. Orlando	4. Los Angeles</a:t>
            </a:r>
          </a:p>
          <a:p>
            <a:pPr marL="495300" marR="35560" lvl="1">
              <a:lnSpc>
                <a:spcPct val="200000"/>
              </a:lnSpc>
              <a:spcBef>
                <a:spcPts val="330"/>
              </a:spcBef>
            </a:pPr>
            <a:r>
              <a:rPr lang="en-CA" sz="2000" spc="-10" dirty="0">
                <a:cs typeface="Calibri"/>
              </a:rPr>
              <a:t>5.  Las Vegas			6. Phoenix</a:t>
            </a:r>
          </a:p>
          <a:p>
            <a:endParaRPr lang="en-CA" dirty="0">
              <a:solidFill>
                <a:schemeClr val="tx1"/>
              </a:solidFill>
            </a:endParaRPr>
          </a:p>
          <a:p>
            <a:pPr marL="914400" lvl="2" indent="0">
              <a:buNone/>
            </a:pPr>
            <a:endParaRPr lang="en-CA" dirty="0"/>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117004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fontScale="90000"/>
          </a:bodyPr>
          <a:lstStyle/>
          <a:p>
            <a:r>
              <a:rPr lang="en-CA" dirty="0"/>
              <a:t>Canadian International Travel - Excluding USA - Opportunity</a:t>
            </a:r>
            <a:br>
              <a:rPr lang="en-CA" sz="4000" dirty="0"/>
            </a:br>
            <a:r>
              <a:rPr lang="en-CA" sz="1600" dirty="0"/>
              <a:t>(National Travel Survey 2018 statistics Canada catalogue n0 11-001-x)</a:t>
            </a:r>
            <a:endParaRPr lang="en-US" sz="1600" dirty="0"/>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10857362" cy="4587462"/>
          </a:xfrm>
        </p:spPr>
        <p:txBody>
          <a:bodyPr vert="horz" lIns="91440" tIns="45720" rIns="91440" bIns="45720" numCol="1" rtlCol="0" anchor="t">
            <a:normAutofit/>
          </a:bodyPr>
          <a:lstStyle/>
          <a:p>
            <a:pPr algn="just"/>
            <a:endParaRPr lang="en-US" sz="2400" baseline="30000" dirty="0">
              <a:solidFill>
                <a:schemeClr val="tx1"/>
              </a:solidFill>
              <a:cs typeface="Calibri"/>
            </a:endParaRPr>
          </a:p>
          <a:p>
            <a:pPr marL="323850" marR="30480" indent="-285750">
              <a:lnSpc>
                <a:spcPct val="150000"/>
              </a:lnSpc>
              <a:spcBef>
                <a:spcPts val="615"/>
              </a:spcBef>
              <a:buFont typeface="Arial" panose="020B0604020202020204" pitchFamily="34" charset="0"/>
              <a:buChar char="•"/>
            </a:pPr>
            <a:r>
              <a:rPr lang="en-CA" sz="1800" dirty="0">
                <a:solidFill>
                  <a:schemeClr val="tx1"/>
                </a:solidFill>
                <a:cs typeface="Calibri"/>
              </a:rPr>
              <a:t>In 2018, Canadian made 10.3 million international trips to countries other than USA.</a:t>
            </a:r>
          </a:p>
          <a:p>
            <a:pPr marL="323850" marR="30480" indent="-285750">
              <a:lnSpc>
                <a:spcPct val="150000"/>
              </a:lnSpc>
              <a:spcBef>
                <a:spcPts val="615"/>
              </a:spcBef>
              <a:buFont typeface="Arial" panose="020B0604020202020204" pitchFamily="34" charset="0"/>
              <a:buChar char="•"/>
            </a:pPr>
            <a:r>
              <a:rPr lang="en-CA" sz="1800" dirty="0">
                <a:solidFill>
                  <a:schemeClr val="tx1"/>
                </a:solidFill>
                <a:cs typeface="Calibri"/>
              </a:rPr>
              <a:t>After the USA, the next four most visited countries were:</a:t>
            </a:r>
          </a:p>
          <a:p>
            <a:pPr marL="781050" marR="30480" lvl="1" indent="-285750">
              <a:spcBef>
                <a:spcPts val="615"/>
              </a:spcBef>
              <a:buFont typeface="Arial" panose="020B0604020202020204" pitchFamily="34" charset="0"/>
              <a:buChar char="•"/>
            </a:pPr>
            <a:r>
              <a:rPr lang="en-CA" sz="1800" dirty="0">
                <a:cs typeface="Calibri"/>
              </a:rPr>
              <a:t>Mexico - 1.7 million trips.</a:t>
            </a:r>
          </a:p>
          <a:p>
            <a:pPr marL="781050" marR="30480" lvl="1" indent="-285750">
              <a:spcBef>
                <a:spcPts val="615"/>
              </a:spcBef>
              <a:buFont typeface="Arial" panose="020B0604020202020204" pitchFamily="34" charset="0"/>
              <a:buChar char="•"/>
            </a:pPr>
            <a:r>
              <a:rPr lang="en-CA" sz="1800" dirty="0">
                <a:cs typeface="Calibri"/>
              </a:rPr>
              <a:t>Cuba - 895,000 trips.</a:t>
            </a:r>
          </a:p>
          <a:p>
            <a:pPr marL="781050" marR="30480" lvl="1" indent="-285750">
              <a:spcBef>
                <a:spcPts val="615"/>
              </a:spcBef>
              <a:buFont typeface="Arial" panose="020B0604020202020204" pitchFamily="34" charset="0"/>
              <a:buChar char="•"/>
            </a:pPr>
            <a:r>
              <a:rPr lang="en-CA" sz="1800" dirty="0">
                <a:cs typeface="Calibri"/>
              </a:rPr>
              <a:t>UK - 748,000 trips.</a:t>
            </a:r>
          </a:p>
          <a:p>
            <a:pPr marL="781050" marR="30480" lvl="1" indent="-285750">
              <a:spcBef>
                <a:spcPts val="615"/>
              </a:spcBef>
              <a:buFont typeface="Arial" panose="020B0604020202020204" pitchFamily="34" charset="0"/>
              <a:buChar char="•"/>
            </a:pPr>
            <a:r>
              <a:rPr lang="en-CA" sz="1800" dirty="0">
                <a:cs typeface="Calibri"/>
              </a:rPr>
              <a:t>Dominican Republic - 585,000.</a:t>
            </a:r>
          </a:p>
          <a:p>
            <a:pPr marL="323850" marR="30480" indent="-285750">
              <a:lnSpc>
                <a:spcPct val="150000"/>
              </a:lnSpc>
              <a:spcBef>
                <a:spcPts val="615"/>
              </a:spcBef>
              <a:buFont typeface="Arial" panose="020B0604020202020204" pitchFamily="34" charset="0"/>
              <a:buChar char="•"/>
            </a:pPr>
            <a:r>
              <a:rPr lang="en-CA" sz="1800" dirty="0">
                <a:solidFill>
                  <a:schemeClr val="tx1"/>
                </a:solidFill>
                <a:cs typeface="Calibri"/>
              </a:rPr>
              <a:t>Nearly half the trips taken to Mexico, Cuba and Dominican Republic were during the winter months.</a:t>
            </a:r>
          </a:p>
          <a:p>
            <a:pPr marL="323850" marR="30480" indent="-285750">
              <a:lnSpc>
                <a:spcPct val="150000"/>
              </a:lnSpc>
              <a:spcBef>
                <a:spcPts val="615"/>
              </a:spcBef>
              <a:buFont typeface="Arial" panose="020B0604020202020204" pitchFamily="34" charset="0"/>
              <a:buChar char="•"/>
            </a:pPr>
            <a:r>
              <a:rPr lang="en-CA" sz="1800" u="sng" dirty="0">
                <a:solidFill>
                  <a:schemeClr val="tx1"/>
                </a:solidFill>
                <a:cs typeface="Calibri"/>
              </a:rPr>
              <a:t>Canada </a:t>
            </a:r>
            <a:r>
              <a:rPr lang="en-CA" sz="1800" u="sng" dirty="0" err="1">
                <a:solidFill>
                  <a:schemeClr val="tx1"/>
                </a:solidFill>
                <a:cs typeface="Calibri"/>
              </a:rPr>
              <a:t>Jetlines</a:t>
            </a:r>
            <a:r>
              <a:rPr lang="en-CA" sz="1800" u="sng" dirty="0">
                <a:solidFill>
                  <a:schemeClr val="tx1"/>
                </a:solidFill>
                <a:cs typeface="Calibri"/>
              </a:rPr>
              <a:t> Airbus 320 can offer service to four of the top five international destinations</a:t>
            </a:r>
            <a:r>
              <a:rPr lang="en-CA" sz="1800" dirty="0">
                <a:solidFill>
                  <a:schemeClr val="tx1"/>
                </a:solidFill>
                <a:cs typeface="Calibri"/>
              </a:rPr>
              <a:t>. Potential addition of a long-range Airbus 321 aircraft at a future date (common type with A320 - no extra training for crews) would provide ability to offer service from Toronto to Western Europe.</a:t>
            </a:r>
          </a:p>
          <a:p>
            <a:pPr marL="495300" marR="30480" lvl="1">
              <a:lnSpc>
                <a:spcPct val="150000"/>
              </a:lnSpc>
              <a:spcBef>
                <a:spcPts val="615"/>
              </a:spcBef>
            </a:pPr>
            <a:endParaRPr lang="en-CA" sz="1700" dirty="0">
              <a:cs typeface="Calibri"/>
            </a:endParaRPr>
          </a:p>
          <a:p>
            <a:endParaRPr lang="en-CA" dirty="0">
              <a:solidFill>
                <a:schemeClr val="tx1"/>
              </a:solidFill>
            </a:endParaRPr>
          </a:p>
          <a:p>
            <a:pPr marL="914400" lvl="2" indent="0">
              <a:buNone/>
            </a:pPr>
            <a:endParaRPr lang="en-CA" dirty="0"/>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93366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58B847C4-9BC6-A740-8A7A-D68AEDAD1B2D}"/>
              </a:ext>
            </a:extLst>
          </p:cNvPr>
          <p:cNvGraphicFramePr>
            <a:graphicFrameLocks noGrp="1"/>
          </p:cNvGraphicFramePr>
          <p:nvPr>
            <p:ph sz="half" idx="2"/>
            <p:extLst>
              <p:ext uri="{D42A27DB-BD31-4B8C-83A1-F6EECF244321}">
                <p14:modId xmlns:p14="http://schemas.microsoft.com/office/powerpoint/2010/main" val="574539237"/>
              </p:ext>
            </p:extLst>
          </p:nvPr>
        </p:nvGraphicFramePr>
        <p:xfrm>
          <a:off x="3329214" y="2555845"/>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889637615"/>
                    </a:ext>
                  </a:extLst>
                </a:gridCol>
                <a:gridCol w="1016000">
                  <a:extLst>
                    <a:ext uri="{9D8B030D-6E8A-4147-A177-3AD203B41FA5}">
                      <a16:colId xmlns:a16="http://schemas.microsoft.com/office/drawing/2014/main" val="957915647"/>
                    </a:ext>
                  </a:extLst>
                </a:gridCol>
                <a:gridCol w="1016000">
                  <a:extLst>
                    <a:ext uri="{9D8B030D-6E8A-4147-A177-3AD203B41FA5}">
                      <a16:colId xmlns:a16="http://schemas.microsoft.com/office/drawing/2014/main" val="229552521"/>
                    </a:ext>
                  </a:extLst>
                </a:gridCol>
                <a:gridCol w="1016000">
                  <a:extLst>
                    <a:ext uri="{9D8B030D-6E8A-4147-A177-3AD203B41FA5}">
                      <a16:colId xmlns:a16="http://schemas.microsoft.com/office/drawing/2014/main" val="3907254429"/>
                    </a:ext>
                  </a:extLst>
                </a:gridCol>
                <a:gridCol w="1016000">
                  <a:extLst>
                    <a:ext uri="{9D8B030D-6E8A-4147-A177-3AD203B41FA5}">
                      <a16:colId xmlns:a16="http://schemas.microsoft.com/office/drawing/2014/main" val="490393870"/>
                    </a:ext>
                  </a:extLst>
                </a:gridCol>
              </a:tblGrid>
              <a:tr h="370840">
                <a:tc>
                  <a:txBody>
                    <a:bodyPr/>
                    <a:lstStyle/>
                    <a:p>
                      <a:r>
                        <a:rPr lang="en-CA" dirty="0"/>
                        <a:t>Q2</a:t>
                      </a:r>
                      <a:r>
                        <a:rPr lang="en-AE"/>
                        <a:t> ‘22</a:t>
                      </a:r>
                    </a:p>
                  </a:txBody>
                  <a:tcPr/>
                </a:tc>
                <a:tc>
                  <a:txBody>
                    <a:bodyPr/>
                    <a:lstStyle/>
                    <a:p>
                      <a:r>
                        <a:rPr lang="en-CA" dirty="0"/>
                        <a:t>Q4</a:t>
                      </a:r>
                      <a:r>
                        <a:rPr lang="en-AE"/>
                        <a:t> ‘22</a:t>
                      </a:r>
                    </a:p>
                  </a:txBody>
                  <a:tcPr/>
                </a:tc>
                <a:tc>
                  <a:txBody>
                    <a:bodyPr/>
                    <a:lstStyle/>
                    <a:p>
                      <a:r>
                        <a:rPr lang="en-US" dirty="0"/>
                        <a:t>Dec</a:t>
                      </a:r>
                      <a:r>
                        <a:rPr lang="en-AE"/>
                        <a:t> ‘23</a:t>
                      </a:r>
                    </a:p>
                  </a:txBody>
                  <a:tcPr/>
                </a:tc>
                <a:tc>
                  <a:txBody>
                    <a:bodyPr/>
                    <a:lstStyle/>
                    <a:p>
                      <a:r>
                        <a:rPr lang="en-CA" dirty="0"/>
                        <a:t>Dec</a:t>
                      </a:r>
                      <a:r>
                        <a:rPr lang="en-AE"/>
                        <a:t> ‘24</a:t>
                      </a:r>
                    </a:p>
                  </a:txBody>
                  <a:tcPr/>
                </a:tc>
                <a:tc>
                  <a:txBody>
                    <a:bodyPr/>
                    <a:lstStyle/>
                    <a:p>
                      <a:r>
                        <a:rPr lang="en-CA" dirty="0"/>
                        <a:t>Dec</a:t>
                      </a:r>
                      <a:r>
                        <a:rPr lang="en-AE"/>
                        <a:t> ‘25</a:t>
                      </a:r>
                    </a:p>
                  </a:txBody>
                  <a:tcPr/>
                </a:tc>
                <a:extLst>
                  <a:ext uri="{0D108BD9-81ED-4DB2-BD59-A6C34878D82A}">
                    <a16:rowId xmlns:a16="http://schemas.microsoft.com/office/drawing/2014/main" val="2567277497"/>
                  </a:ext>
                </a:extLst>
              </a:tr>
              <a:tr h="370840">
                <a:tc>
                  <a:txBody>
                    <a:bodyPr/>
                    <a:lstStyle/>
                    <a:p>
                      <a:pPr algn="ctr"/>
                      <a:r>
                        <a:rPr lang="en-AE"/>
                        <a:t>1</a:t>
                      </a:r>
                    </a:p>
                  </a:txBody>
                  <a:tcPr/>
                </a:tc>
                <a:tc>
                  <a:txBody>
                    <a:bodyPr/>
                    <a:lstStyle/>
                    <a:p>
                      <a:pPr algn="ctr"/>
                      <a:r>
                        <a:rPr lang="en-AE" dirty="0"/>
                        <a:t>+1 = 2</a:t>
                      </a:r>
                    </a:p>
                  </a:txBody>
                  <a:tcPr/>
                </a:tc>
                <a:tc>
                  <a:txBody>
                    <a:bodyPr/>
                    <a:lstStyle/>
                    <a:p>
                      <a:pPr algn="ctr"/>
                      <a:r>
                        <a:rPr lang="en-AE" dirty="0"/>
                        <a:t>+5 = 7</a:t>
                      </a:r>
                    </a:p>
                  </a:txBody>
                  <a:tcPr/>
                </a:tc>
                <a:tc>
                  <a:txBody>
                    <a:bodyPr/>
                    <a:lstStyle/>
                    <a:p>
                      <a:pPr algn="ctr"/>
                      <a:r>
                        <a:rPr lang="en-AE" dirty="0"/>
                        <a:t>+4 = 1</a:t>
                      </a:r>
                      <a:r>
                        <a:rPr lang="en-CA" dirty="0"/>
                        <a:t>1</a:t>
                      </a:r>
                      <a:endParaRPr lang="en-AE" dirty="0"/>
                    </a:p>
                  </a:txBody>
                  <a:tcPr/>
                </a:tc>
                <a:tc>
                  <a:txBody>
                    <a:bodyPr/>
                    <a:lstStyle/>
                    <a:p>
                      <a:pPr algn="ctr"/>
                      <a:r>
                        <a:rPr lang="en-AE" dirty="0"/>
                        <a:t>+4 = 15</a:t>
                      </a:r>
                    </a:p>
                  </a:txBody>
                  <a:tcPr/>
                </a:tc>
                <a:extLst>
                  <a:ext uri="{0D108BD9-81ED-4DB2-BD59-A6C34878D82A}">
                    <a16:rowId xmlns:a16="http://schemas.microsoft.com/office/drawing/2014/main" val="1862295655"/>
                  </a:ext>
                </a:extLst>
              </a:tr>
            </a:tbl>
          </a:graphicData>
        </a:graphic>
      </p:graphicFrame>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Fleet Type A320 </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685800" y="4063538"/>
            <a:ext cx="10820400" cy="1982333"/>
          </a:xfrm>
        </p:spPr>
        <p:txBody>
          <a:bodyPr numCol="1">
            <a:normAutofit/>
          </a:bodyPr>
          <a:lstStyle/>
          <a:p>
            <a:pPr marL="342900" indent="-342900" algn="just">
              <a:buFont typeface="Arial" panose="020B0604020202020204" pitchFamily="34" charset="0"/>
              <a:buChar char="•"/>
            </a:pPr>
            <a:r>
              <a:rPr lang="en-CA" sz="2200" dirty="0">
                <a:solidFill>
                  <a:schemeClr val="tx1"/>
                </a:solidFill>
              </a:rPr>
              <a:t>The fleet will consist of Airbus 320s with an excellent dispatch reliability and safety record.</a:t>
            </a:r>
          </a:p>
          <a:p>
            <a:pPr marL="342900" indent="-342900" algn="just">
              <a:buFont typeface="Arial" panose="020B0604020202020204" pitchFamily="34" charset="0"/>
              <a:buChar char="•"/>
            </a:pPr>
            <a:r>
              <a:rPr lang="en-CA" sz="2200" dirty="0">
                <a:solidFill>
                  <a:schemeClr val="tx1"/>
                </a:solidFill>
              </a:rPr>
              <a:t>Configuration: 174 seats single class, all economy with extra comfort seats available at a premium.</a:t>
            </a:r>
          </a:p>
          <a:p>
            <a:pPr marL="914400" lvl="2" indent="0">
              <a:buNone/>
            </a:pPr>
            <a:endParaRPr lang="en-CA" dirty="0"/>
          </a:p>
        </p:txBody>
      </p:sp>
      <p:sp>
        <p:nvSpPr>
          <p:cNvPr id="16" name="TextBox 15">
            <a:extLst>
              <a:ext uri="{FF2B5EF4-FFF2-40B4-BE49-F238E27FC236}">
                <a16:creationId xmlns:a16="http://schemas.microsoft.com/office/drawing/2014/main" id="{F0BBA88F-6D7E-204D-A23F-A803C6F107E3}"/>
              </a:ext>
            </a:extLst>
          </p:cNvPr>
          <p:cNvSpPr txBox="1"/>
          <p:nvPr/>
        </p:nvSpPr>
        <p:spPr>
          <a:xfrm>
            <a:off x="766689" y="1615044"/>
            <a:ext cx="103204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E" sz="2400" b="0" i="0" u="none" strike="noStrike" kern="1200" cap="none" spc="0" normalizeH="0" baseline="0" noProof="0">
                <a:ln>
                  <a:noFill/>
                </a:ln>
                <a:solidFill>
                  <a:prstClr val="black"/>
                </a:solidFill>
                <a:effectLst/>
                <a:uLnTx/>
                <a:uFillTx/>
                <a:latin typeface="Calibri"/>
                <a:ea typeface="+mn-ea"/>
                <a:cs typeface="+mn-cs"/>
              </a:rPr>
              <a:t>Fleet Delivery Schedule </a:t>
            </a:r>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118065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215D185-2723-0E40-815F-6F3470C773DD}"/>
              </a:ext>
            </a:extLst>
          </p:cNvPr>
          <p:cNvSpPr>
            <a:spLocks noGrp="1"/>
          </p:cNvSpPr>
          <p:nvPr>
            <p:ph type="sldNum" sz="quarter" idx="4"/>
          </p:nvPr>
        </p:nvSpPr>
        <p:spPr>
          <a:xfrm>
            <a:off x="11436096" y="6316035"/>
            <a:ext cx="35855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3205B8-EFC0-984E-ACEF-6FF96EE32236}" type="slidenum">
              <a:rPr kumimoji="0" lang="en-US" sz="1400" b="0" i="0" u="none" strike="noStrike" kern="1200" cap="none" spc="0" normalizeH="0" baseline="0" noProof="0" smtClean="0">
                <a:ln>
                  <a:noFill/>
                </a:ln>
                <a:solidFill>
                  <a:srgbClr val="6B7477"/>
                </a:solidFill>
                <a:effectLst/>
                <a:uLnTx/>
                <a:uFillTx/>
                <a:latin typeface="Calibri"/>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400" b="0" i="0" u="none" strike="noStrike" kern="1200" cap="none" spc="0" normalizeH="0" baseline="0" noProof="0" dirty="0">
              <a:ln>
                <a:noFill/>
              </a:ln>
              <a:solidFill>
                <a:srgbClr val="6B7477"/>
              </a:solidFill>
              <a:effectLst/>
              <a:uLnTx/>
              <a:uFillTx/>
              <a:latin typeface="Calibri"/>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6A9E1E0C-FC3D-460C-8385-689ECCAC2157}"/>
              </a:ext>
            </a:extLst>
          </p:cNvPr>
          <p:cNvSpPr>
            <a:spLocks noGrp="1"/>
          </p:cNvSpPr>
          <p:nvPr>
            <p:ph type="title"/>
          </p:nvPr>
        </p:nvSpPr>
        <p:spPr>
          <a:xfrm>
            <a:off x="347588" y="365125"/>
            <a:ext cx="8061626" cy="679903"/>
          </a:xfrm>
        </p:spPr>
        <p:txBody>
          <a:bodyPr anchor="ctr">
            <a:normAutofit/>
          </a:bodyPr>
          <a:lstStyle/>
          <a:p>
            <a:r>
              <a:rPr lang="en-US" sz="4000" dirty="0"/>
              <a:t>Canadian Competitors</a:t>
            </a:r>
          </a:p>
        </p:txBody>
      </p:sp>
      <p:sp>
        <p:nvSpPr>
          <p:cNvPr id="18" name="Content Placeholder 4">
            <a:extLst>
              <a:ext uri="{FF2B5EF4-FFF2-40B4-BE49-F238E27FC236}">
                <a16:creationId xmlns:a16="http://schemas.microsoft.com/office/drawing/2014/main" id="{8D9A5123-6439-6346-8A0A-02BE7938D436}"/>
              </a:ext>
            </a:extLst>
          </p:cNvPr>
          <p:cNvSpPr>
            <a:spLocks noGrp="1"/>
          </p:cNvSpPr>
          <p:nvPr>
            <p:ph idx="1"/>
          </p:nvPr>
        </p:nvSpPr>
        <p:spPr>
          <a:xfrm>
            <a:off x="578734" y="1458410"/>
            <a:ext cx="10857362" cy="4587462"/>
          </a:xfrm>
        </p:spPr>
        <p:txBody>
          <a:bodyPr vert="horz" lIns="91440" tIns="45720" rIns="91440" bIns="45720" numCol="1" rtlCol="0" anchor="t">
            <a:normAutofit fontScale="92500" lnSpcReduction="10000"/>
          </a:bodyPr>
          <a:lstStyle/>
          <a:p>
            <a:pPr algn="just"/>
            <a:endParaRPr lang="en-US" sz="2400" baseline="30000" dirty="0">
              <a:solidFill>
                <a:schemeClr val="tx1"/>
              </a:solidFill>
              <a:cs typeface="Calibri"/>
            </a:endParaRPr>
          </a:p>
          <a:p>
            <a:pPr marL="285750" indent="-285750" algn="just">
              <a:buFont typeface="Arial" panose="020B0604020202020204" pitchFamily="34" charset="0"/>
              <a:buChar char="•"/>
            </a:pPr>
            <a:r>
              <a:rPr lang="en-CA" sz="2200" dirty="0">
                <a:solidFill>
                  <a:schemeClr val="tx1"/>
                </a:solidFill>
              </a:rPr>
              <a:t>Air Canada and </a:t>
            </a:r>
            <a:r>
              <a:rPr lang="en-CA" sz="2200" dirty="0" err="1">
                <a:solidFill>
                  <a:schemeClr val="tx1"/>
                </a:solidFill>
              </a:rPr>
              <a:t>Westjet</a:t>
            </a:r>
            <a:r>
              <a:rPr lang="en-CA" sz="2200" dirty="0">
                <a:solidFill>
                  <a:schemeClr val="tx1"/>
                </a:solidFill>
              </a:rPr>
              <a:t> are the largest airlines with significant domestic and international networks. Both airlines have high operating cost driven mainly by well established unions and amenities, services and cabin configuration to attract business travellers.  Both have subsidiaries (Rouge and Swoop respectively), however the Cost per Available Seat Miles (CASM) savings from these subsidiaries is driven almost entirely by an increased  cabin seating configuration. </a:t>
            </a:r>
            <a:r>
              <a:rPr lang="en-CA" sz="2200" u="sng" dirty="0">
                <a:solidFill>
                  <a:schemeClr val="tx1"/>
                </a:solidFill>
              </a:rPr>
              <a:t>Canada Jetlines CASM will still be lower than Rouge and Swoop due to lower overall cost.</a:t>
            </a:r>
          </a:p>
          <a:p>
            <a:pPr marL="285750" indent="-285750" algn="just">
              <a:buFont typeface="Arial" panose="020B0604020202020204" pitchFamily="34" charset="0"/>
              <a:buChar char="•"/>
            </a:pPr>
            <a:r>
              <a:rPr lang="en-CA" sz="2200" dirty="0" err="1">
                <a:solidFill>
                  <a:schemeClr val="tx1"/>
                </a:solidFill>
              </a:rPr>
              <a:t>Sunwing</a:t>
            </a:r>
            <a:r>
              <a:rPr lang="en-CA" sz="2200" dirty="0">
                <a:solidFill>
                  <a:schemeClr val="tx1"/>
                </a:solidFill>
              </a:rPr>
              <a:t> is a Canadian airline with a similar business model to Canada Jetlines. </a:t>
            </a:r>
            <a:r>
              <a:rPr lang="en-CA" sz="2200" dirty="0" err="1">
                <a:solidFill>
                  <a:schemeClr val="tx1"/>
                </a:solidFill>
              </a:rPr>
              <a:t>Sunwing</a:t>
            </a:r>
            <a:r>
              <a:rPr lang="en-CA" sz="2200" dirty="0">
                <a:solidFill>
                  <a:schemeClr val="tx1"/>
                </a:solidFill>
              </a:rPr>
              <a:t> has similar issues with higher cost due to unions etc. </a:t>
            </a:r>
            <a:r>
              <a:rPr lang="en-CA" sz="2200" dirty="0" err="1">
                <a:solidFill>
                  <a:schemeClr val="tx1"/>
                </a:solidFill>
              </a:rPr>
              <a:t>Westjet</a:t>
            </a:r>
            <a:r>
              <a:rPr lang="en-CA" sz="2200" dirty="0">
                <a:solidFill>
                  <a:schemeClr val="tx1"/>
                </a:solidFill>
              </a:rPr>
              <a:t> is in the process of acquiring </a:t>
            </a:r>
            <a:r>
              <a:rPr lang="en-CA" sz="2200" dirty="0" err="1">
                <a:solidFill>
                  <a:schemeClr val="tx1"/>
                </a:solidFill>
              </a:rPr>
              <a:t>Sunwing</a:t>
            </a:r>
            <a:r>
              <a:rPr lang="en-CA" sz="2200" dirty="0">
                <a:solidFill>
                  <a:schemeClr val="tx1"/>
                </a:solidFill>
              </a:rPr>
              <a:t> and once completed they will follow </a:t>
            </a:r>
            <a:r>
              <a:rPr lang="en-CA" sz="2200" dirty="0" err="1">
                <a:solidFill>
                  <a:schemeClr val="tx1"/>
                </a:solidFill>
              </a:rPr>
              <a:t>Westjet</a:t>
            </a:r>
            <a:r>
              <a:rPr lang="en-CA" sz="2200" dirty="0">
                <a:solidFill>
                  <a:schemeClr val="tx1"/>
                </a:solidFill>
              </a:rPr>
              <a:t> model. </a:t>
            </a:r>
            <a:r>
              <a:rPr lang="en-CA" sz="2200" dirty="0" err="1">
                <a:solidFill>
                  <a:schemeClr val="tx1"/>
                </a:solidFill>
              </a:rPr>
              <a:t>Westjet</a:t>
            </a:r>
            <a:r>
              <a:rPr lang="en-CA" sz="2200" dirty="0">
                <a:solidFill>
                  <a:schemeClr val="tx1"/>
                </a:solidFill>
              </a:rPr>
              <a:t> unions will object to </a:t>
            </a:r>
            <a:r>
              <a:rPr lang="en-CA" sz="2200" dirty="0" err="1">
                <a:solidFill>
                  <a:schemeClr val="tx1"/>
                </a:solidFill>
              </a:rPr>
              <a:t>Sunwing’s</a:t>
            </a:r>
            <a:r>
              <a:rPr lang="en-CA" sz="2200" dirty="0">
                <a:solidFill>
                  <a:schemeClr val="tx1"/>
                </a:solidFill>
              </a:rPr>
              <a:t> model of leasing aircrafts in winter from Europe operated by foreign crews. </a:t>
            </a:r>
          </a:p>
          <a:p>
            <a:pPr marL="285750" indent="-285750" algn="just">
              <a:buFont typeface="Arial" panose="020B0604020202020204" pitchFamily="34" charset="0"/>
              <a:buChar char="•"/>
            </a:pPr>
            <a:r>
              <a:rPr lang="en-CA" sz="2200" dirty="0">
                <a:solidFill>
                  <a:schemeClr val="tx1"/>
                </a:solidFill>
              </a:rPr>
              <a:t>Air Transat strong presence in the Quebec market with focus on flights to southern destinations and trans Atlantic flights to Europe.</a:t>
            </a:r>
          </a:p>
          <a:p>
            <a:pPr marL="285750" indent="-285750" algn="just">
              <a:buFont typeface="Arial" panose="020B0604020202020204" pitchFamily="34" charset="0"/>
              <a:buChar char="•"/>
            </a:pPr>
            <a:r>
              <a:rPr lang="en-CA" sz="2200" dirty="0">
                <a:solidFill>
                  <a:schemeClr val="tx1"/>
                </a:solidFill>
              </a:rPr>
              <a:t>Flair has LCC model and also struggles with very high debt. </a:t>
            </a:r>
          </a:p>
          <a:p>
            <a:pPr marL="285750" indent="-285750" algn="just">
              <a:buFont typeface="Arial" panose="020B0604020202020204" pitchFamily="34" charset="0"/>
              <a:buChar char="•"/>
            </a:pPr>
            <a:r>
              <a:rPr lang="en-CA" sz="2200" dirty="0">
                <a:solidFill>
                  <a:schemeClr val="tx1"/>
                </a:solidFill>
              </a:rPr>
              <a:t>Lynx ULCC model. Not a direct competition as right now operating from Calgary base and limited to Domestic flying.</a:t>
            </a:r>
            <a:endParaRPr lang="en-CA" dirty="0"/>
          </a:p>
        </p:txBody>
      </p:sp>
      <p:sp>
        <p:nvSpPr>
          <p:cNvPr id="2" name="Footer Placeholder 1">
            <a:extLst>
              <a:ext uri="{FF2B5EF4-FFF2-40B4-BE49-F238E27FC236}">
                <a16:creationId xmlns:a16="http://schemas.microsoft.com/office/drawing/2014/main" id="{1B15F523-677A-7AFA-EF76-CB67B36B5DD2}"/>
              </a:ext>
            </a:extLst>
          </p:cNvPr>
          <p:cNvSpPr>
            <a:spLocks noGrp="1"/>
          </p:cNvSpPr>
          <p:nvPr>
            <p:ph type="ftr" sz="quarter" idx="3"/>
          </p:nvPr>
        </p:nvSpPr>
        <p:spPr/>
        <p:txBody>
          <a:bodyPr/>
          <a:lstStyle/>
          <a:p>
            <a:r>
              <a:rPr lang="pl-PL" b="1" dirty="0" err="1"/>
              <a:t>www.jetlines.com</a:t>
            </a:r>
            <a:r>
              <a:rPr lang="pl-PL" b="1" dirty="0"/>
              <a:t>   /    CJET.NE</a:t>
            </a:r>
            <a:endParaRPr lang="en-US" sz="1800" b="1" dirty="0"/>
          </a:p>
        </p:txBody>
      </p:sp>
    </p:spTree>
    <p:extLst>
      <p:ext uri="{BB962C8B-B14F-4D97-AF65-F5344CB8AC3E}">
        <p14:creationId xmlns:p14="http://schemas.microsoft.com/office/powerpoint/2010/main" val="3788225462"/>
      </p:ext>
    </p:extLst>
  </p:cSld>
  <p:clrMapOvr>
    <a:masterClrMapping/>
  </p:clrMapOvr>
</p:sld>
</file>

<file path=ppt/theme/theme1.xml><?xml version="1.0" encoding="utf-8"?>
<a:theme xmlns:a="http://schemas.openxmlformats.org/drawingml/2006/main" name="jetlines 2">
  <a:themeElements>
    <a:clrScheme name="Jetlines">
      <a:dk1>
        <a:sysClr val="windowText" lastClr="000000"/>
      </a:dk1>
      <a:lt1>
        <a:srgbClr val="FFFFFF"/>
      </a:lt1>
      <a:dk2>
        <a:srgbClr val="808589"/>
      </a:dk2>
      <a:lt2>
        <a:srgbClr val="FFFFFF"/>
      </a:lt2>
      <a:accent1>
        <a:srgbClr val="00A3DA"/>
      </a:accent1>
      <a:accent2>
        <a:srgbClr val="FF6720"/>
      </a:accent2>
      <a:accent3>
        <a:srgbClr val="9BBB59"/>
      </a:accent3>
      <a:accent4>
        <a:srgbClr val="808589"/>
      </a:accent4>
      <a:accent5>
        <a:srgbClr val="4D9FDB"/>
      </a:accent5>
      <a:accent6>
        <a:srgbClr val="E12A2E"/>
      </a:accent6>
      <a:hlink>
        <a:srgbClr val="00A3DA"/>
      </a:hlink>
      <a:folHlink>
        <a:srgbClr val="FF6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tlines 2" id="{2E0424F0-A2C3-4266-ACC2-A84A885D8E6D}" vid="{50B46267-55A9-4AEC-8F75-7E3BE66821D9}"/>
    </a:ext>
  </a:extLst>
</a:theme>
</file>

<file path=ppt/theme/theme2.xml><?xml version="1.0" encoding="utf-8"?>
<a:theme xmlns:a="http://schemas.openxmlformats.org/drawingml/2006/main" name="Custom Design">
  <a:themeElements>
    <a:clrScheme name="Jetlines">
      <a:dk1>
        <a:sysClr val="windowText" lastClr="000000"/>
      </a:dk1>
      <a:lt1>
        <a:srgbClr val="FFFFFF"/>
      </a:lt1>
      <a:dk2>
        <a:srgbClr val="808589"/>
      </a:dk2>
      <a:lt2>
        <a:srgbClr val="FFFFFF"/>
      </a:lt2>
      <a:accent1>
        <a:srgbClr val="00A3DA"/>
      </a:accent1>
      <a:accent2>
        <a:srgbClr val="FF6720"/>
      </a:accent2>
      <a:accent3>
        <a:srgbClr val="9BBB59"/>
      </a:accent3>
      <a:accent4>
        <a:srgbClr val="808589"/>
      </a:accent4>
      <a:accent5>
        <a:srgbClr val="4D9FDB"/>
      </a:accent5>
      <a:accent6>
        <a:srgbClr val="E12A2E"/>
      </a:accent6>
      <a:hlink>
        <a:srgbClr val="00A3DA"/>
      </a:hlink>
      <a:folHlink>
        <a:srgbClr val="FF6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tlines Final Theme">
  <a:themeElements>
    <a:clrScheme name="Jetlines">
      <a:dk1>
        <a:sysClr val="windowText" lastClr="000000"/>
      </a:dk1>
      <a:lt1>
        <a:srgbClr val="FFFFFF"/>
      </a:lt1>
      <a:dk2>
        <a:srgbClr val="808589"/>
      </a:dk2>
      <a:lt2>
        <a:srgbClr val="FFFFFF"/>
      </a:lt2>
      <a:accent1>
        <a:srgbClr val="00A3DA"/>
      </a:accent1>
      <a:accent2>
        <a:srgbClr val="FF6720"/>
      </a:accent2>
      <a:accent3>
        <a:srgbClr val="9BBB59"/>
      </a:accent3>
      <a:accent4>
        <a:srgbClr val="808589"/>
      </a:accent4>
      <a:accent5>
        <a:srgbClr val="4D9FDB"/>
      </a:accent5>
      <a:accent6>
        <a:srgbClr val="E12A2E"/>
      </a:accent6>
      <a:hlink>
        <a:srgbClr val="00A3DA"/>
      </a:hlink>
      <a:folHlink>
        <a:srgbClr val="FF6720"/>
      </a:folHlink>
    </a:clrScheme>
    <a:fontScheme name="Jetlin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tlines Final Theme" id="{B37B746A-0D83-45E0-96B4-0F48D3AD876B}" vid="{24F5BB52-05E1-45AF-96FA-DD7D0A35E4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0A03CC365392419F76AF6CAD5BB802" ma:contentTypeVersion="13" ma:contentTypeDescription="Create a new document." ma:contentTypeScope="" ma:versionID="0b161f97c31a6076363c6ac82de36ee5">
  <xsd:schema xmlns:xsd="http://www.w3.org/2001/XMLSchema" xmlns:xs="http://www.w3.org/2001/XMLSchema" xmlns:p="http://schemas.microsoft.com/office/2006/metadata/properties" xmlns:ns2="8d719af6-ca2f-47c6-a460-c4e2c6495179" xmlns:ns3="8f1fe356-2c26-4050-a68f-5c1dac4447ca" targetNamespace="http://schemas.microsoft.com/office/2006/metadata/properties" ma:root="true" ma:fieldsID="fab164f8033e2065c0167e96dad3f29d" ns2:_="" ns3:_="">
    <xsd:import namespace="8d719af6-ca2f-47c6-a460-c4e2c6495179"/>
    <xsd:import namespace="8f1fe356-2c26-4050-a68f-5c1dac4447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19af6-ca2f-47c6-a460-c4e2c6495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1fe356-2c26-4050-a68f-5c1dac4447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75498E-AA2B-4799-B3B4-6D3E25BAAA46}">
  <ds:schemaRefs>
    <ds:schemaRef ds:uri="8d719af6-ca2f-47c6-a460-c4e2c6495179"/>
    <ds:schemaRef ds:uri="http://www.w3.org/XML/1998/namespace"/>
    <ds:schemaRef ds:uri="http://schemas.microsoft.com/office/2006/documentManagement/types"/>
    <ds:schemaRef ds:uri="http://purl.org/dc/elements/1.1/"/>
    <ds:schemaRef ds:uri="http://schemas.openxmlformats.org/package/2006/metadata/core-properties"/>
    <ds:schemaRef ds:uri="http://purl.org/dc/terms/"/>
    <ds:schemaRef ds:uri="8f1fe356-2c26-4050-a68f-5c1dac4447ca"/>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ED07663-09F1-4F29-8CF3-E85BBC57EDDE}">
  <ds:schemaRefs>
    <ds:schemaRef ds:uri="http://schemas.microsoft.com/sharepoint/v3/contenttype/forms"/>
  </ds:schemaRefs>
</ds:datastoreItem>
</file>

<file path=customXml/itemProps3.xml><?xml version="1.0" encoding="utf-8"?>
<ds:datastoreItem xmlns:ds="http://schemas.openxmlformats.org/officeDocument/2006/customXml" ds:itemID="{9ED0F3F7-7532-487B-A260-CF383084B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19af6-ca2f-47c6-a460-c4e2c6495179"/>
    <ds:schemaRef ds:uri="8f1fe356-2c26-4050-a68f-5c1dac4447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15571</TotalTime>
  <Words>3624</Words>
  <Application>Microsoft Office PowerPoint</Application>
  <PresentationFormat>Widescreen</PresentationFormat>
  <Paragraphs>249</Paragraphs>
  <Slides>18</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Coco Gothic</vt:lpstr>
      <vt:lpstr>Wingdings</vt:lpstr>
      <vt:lpstr>jetlines 2</vt:lpstr>
      <vt:lpstr>Custom Design</vt:lpstr>
      <vt:lpstr>Jetlines Final Theme</vt:lpstr>
      <vt:lpstr>PowerPoint Presentation</vt:lpstr>
      <vt:lpstr>Forward Looking Statement Disclaimer</vt:lpstr>
      <vt:lpstr>Investment Considerations</vt:lpstr>
      <vt:lpstr>Business Model</vt:lpstr>
      <vt:lpstr>Canadian Domestic Market - Opportunity (National Travel Survey 2018 statistics Canada catalogue n0 11-001-x)</vt:lpstr>
      <vt:lpstr>Canadian Travel to USA - Opportunity (National Travel Survey 2018 statistics Canada catalogue n0 11-001-x)</vt:lpstr>
      <vt:lpstr>Canadian International Travel - Excluding USA - Opportunity (National Travel Survey 2018 statistics Canada catalogue n0 11-001-x)</vt:lpstr>
      <vt:lpstr>Fleet Type A320 </vt:lpstr>
      <vt:lpstr>Canadian Competitors</vt:lpstr>
      <vt:lpstr>Positioning for Launch</vt:lpstr>
      <vt:lpstr>Differentiating factors</vt:lpstr>
      <vt:lpstr>Distribution Strategy</vt:lpstr>
      <vt:lpstr>Executive Team</vt:lpstr>
      <vt:lpstr>Board of Directors</vt:lpstr>
      <vt:lpstr>Board of Directors</vt:lpstr>
      <vt:lpstr>Financial Structure</vt:lpstr>
      <vt:lpstr>Next Step</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Eddy Doyle</dc:creator>
  <cp:keywords/>
  <dc:description/>
  <cp:lastModifiedBy>Percy Gyara</cp:lastModifiedBy>
  <cp:revision>180</cp:revision>
  <cp:lastPrinted>2022-09-15T13:32:30Z</cp:lastPrinted>
  <dcterms:created xsi:type="dcterms:W3CDTF">2021-07-09T01:55:13Z</dcterms:created>
  <dcterms:modified xsi:type="dcterms:W3CDTF">2022-09-24T15:32:59Z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0x010100BD0A03CC365392419F76AF6CAD5BB802</vt:lpwstr>
  </property>
</Properties>
</file>