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5"/>
  </p:notesMasterIdLst>
  <p:handoutMasterIdLst>
    <p:handoutMasterId r:id="rId106"/>
  </p:handoutMasterIdLst>
  <p:sldIdLst>
    <p:sldId id="260" r:id="rId2"/>
    <p:sldId id="267" r:id="rId3"/>
    <p:sldId id="268" r:id="rId4"/>
    <p:sldId id="269" r:id="rId5"/>
    <p:sldId id="1665" r:id="rId6"/>
    <p:sldId id="1666" r:id="rId7"/>
    <p:sldId id="1667" r:id="rId8"/>
    <p:sldId id="1668" r:id="rId9"/>
    <p:sldId id="1669" r:id="rId10"/>
    <p:sldId id="1670" r:id="rId11"/>
    <p:sldId id="1671" r:id="rId12"/>
    <p:sldId id="1672" r:id="rId13"/>
    <p:sldId id="1673" r:id="rId14"/>
    <p:sldId id="1674" r:id="rId15"/>
    <p:sldId id="1675" r:id="rId16"/>
    <p:sldId id="1676" r:id="rId17"/>
    <p:sldId id="1677" r:id="rId18"/>
    <p:sldId id="1678" r:id="rId19"/>
    <p:sldId id="1679" r:id="rId20"/>
    <p:sldId id="1680" r:id="rId21"/>
    <p:sldId id="1681" r:id="rId22"/>
    <p:sldId id="1682" r:id="rId23"/>
    <p:sldId id="1683" r:id="rId24"/>
    <p:sldId id="1684" r:id="rId25"/>
    <p:sldId id="1686" r:id="rId26"/>
    <p:sldId id="1685" r:id="rId27"/>
    <p:sldId id="1568" r:id="rId28"/>
    <p:sldId id="1569" r:id="rId29"/>
    <p:sldId id="1570" r:id="rId30"/>
    <p:sldId id="1571" r:id="rId31"/>
    <p:sldId id="618" r:id="rId32"/>
    <p:sldId id="620" r:id="rId33"/>
    <p:sldId id="621" r:id="rId34"/>
    <p:sldId id="622" r:id="rId35"/>
    <p:sldId id="626" r:id="rId36"/>
    <p:sldId id="627" r:id="rId37"/>
    <p:sldId id="628" r:id="rId38"/>
    <p:sldId id="629" r:id="rId39"/>
    <p:sldId id="623" r:id="rId40"/>
    <p:sldId id="624" r:id="rId41"/>
    <p:sldId id="625" r:id="rId42"/>
    <p:sldId id="633" r:id="rId43"/>
    <p:sldId id="630" r:id="rId44"/>
    <p:sldId id="631" r:id="rId45"/>
    <p:sldId id="637" r:id="rId46"/>
    <p:sldId id="1303" r:id="rId47"/>
    <p:sldId id="927" r:id="rId48"/>
    <p:sldId id="926" r:id="rId49"/>
    <p:sldId id="1298" r:id="rId50"/>
    <p:sldId id="1299" r:id="rId51"/>
    <p:sldId id="1300" r:id="rId52"/>
    <p:sldId id="1302" r:id="rId53"/>
    <p:sldId id="865" r:id="rId54"/>
    <p:sldId id="636" r:id="rId55"/>
    <p:sldId id="794" r:id="rId56"/>
    <p:sldId id="795" r:id="rId57"/>
    <p:sldId id="1387" r:id="rId58"/>
    <p:sldId id="640" r:id="rId59"/>
    <p:sldId id="641" r:id="rId60"/>
    <p:sldId id="642" r:id="rId61"/>
    <p:sldId id="643" r:id="rId62"/>
    <p:sldId id="644" r:id="rId63"/>
    <p:sldId id="645" r:id="rId64"/>
    <p:sldId id="646" r:id="rId65"/>
    <p:sldId id="1238" r:id="rId66"/>
    <p:sldId id="647" r:id="rId67"/>
    <p:sldId id="648" r:id="rId68"/>
    <p:sldId id="649" r:id="rId69"/>
    <p:sldId id="650" r:id="rId70"/>
    <p:sldId id="651" r:id="rId71"/>
    <p:sldId id="652" r:id="rId72"/>
    <p:sldId id="653" r:id="rId73"/>
    <p:sldId id="654" r:id="rId74"/>
    <p:sldId id="659" r:id="rId75"/>
    <p:sldId id="934" r:id="rId76"/>
    <p:sldId id="930" r:id="rId77"/>
    <p:sldId id="932" r:id="rId78"/>
    <p:sldId id="931" r:id="rId79"/>
    <p:sldId id="755" r:id="rId80"/>
    <p:sldId id="660" r:id="rId81"/>
    <p:sldId id="661" r:id="rId82"/>
    <p:sldId id="662" r:id="rId83"/>
    <p:sldId id="663" r:id="rId84"/>
    <p:sldId id="664" r:id="rId85"/>
    <p:sldId id="665" r:id="rId86"/>
    <p:sldId id="666" r:id="rId87"/>
    <p:sldId id="668" r:id="rId88"/>
    <p:sldId id="669" r:id="rId89"/>
    <p:sldId id="670" r:id="rId90"/>
    <p:sldId id="671" r:id="rId91"/>
    <p:sldId id="672" r:id="rId92"/>
    <p:sldId id="939" r:id="rId93"/>
    <p:sldId id="928" r:id="rId94"/>
    <p:sldId id="940" r:id="rId95"/>
    <p:sldId id="674" r:id="rId96"/>
    <p:sldId id="718" r:id="rId97"/>
    <p:sldId id="719" r:id="rId98"/>
    <p:sldId id="717" r:id="rId99"/>
    <p:sldId id="675" r:id="rId100"/>
    <p:sldId id="676" r:id="rId101"/>
    <p:sldId id="677" r:id="rId102"/>
    <p:sldId id="678" r:id="rId103"/>
    <p:sldId id="854" r:id="rId104"/>
  </p:sldIdLst>
  <p:sldSz cx="10795000" cy="7200900"/>
  <p:notesSz cx="10795000" cy="7200900"/>
  <p:custDataLst>
    <p:tags r:id="rId10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1">
          <p15:clr>
            <a:srgbClr val="A4A3A4"/>
          </p15:clr>
        </p15:guide>
        <p15:guide id="2" pos="211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 Odell" initials="KO" lastIdx="1" clrIdx="0"/>
  <p:cmAuthor id="2" name="" initials="" lastIdx="6" clrIdx="0"/>
  <p:cmAuthor id="3" name="ZW" initials="Z" lastIdx="0" clrIdx="1"/>
  <p:cmAuthor id="4" name="Administrator" initials="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34" y="77"/>
      </p:cViewPr>
      <p:guideLst>
        <p:guide orient="horz" pos="2751"/>
        <p:guide pos="21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gs" Target="tags/tag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363256" cy="284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7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9624941" y="0"/>
            <a:ext cx="7363256" cy="284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745"/>
            </a:lvl1pPr>
          </a:lstStyle>
          <a:p>
            <a:fld id="{0F9B84EA-7D68-4D60-9CB1-D50884785D1C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5386189"/>
            <a:ext cx="7363256" cy="284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9624941" y="5386189"/>
            <a:ext cx="7363256" cy="284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363256" cy="284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9624941" y="0"/>
            <a:ext cx="7363256" cy="284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794852" y="708839"/>
            <a:ext cx="3402425" cy="191386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699213" y="2729029"/>
            <a:ext cx="13593704" cy="22328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5386189"/>
            <a:ext cx="7363256" cy="284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9624941" y="5386189"/>
            <a:ext cx="7363256" cy="284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7061200" y="709613"/>
            <a:ext cx="2868613" cy="19129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7061200" y="709613"/>
            <a:ext cx="2868613" cy="19129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7061200" y="709613"/>
            <a:ext cx="2868613" cy="19129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7061200" y="709613"/>
            <a:ext cx="2868613" cy="19129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7061200" y="709613"/>
            <a:ext cx="2868613" cy="19129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7061200" y="709613"/>
            <a:ext cx="2868613" cy="19129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7061200" y="709613"/>
            <a:ext cx="2868613" cy="19129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7061200" y="709613"/>
            <a:ext cx="2868613" cy="19129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7061200" y="709613"/>
            <a:ext cx="2868613" cy="19129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7061200" y="709613"/>
            <a:ext cx="2868613" cy="19129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7061200" y="709613"/>
            <a:ext cx="2868613" cy="19129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7061200" y="709613"/>
            <a:ext cx="2868613" cy="19129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7061200" y="709613"/>
            <a:ext cx="2868613" cy="19129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7061200" y="709613"/>
            <a:ext cx="2868613" cy="19129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7061200" y="709613"/>
            <a:ext cx="2868613" cy="19129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7061200" y="709613"/>
            <a:ext cx="2868613" cy="1912937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0101" y="2232279"/>
            <a:ext cx="9181148" cy="1512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0202" y="4032504"/>
            <a:ext cx="7560945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7E7E7E"/>
                </a:solidFill>
                <a:latin typeface="Cambria" panose="02040503050406030204"/>
                <a:cs typeface="Cambria" panose="02040503050406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7E7E7E"/>
                </a:solidFill>
                <a:latin typeface="Cambria" panose="02040503050406030204"/>
                <a:cs typeface="Cambria" panose="02040503050406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0067" y="1656207"/>
            <a:ext cx="4698587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62695" y="1656207"/>
            <a:ext cx="4698587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7E7E7E"/>
                </a:solidFill>
                <a:latin typeface="Cambria" panose="02040503050406030204"/>
                <a:cs typeface="Cambria" panose="02040503050406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801350" cy="7199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815" y="1069847"/>
            <a:ext cx="10695432" cy="6082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569452" y="103631"/>
            <a:ext cx="2087879" cy="760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8062516" y="6850722"/>
            <a:ext cx="24288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ExB/Traffic Appliances Monthly TB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137ED-1B02-4691-A6FA-8A4730C71F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18"/>
          <p:cNvSpPr txBox="1"/>
          <p:nvPr userDrawn="1"/>
        </p:nvSpPr>
        <p:spPr>
          <a:xfrm>
            <a:off x="303609" y="6933725"/>
            <a:ext cx="6298488" cy="1564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8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10" b="1" kern="1200" dirty="0">
                <a:solidFill>
                  <a:schemeClr val="tx1"/>
                </a:solidFill>
                <a:effectLst/>
                <a:latin typeface="+mn-lt"/>
                <a:ea typeface="Human BBY Condensed Office" charset="0"/>
                <a:cs typeface="Human BBY Condensed Office" charset="0"/>
              </a:rPr>
              <a:t>BEST BUY</a:t>
            </a:r>
            <a:r>
              <a:rPr lang="en-US" sz="795" b="1" kern="1200" dirty="0">
                <a:solidFill>
                  <a:schemeClr val="tx1"/>
                </a:solidFill>
                <a:effectLst/>
                <a:latin typeface="+mn-lt"/>
                <a:ea typeface="Human BBY Condensed Office" charset="0"/>
                <a:cs typeface="Human BBY Condensed Office" charset="0"/>
              </a:rPr>
              <a:t> </a:t>
            </a:r>
            <a:r>
              <a:rPr lang="en-US" sz="530" kern="1200" dirty="0">
                <a:solidFill>
                  <a:schemeClr val="tx1"/>
                </a:solidFill>
                <a:effectLst/>
                <a:latin typeface="+mn-lt"/>
                <a:ea typeface="Human BBY Condensed Office" charset="0"/>
                <a:cs typeface="Human BBY Condensed Office" charset="0"/>
              </a:rPr>
              <a:t>INTERNAL USE ONLY. DO NOT COPY, PUBLISH OR DISTRIBUTE. THE MATERIAL IN THIS DOCUMENT IS CONFIDENTIAL TO BEST BUY.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9625" y="2236947"/>
            <a:ext cx="9175751" cy="15435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9251" y="4080510"/>
            <a:ext cx="7556500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39750" y="6674169"/>
            <a:ext cx="2518833" cy="383381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801350" cy="71993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37317" y="2920999"/>
            <a:ext cx="2926715" cy="697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7E7E7E"/>
                </a:solidFill>
                <a:latin typeface="Cambria" panose="02040503050406030204"/>
                <a:cs typeface="Cambria" panose="02040503050406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2339" y="1133475"/>
            <a:ext cx="8916670" cy="3677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72459" y="6696837"/>
            <a:ext cx="3456432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0067" y="6696837"/>
            <a:ext cx="2484310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76972" y="6696837"/>
            <a:ext cx="2484310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6.jpeg"/><Relationship Id="rId18" Type="http://schemas.openxmlformats.org/officeDocument/2006/relationships/image" Target="../media/image71.jpeg"/><Relationship Id="rId3" Type="http://schemas.openxmlformats.org/officeDocument/2006/relationships/tags" Target="../tags/tag6.xml"/><Relationship Id="rId21" Type="http://schemas.openxmlformats.org/officeDocument/2006/relationships/image" Target="../media/image27.png"/><Relationship Id="rId7" Type="http://schemas.openxmlformats.org/officeDocument/2006/relationships/tags" Target="../tags/tag10.xml"/><Relationship Id="rId12" Type="http://schemas.openxmlformats.org/officeDocument/2006/relationships/image" Target="../media/image65.jpeg"/><Relationship Id="rId17" Type="http://schemas.openxmlformats.org/officeDocument/2006/relationships/image" Target="../media/image70.jpeg"/><Relationship Id="rId2" Type="http://schemas.openxmlformats.org/officeDocument/2006/relationships/tags" Target="../tags/tag5.xml"/><Relationship Id="rId16" Type="http://schemas.openxmlformats.org/officeDocument/2006/relationships/image" Target="../media/image69.jpeg"/><Relationship Id="rId20" Type="http://schemas.openxmlformats.org/officeDocument/2006/relationships/image" Target="../media/image26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64.jpeg"/><Relationship Id="rId5" Type="http://schemas.openxmlformats.org/officeDocument/2006/relationships/tags" Target="../tags/tag8.xml"/><Relationship Id="rId15" Type="http://schemas.openxmlformats.org/officeDocument/2006/relationships/image" Target="../media/image68.jpeg"/><Relationship Id="rId23" Type="http://schemas.openxmlformats.org/officeDocument/2006/relationships/image" Target="../media/image74.jpeg"/><Relationship Id="rId10" Type="http://schemas.openxmlformats.org/officeDocument/2006/relationships/image" Target="../media/image63.jpeg"/><Relationship Id="rId19" Type="http://schemas.openxmlformats.org/officeDocument/2006/relationships/image" Target="../media/image72.jpeg"/><Relationship Id="rId4" Type="http://schemas.openxmlformats.org/officeDocument/2006/relationships/tags" Target="../tags/tag7.xml"/><Relationship Id="rId9" Type="http://schemas.openxmlformats.org/officeDocument/2006/relationships/image" Target="../media/image62.jpeg"/><Relationship Id="rId14" Type="http://schemas.openxmlformats.org/officeDocument/2006/relationships/image" Target="../media/image67.jpeg"/><Relationship Id="rId22" Type="http://schemas.openxmlformats.org/officeDocument/2006/relationships/image" Target="../media/image7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139.jpeg"/><Relationship Id="rId18" Type="http://schemas.openxmlformats.org/officeDocument/2006/relationships/image" Target="../media/image144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138.jpeg"/><Relationship Id="rId17" Type="http://schemas.openxmlformats.org/officeDocument/2006/relationships/image" Target="../media/image143.jpeg"/><Relationship Id="rId2" Type="http://schemas.openxmlformats.org/officeDocument/2006/relationships/tags" Target="../tags/tag13.xml"/><Relationship Id="rId16" Type="http://schemas.openxmlformats.org/officeDocument/2006/relationships/image" Target="../media/image142.jpe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15" Type="http://schemas.openxmlformats.org/officeDocument/2006/relationships/image" Target="../media/image141.jpeg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14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1.jpe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jpeg"/><Relationship Id="rId3" Type="http://schemas.openxmlformats.org/officeDocument/2006/relationships/image" Target="../media/image165.jpeg"/><Relationship Id="rId7" Type="http://schemas.openxmlformats.org/officeDocument/2006/relationships/image" Target="../media/image169.jpe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jpeg"/><Relationship Id="rId5" Type="http://schemas.openxmlformats.org/officeDocument/2006/relationships/image" Target="../media/image167.jpeg"/><Relationship Id="rId4" Type="http://schemas.openxmlformats.org/officeDocument/2006/relationships/image" Target="../media/image166.jpe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315" y="878840"/>
            <a:ext cx="3582035" cy="201549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102" y="297815"/>
            <a:ext cx="26879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Inf</a:t>
            </a:r>
            <a:r>
              <a:rPr sz="3200" spc="-60" dirty="0"/>
              <a:t>r</a:t>
            </a:r>
            <a:r>
              <a:rPr sz="3200" spc="-5" dirty="0"/>
              <a:t>astructu</a:t>
            </a:r>
            <a:r>
              <a:rPr sz="3200" spc="-55" dirty="0"/>
              <a:t>r</a:t>
            </a:r>
            <a:r>
              <a:rPr sz="3200" dirty="0"/>
              <a:t>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0" y="890016"/>
            <a:ext cx="3599688" cy="2016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80491"/>
            <a:ext cx="3609340" cy="2035810"/>
          </a:xfrm>
          <a:custGeom>
            <a:avLst/>
            <a:gdLst/>
            <a:ahLst/>
            <a:cxnLst/>
            <a:rect l="l" t="t" r="r" b="b"/>
            <a:pathLst>
              <a:path w="3609340" h="2035810">
                <a:moveTo>
                  <a:pt x="3599688" y="9525"/>
                </a:moveTo>
                <a:lnTo>
                  <a:pt x="0" y="9525"/>
                </a:lnTo>
                <a:lnTo>
                  <a:pt x="0" y="0"/>
                </a:lnTo>
                <a:lnTo>
                  <a:pt x="3609213" y="0"/>
                </a:lnTo>
                <a:lnTo>
                  <a:pt x="3609213" y="4762"/>
                </a:lnTo>
                <a:lnTo>
                  <a:pt x="3599688" y="4762"/>
                </a:lnTo>
                <a:lnTo>
                  <a:pt x="3599688" y="9525"/>
                </a:lnTo>
                <a:close/>
              </a:path>
              <a:path w="3609340" h="2035810">
                <a:moveTo>
                  <a:pt x="3599688" y="2030539"/>
                </a:moveTo>
                <a:lnTo>
                  <a:pt x="3599688" y="4762"/>
                </a:lnTo>
                <a:lnTo>
                  <a:pt x="3604450" y="9525"/>
                </a:lnTo>
                <a:lnTo>
                  <a:pt x="3609213" y="9525"/>
                </a:lnTo>
                <a:lnTo>
                  <a:pt x="3609213" y="2025777"/>
                </a:lnTo>
                <a:lnTo>
                  <a:pt x="3604450" y="2025777"/>
                </a:lnTo>
                <a:lnTo>
                  <a:pt x="3599688" y="2030539"/>
                </a:lnTo>
                <a:close/>
              </a:path>
              <a:path w="3609340" h="2035810">
                <a:moveTo>
                  <a:pt x="3609213" y="9525"/>
                </a:moveTo>
                <a:lnTo>
                  <a:pt x="3604450" y="9525"/>
                </a:lnTo>
                <a:lnTo>
                  <a:pt x="3599688" y="4762"/>
                </a:lnTo>
                <a:lnTo>
                  <a:pt x="3609213" y="4762"/>
                </a:lnTo>
                <a:lnTo>
                  <a:pt x="3609213" y="9525"/>
                </a:lnTo>
                <a:close/>
              </a:path>
              <a:path w="3609340" h="2035810">
                <a:moveTo>
                  <a:pt x="3609213" y="2035302"/>
                </a:moveTo>
                <a:lnTo>
                  <a:pt x="0" y="2035302"/>
                </a:lnTo>
                <a:lnTo>
                  <a:pt x="0" y="2025777"/>
                </a:lnTo>
                <a:lnTo>
                  <a:pt x="3599688" y="2025777"/>
                </a:lnTo>
                <a:lnTo>
                  <a:pt x="3599688" y="2030539"/>
                </a:lnTo>
                <a:lnTo>
                  <a:pt x="3609213" y="2030539"/>
                </a:lnTo>
                <a:lnTo>
                  <a:pt x="3609213" y="2035302"/>
                </a:lnTo>
                <a:close/>
              </a:path>
              <a:path w="3609340" h="2035810">
                <a:moveTo>
                  <a:pt x="3609213" y="2030539"/>
                </a:moveTo>
                <a:lnTo>
                  <a:pt x="3599688" y="2030539"/>
                </a:lnTo>
                <a:lnTo>
                  <a:pt x="3604450" y="2025777"/>
                </a:lnTo>
                <a:lnTo>
                  <a:pt x="3609213" y="2025777"/>
                </a:lnTo>
                <a:lnTo>
                  <a:pt x="3609213" y="203053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8164" y="890016"/>
            <a:ext cx="3611880" cy="2016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8639" y="880491"/>
            <a:ext cx="3630929" cy="2035810"/>
          </a:xfrm>
          <a:custGeom>
            <a:avLst/>
            <a:gdLst/>
            <a:ahLst/>
            <a:cxnLst/>
            <a:rect l="l" t="t" r="r" b="b"/>
            <a:pathLst>
              <a:path w="3630929" h="2035810">
                <a:moveTo>
                  <a:pt x="3626167" y="2035302"/>
                </a:moveTo>
                <a:lnTo>
                  <a:pt x="4762" y="2035302"/>
                </a:lnTo>
                <a:lnTo>
                  <a:pt x="3289" y="2035073"/>
                </a:lnTo>
                <a:lnTo>
                  <a:pt x="1968" y="2034387"/>
                </a:lnTo>
                <a:lnTo>
                  <a:pt x="914" y="2033333"/>
                </a:lnTo>
                <a:lnTo>
                  <a:pt x="228" y="2032012"/>
                </a:lnTo>
                <a:lnTo>
                  <a:pt x="0" y="2030539"/>
                </a:lnTo>
                <a:lnTo>
                  <a:pt x="0" y="4762"/>
                </a:lnTo>
                <a:lnTo>
                  <a:pt x="4762" y="0"/>
                </a:lnTo>
                <a:lnTo>
                  <a:pt x="3626167" y="0"/>
                </a:lnTo>
                <a:lnTo>
                  <a:pt x="3630930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025777"/>
                </a:lnTo>
                <a:lnTo>
                  <a:pt x="4762" y="2025777"/>
                </a:lnTo>
                <a:lnTo>
                  <a:pt x="9525" y="2030539"/>
                </a:lnTo>
                <a:lnTo>
                  <a:pt x="3630930" y="2030539"/>
                </a:lnTo>
                <a:lnTo>
                  <a:pt x="3630701" y="2032012"/>
                </a:lnTo>
                <a:lnTo>
                  <a:pt x="3630015" y="2033333"/>
                </a:lnTo>
                <a:lnTo>
                  <a:pt x="3628961" y="2034387"/>
                </a:lnTo>
                <a:lnTo>
                  <a:pt x="3627640" y="2035073"/>
                </a:lnTo>
                <a:lnTo>
                  <a:pt x="3626167" y="2035302"/>
                </a:lnTo>
                <a:close/>
              </a:path>
              <a:path w="3630929" h="2035810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3630929" h="2035810">
                <a:moveTo>
                  <a:pt x="3621405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3621405" y="4762"/>
                </a:lnTo>
                <a:lnTo>
                  <a:pt x="3621405" y="9525"/>
                </a:lnTo>
                <a:close/>
              </a:path>
              <a:path w="3630929" h="2035810">
                <a:moveTo>
                  <a:pt x="3621405" y="2030539"/>
                </a:moveTo>
                <a:lnTo>
                  <a:pt x="3621405" y="4762"/>
                </a:lnTo>
                <a:lnTo>
                  <a:pt x="3626167" y="9525"/>
                </a:lnTo>
                <a:lnTo>
                  <a:pt x="3630930" y="9525"/>
                </a:lnTo>
                <a:lnTo>
                  <a:pt x="3630930" y="2025777"/>
                </a:lnTo>
                <a:lnTo>
                  <a:pt x="3626167" y="2025777"/>
                </a:lnTo>
                <a:lnTo>
                  <a:pt x="3621405" y="2030539"/>
                </a:lnTo>
                <a:close/>
              </a:path>
              <a:path w="3630929" h="2035810">
                <a:moveTo>
                  <a:pt x="3630930" y="9525"/>
                </a:moveTo>
                <a:lnTo>
                  <a:pt x="3626167" y="9525"/>
                </a:lnTo>
                <a:lnTo>
                  <a:pt x="3621405" y="4762"/>
                </a:lnTo>
                <a:lnTo>
                  <a:pt x="3630930" y="4762"/>
                </a:lnTo>
                <a:lnTo>
                  <a:pt x="3630930" y="9525"/>
                </a:lnTo>
                <a:close/>
              </a:path>
              <a:path w="3630929" h="2035810">
                <a:moveTo>
                  <a:pt x="9525" y="2030539"/>
                </a:moveTo>
                <a:lnTo>
                  <a:pt x="4762" y="2025777"/>
                </a:lnTo>
                <a:lnTo>
                  <a:pt x="9525" y="2025777"/>
                </a:lnTo>
                <a:lnTo>
                  <a:pt x="9525" y="2030539"/>
                </a:lnTo>
                <a:close/>
              </a:path>
              <a:path w="3630929" h="2035810">
                <a:moveTo>
                  <a:pt x="3621405" y="2030539"/>
                </a:moveTo>
                <a:lnTo>
                  <a:pt x="9525" y="2030539"/>
                </a:lnTo>
                <a:lnTo>
                  <a:pt x="9525" y="2025777"/>
                </a:lnTo>
                <a:lnTo>
                  <a:pt x="3621405" y="2025777"/>
                </a:lnTo>
                <a:lnTo>
                  <a:pt x="3621405" y="2030539"/>
                </a:lnTo>
                <a:close/>
              </a:path>
              <a:path w="3630929" h="2035810">
                <a:moveTo>
                  <a:pt x="3630930" y="2030539"/>
                </a:moveTo>
                <a:lnTo>
                  <a:pt x="3621405" y="2030539"/>
                </a:lnTo>
                <a:lnTo>
                  <a:pt x="3626167" y="2025777"/>
                </a:lnTo>
                <a:lnTo>
                  <a:pt x="3630930" y="2025777"/>
                </a:lnTo>
                <a:lnTo>
                  <a:pt x="3630930" y="203053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9472" y="2302764"/>
            <a:ext cx="1369060" cy="1181100"/>
          </a:xfrm>
          <a:custGeom>
            <a:avLst/>
            <a:gdLst/>
            <a:ahLst/>
            <a:cxnLst/>
            <a:rect l="l" t="t" r="r" b="b"/>
            <a:pathLst>
              <a:path w="1369060" h="1181100">
                <a:moveTo>
                  <a:pt x="0" y="0"/>
                </a:moveTo>
                <a:lnTo>
                  <a:pt x="1368552" y="0"/>
                </a:lnTo>
                <a:lnTo>
                  <a:pt x="1368552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6200" y="2289606"/>
            <a:ext cx="1393825" cy="1207135"/>
          </a:xfrm>
          <a:custGeom>
            <a:avLst/>
            <a:gdLst/>
            <a:ahLst/>
            <a:cxnLst/>
            <a:rect l="l" t="t" r="r" b="b"/>
            <a:pathLst>
              <a:path w="1393825" h="1207135">
                <a:moveTo>
                  <a:pt x="1381061" y="1207084"/>
                </a:moveTo>
                <a:lnTo>
                  <a:pt x="12700" y="1207084"/>
                </a:lnTo>
                <a:lnTo>
                  <a:pt x="10223" y="1206842"/>
                </a:lnTo>
                <a:lnTo>
                  <a:pt x="0" y="1194384"/>
                </a:lnTo>
                <a:lnTo>
                  <a:pt x="0" y="12700"/>
                </a:lnTo>
                <a:lnTo>
                  <a:pt x="12700" y="0"/>
                </a:lnTo>
                <a:lnTo>
                  <a:pt x="1381061" y="0"/>
                </a:lnTo>
                <a:lnTo>
                  <a:pt x="1393761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1181684"/>
                </a:lnTo>
                <a:lnTo>
                  <a:pt x="12700" y="1181684"/>
                </a:lnTo>
                <a:lnTo>
                  <a:pt x="25400" y="1194384"/>
                </a:lnTo>
                <a:lnTo>
                  <a:pt x="1393761" y="1194384"/>
                </a:lnTo>
                <a:lnTo>
                  <a:pt x="1393520" y="1196873"/>
                </a:lnTo>
                <a:lnTo>
                  <a:pt x="1383538" y="1206842"/>
                </a:lnTo>
                <a:lnTo>
                  <a:pt x="1381061" y="1207084"/>
                </a:lnTo>
                <a:close/>
              </a:path>
              <a:path w="1393825" h="1207135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1393825" h="1207135">
                <a:moveTo>
                  <a:pt x="1368361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1368361" y="12700"/>
                </a:lnTo>
                <a:lnTo>
                  <a:pt x="1368361" y="25400"/>
                </a:lnTo>
                <a:close/>
              </a:path>
              <a:path w="1393825" h="1207135">
                <a:moveTo>
                  <a:pt x="1368361" y="1194384"/>
                </a:moveTo>
                <a:lnTo>
                  <a:pt x="1368361" y="12700"/>
                </a:lnTo>
                <a:lnTo>
                  <a:pt x="1381061" y="25400"/>
                </a:lnTo>
                <a:lnTo>
                  <a:pt x="1393761" y="25400"/>
                </a:lnTo>
                <a:lnTo>
                  <a:pt x="1393761" y="1181684"/>
                </a:lnTo>
                <a:lnTo>
                  <a:pt x="1381061" y="1181684"/>
                </a:lnTo>
                <a:lnTo>
                  <a:pt x="1368361" y="1194384"/>
                </a:lnTo>
                <a:close/>
              </a:path>
              <a:path w="1393825" h="1207135">
                <a:moveTo>
                  <a:pt x="1393761" y="25400"/>
                </a:moveTo>
                <a:lnTo>
                  <a:pt x="1381061" y="25400"/>
                </a:lnTo>
                <a:lnTo>
                  <a:pt x="1368361" y="12700"/>
                </a:lnTo>
                <a:lnTo>
                  <a:pt x="1393761" y="12700"/>
                </a:lnTo>
                <a:lnTo>
                  <a:pt x="1393761" y="25400"/>
                </a:lnTo>
                <a:close/>
              </a:path>
              <a:path w="1393825" h="1207135">
                <a:moveTo>
                  <a:pt x="25400" y="1194384"/>
                </a:moveTo>
                <a:lnTo>
                  <a:pt x="12700" y="1181684"/>
                </a:lnTo>
                <a:lnTo>
                  <a:pt x="25400" y="1181684"/>
                </a:lnTo>
                <a:lnTo>
                  <a:pt x="25400" y="1194384"/>
                </a:lnTo>
                <a:close/>
              </a:path>
              <a:path w="1393825" h="1207135">
                <a:moveTo>
                  <a:pt x="1368361" y="1194384"/>
                </a:moveTo>
                <a:lnTo>
                  <a:pt x="25400" y="1194384"/>
                </a:lnTo>
                <a:lnTo>
                  <a:pt x="25400" y="1181684"/>
                </a:lnTo>
                <a:lnTo>
                  <a:pt x="1368361" y="1181684"/>
                </a:lnTo>
                <a:lnTo>
                  <a:pt x="1368361" y="1194384"/>
                </a:lnTo>
                <a:close/>
              </a:path>
              <a:path w="1393825" h="1207135">
                <a:moveTo>
                  <a:pt x="1393761" y="1194384"/>
                </a:moveTo>
                <a:lnTo>
                  <a:pt x="1368361" y="1194384"/>
                </a:lnTo>
                <a:lnTo>
                  <a:pt x="1381061" y="1181684"/>
                </a:lnTo>
                <a:lnTo>
                  <a:pt x="1393761" y="1181684"/>
                </a:lnTo>
                <a:lnTo>
                  <a:pt x="1393761" y="1194384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0763" y="3317747"/>
            <a:ext cx="504825" cy="317500"/>
          </a:xfrm>
          <a:custGeom>
            <a:avLst/>
            <a:gdLst/>
            <a:ahLst/>
            <a:cxnLst/>
            <a:rect l="l" t="t" r="r" b="b"/>
            <a:pathLst>
              <a:path w="504825" h="317500">
                <a:moveTo>
                  <a:pt x="252984" y="316991"/>
                </a:moveTo>
                <a:lnTo>
                  <a:pt x="0" y="0"/>
                </a:lnTo>
                <a:lnTo>
                  <a:pt x="504444" y="0"/>
                </a:lnTo>
                <a:lnTo>
                  <a:pt x="252984" y="31699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8330" y="3304425"/>
            <a:ext cx="529590" cy="342900"/>
          </a:xfrm>
          <a:custGeom>
            <a:avLst/>
            <a:gdLst/>
            <a:ahLst/>
            <a:cxnLst/>
            <a:rect l="l" t="t" r="r" b="b"/>
            <a:pathLst>
              <a:path w="529589" h="342900">
                <a:moveTo>
                  <a:pt x="266014" y="342468"/>
                </a:moveTo>
                <a:lnTo>
                  <a:pt x="263486" y="342468"/>
                </a:lnTo>
                <a:lnTo>
                  <a:pt x="260997" y="341972"/>
                </a:lnTo>
                <a:lnTo>
                  <a:pt x="2743" y="20612"/>
                </a:lnTo>
                <a:lnTo>
                  <a:pt x="0" y="13462"/>
                </a:lnTo>
                <a:lnTo>
                  <a:pt x="114" y="10883"/>
                </a:lnTo>
                <a:lnTo>
                  <a:pt x="12687" y="0"/>
                </a:lnTo>
                <a:lnTo>
                  <a:pt x="516813" y="0"/>
                </a:lnTo>
                <a:lnTo>
                  <a:pt x="526675" y="4800"/>
                </a:lnTo>
                <a:lnTo>
                  <a:pt x="22618" y="4800"/>
                </a:lnTo>
                <a:lnTo>
                  <a:pt x="12687" y="25400"/>
                </a:lnTo>
                <a:lnTo>
                  <a:pt x="38991" y="25400"/>
                </a:lnTo>
                <a:lnTo>
                  <a:pt x="264750" y="309429"/>
                </a:lnTo>
                <a:lnTo>
                  <a:pt x="254812" y="321932"/>
                </a:lnTo>
                <a:lnTo>
                  <a:pt x="287246" y="321932"/>
                </a:lnTo>
                <a:lnTo>
                  <a:pt x="274688" y="337731"/>
                </a:lnTo>
                <a:lnTo>
                  <a:pt x="272922" y="339547"/>
                </a:lnTo>
                <a:lnTo>
                  <a:pt x="270840" y="340982"/>
                </a:lnTo>
                <a:lnTo>
                  <a:pt x="268503" y="341972"/>
                </a:lnTo>
                <a:lnTo>
                  <a:pt x="266014" y="342468"/>
                </a:lnTo>
                <a:close/>
              </a:path>
              <a:path w="529589" h="342900">
                <a:moveTo>
                  <a:pt x="38991" y="25400"/>
                </a:moveTo>
                <a:lnTo>
                  <a:pt x="12687" y="25400"/>
                </a:lnTo>
                <a:lnTo>
                  <a:pt x="22618" y="4800"/>
                </a:lnTo>
                <a:lnTo>
                  <a:pt x="38991" y="25400"/>
                </a:lnTo>
                <a:close/>
              </a:path>
              <a:path w="529589" h="342900">
                <a:moveTo>
                  <a:pt x="490509" y="25400"/>
                </a:moveTo>
                <a:lnTo>
                  <a:pt x="38991" y="25400"/>
                </a:lnTo>
                <a:lnTo>
                  <a:pt x="22618" y="4800"/>
                </a:lnTo>
                <a:lnTo>
                  <a:pt x="506882" y="4800"/>
                </a:lnTo>
                <a:lnTo>
                  <a:pt x="490509" y="25400"/>
                </a:lnTo>
                <a:close/>
              </a:path>
              <a:path w="529589" h="342900">
                <a:moveTo>
                  <a:pt x="287246" y="321932"/>
                </a:moveTo>
                <a:lnTo>
                  <a:pt x="274688" y="321932"/>
                </a:lnTo>
                <a:lnTo>
                  <a:pt x="264750" y="309429"/>
                </a:lnTo>
                <a:lnTo>
                  <a:pt x="506882" y="4800"/>
                </a:lnTo>
                <a:lnTo>
                  <a:pt x="516813" y="25400"/>
                </a:lnTo>
                <a:lnTo>
                  <a:pt x="522952" y="25400"/>
                </a:lnTo>
                <a:lnTo>
                  <a:pt x="287246" y="321932"/>
                </a:lnTo>
                <a:close/>
              </a:path>
              <a:path w="529589" h="342900">
                <a:moveTo>
                  <a:pt x="522952" y="25400"/>
                </a:moveTo>
                <a:lnTo>
                  <a:pt x="516813" y="25400"/>
                </a:lnTo>
                <a:lnTo>
                  <a:pt x="506882" y="4800"/>
                </a:lnTo>
                <a:lnTo>
                  <a:pt x="526675" y="4800"/>
                </a:lnTo>
                <a:lnTo>
                  <a:pt x="527634" y="6045"/>
                </a:lnTo>
                <a:lnTo>
                  <a:pt x="528764" y="8382"/>
                </a:lnTo>
                <a:lnTo>
                  <a:pt x="529386" y="10883"/>
                </a:lnTo>
                <a:lnTo>
                  <a:pt x="529501" y="13462"/>
                </a:lnTo>
                <a:lnTo>
                  <a:pt x="529082" y="16014"/>
                </a:lnTo>
                <a:lnTo>
                  <a:pt x="528154" y="18427"/>
                </a:lnTo>
                <a:lnTo>
                  <a:pt x="526757" y="20612"/>
                </a:lnTo>
                <a:lnTo>
                  <a:pt x="522952" y="25400"/>
                </a:lnTo>
                <a:close/>
              </a:path>
              <a:path w="529589" h="342900">
                <a:moveTo>
                  <a:pt x="274688" y="321932"/>
                </a:moveTo>
                <a:lnTo>
                  <a:pt x="254812" y="321932"/>
                </a:lnTo>
                <a:lnTo>
                  <a:pt x="264750" y="309429"/>
                </a:lnTo>
                <a:lnTo>
                  <a:pt x="274688" y="321932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89303" y="2734055"/>
            <a:ext cx="1007744" cy="352425"/>
          </a:xfrm>
          <a:custGeom>
            <a:avLst/>
            <a:gdLst/>
            <a:ahLst/>
            <a:cxnLst/>
            <a:rect l="l" t="t" r="r" b="b"/>
            <a:pathLst>
              <a:path w="1007744" h="352425">
                <a:moveTo>
                  <a:pt x="0" y="0"/>
                </a:moveTo>
                <a:lnTo>
                  <a:pt x="1007363" y="0"/>
                </a:lnTo>
                <a:lnTo>
                  <a:pt x="1007363" y="352044"/>
                </a:lnTo>
                <a:lnTo>
                  <a:pt x="0" y="352044"/>
                </a:lnTo>
                <a:lnTo>
                  <a:pt x="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84185" y="2728874"/>
            <a:ext cx="1017905" cy="361950"/>
          </a:xfrm>
          <a:custGeom>
            <a:avLst/>
            <a:gdLst/>
            <a:ahLst/>
            <a:cxnLst/>
            <a:rect l="l" t="t" r="r" b="b"/>
            <a:pathLst>
              <a:path w="1017905" h="361950">
                <a:moveTo>
                  <a:pt x="1013028" y="361950"/>
                </a:moveTo>
                <a:lnTo>
                  <a:pt x="4762" y="361950"/>
                </a:lnTo>
                <a:lnTo>
                  <a:pt x="3289" y="361721"/>
                </a:lnTo>
                <a:lnTo>
                  <a:pt x="1955" y="361035"/>
                </a:lnTo>
                <a:lnTo>
                  <a:pt x="901" y="359981"/>
                </a:lnTo>
                <a:lnTo>
                  <a:pt x="228" y="358660"/>
                </a:lnTo>
                <a:lnTo>
                  <a:pt x="0" y="357187"/>
                </a:lnTo>
                <a:lnTo>
                  <a:pt x="0" y="4762"/>
                </a:lnTo>
                <a:lnTo>
                  <a:pt x="4762" y="0"/>
                </a:lnTo>
                <a:lnTo>
                  <a:pt x="1013028" y="0"/>
                </a:lnTo>
                <a:lnTo>
                  <a:pt x="1017790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352425"/>
                </a:lnTo>
                <a:lnTo>
                  <a:pt x="4762" y="352425"/>
                </a:lnTo>
                <a:lnTo>
                  <a:pt x="9525" y="357187"/>
                </a:lnTo>
                <a:lnTo>
                  <a:pt x="1017790" y="357187"/>
                </a:lnTo>
                <a:lnTo>
                  <a:pt x="1017562" y="358660"/>
                </a:lnTo>
                <a:lnTo>
                  <a:pt x="1016889" y="359981"/>
                </a:lnTo>
                <a:lnTo>
                  <a:pt x="1015834" y="361035"/>
                </a:lnTo>
                <a:lnTo>
                  <a:pt x="1014501" y="361721"/>
                </a:lnTo>
                <a:lnTo>
                  <a:pt x="1013028" y="361950"/>
                </a:lnTo>
                <a:close/>
              </a:path>
              <a:path w="1017905" h="361950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017905" h="361950">
                <a:moveTo>
                  <a:pt x="1008265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008265" y="4762"/>
                </a:lnTo>
                <a:lnTo>
                  <a:pt x="1008265" y="9525"/>
                </a:lnTo>
                <a:close/>
              </a:path>
              <a:path w="1017905" h="361950">
                <a:moveTo>
                  <a:pt x="1008265" y="357187"/>
                </a:moveTo>
                <a:lnTo>
                  <a:pt x="1008265" y="4762"/>
                </a:lnTo>
                <a:lnTo>
                  <a:pt x="1013028" y="9525"/>
                </a:lnTo>
                <a:lnTo>
                  <a:pt x="1017790" y="9525"/>
                </a:lnTo>
                <a:lnTo>
                  <a:pt x="1017790" y="352425"/>
                </a:lnTo>
                <a:lnTo>
                  <a:pt x="1013028" y="352425"/>
                </a:lnTo>
                <a:lnTo>
                  <a:pt x="1008265" y="357187"/>
                </a:lnTo>
                <a:close/>
              </a:path>
              <a:path w="1017905" h="361950">
                <a:moveTo>
                  <a:pt x="1017790" y="9525"/>
                </a:moveTo>
                <a:lnTo>
                  <a:pt x="1013028" y="9525"/>
                </a:lnTo>
                <a:lnTo>
                  <a:pt x="1008265" y="4762"/>
                </a:lnTo>
                <a:lnTo>
                  <a:pt x="1017790" y="4762"/>
                </a:lnTo>
                <a:lnTo>
                  <a:pt x="1017790" y="9525"/>
                </a:lnTo>
                <a:close/>
              </a:path>
              <a:path w="1017905" h="361950">
                <a:moveTo>
                  <a:pt x="9525" y="357187"/>
                </a:moveTo>
                <a:lnTo>
                  <a:pt x="4762" y="352425"/>
                </a:lnTo>
                <a:lnTo>
                  <a:pt x="9525" y="352425"/>
                </a:lnTo>
                <a:lnTo>
                  <a:pt x="9525" y="357187"/>
                </a:lnTo>
                <a:close/>
              </a:path>
              <a:path w="1017905" h="361950">
                <a:moveTo>
                  <a:pt x="1008265" y="357187"/>
                </a:moveTo>
                <a:lnTo>
                  <a:pt x="9525" y="357187"/>
                </a:lnTo>
                <a:lnTo>
                  <a:pt x="9525" y="352425"/>
                </a:lnTo>
                <a:lnTo>
                  <a:pt x="1008265" y="352425"/>
                </a:lnTo>
                <a:lnTo>
                  <a:pt x="1008265" y="357187"/>
                </a:lnTo>
                <a:close/>
              </a:path>
              <a:path w="1017905" h="361950">
                <a:moveTo>
                  <a:pt x="1017790" y="357187"/>
                </a:moveTo>
                <a:lnTo>
                  <a:pt x="1008265" y="357187"/>
                </a:lnTo>
                <a:lnTo>
                  <a:pt x="1013028" y="352425"/>
                </a:lnTo>
                <a:lnTo>
                  <a:pt x="1017790" y="352425"/>
                </a:lnTo>
                <a:lnTo>
                  <a:pt x="1017790" y="357187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99438" y="2757766"/>
            <a:ext cx="7867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mbria" panose="02040503050406030204"/>
                <a:cs typeface="Cambria" panose="02040503050406030204"/>
              </a:rPr>
              <a:t>Plant</a:t>
            </a:r>
            <a:r>
              <a:rPr sz="2000" b="1" spc="-75" dirty="0">
                <a:solidFill>
                  <a:srgbClr val="FFFFFF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mbria" panose="02040503050406030204"/>
                <a:cs typeface="Cambria" panose="02040503050406030204"/>
              </a:rPr>
              <a:t>I</a:t>
            </a:r>
            <a:endParaRPr sz="200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19828" y="2302764"/>
            <a:ext cx="1369060" cy="1181100"/>
          </a:xfrm>
          <a:custGeom>
            <a:avLst/>
            <a:gdLst/>
            <a:ahLst/>
            <a:cxnLst/>
            <a:rect l="l" t="t" r="r" b="b"/>
            <a:pathLst>
              <a:path w="1369060" h="1181100">
                <a:moveTo>
                  <a:pt x="0" y="0"/>
                </a:moveTo>
                <a:lnTo>
                  <a:pt x="1368552" y="0"/>
                </a:lnTo>
                <a:lnTo>
                  <a:pt x="1368552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07763" y="2289606"/>
            <a:ext cx="1393825" cy="1207135"/>
          </a:xfrm>
          <a:custGeom>
            <a:avLst/>
            <a:gdLst/>
            <a:ahLst/>
            <a:cxnLst/>
            <a:rect l="l" t="t" r="r" b="b"/>
            <a:pathLst>
              <a:path w="1393825" h="1207135">
                <a:moveTo>
                  <a:pt x="1381061" y="1207096"/>
                </a:moveTo>
                <a:lnTo>
                  <a:pt x="12700" y="1207096"/>
                </a:lnTo>
                <a:lnTo>
                  <a:pt x="10223" y="1206842"/>
                </a:lnTo>
                <a:lnTo>
                  <a:pt x="0" y="1194396"/>
                </a:lnTo>
                <a:lnTo>
                  <a:pt x="0" y="12700"/>
                </a:lnTo>
                <a:lnTo>
                  <a:pt x="12700" y="0"/>
                </a:lnTo>
                <a:lnTo>
                  <a:pt x="1381061" y="0"/>
                </a:lnTo>
                <a:lnTo>
                  <a:pt x="1393761" y="12700"/>
                </a:ln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lnTo>
                  <a:pt x="25400" y="1181696"/>
                </a:lnTo>
                <a:lnTo>
                  <a:pt x="12700" y="1181696"/>
                </a:lnTo>
                <a:lnTo>
                  <a:pt x="25400" y="1194396"/>
                </a:lnTo>
                <a:lnTo>
                  <a:pt x="1393761" y="1194396"/>
                </a:lnTo>
                <a:lnTo>
                  <a:pt x="1393520" y="1196873"/>
                </a:lnTo>
                <a:lnTo>
                  <a:pt x="1383538" y="1206842"/>
                </a:lnTo>
                <a:lnTo>
                  <a:pt x="1381061" y="1207096"/>
                </a:lnTo>
                <a:close/>
              </a:path>
              <a:path w="1393825" h="1207135">
                <a:moveTo>
                  <a:pt x="25400" y="25400"/>
                </a:move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close/>
              </a:path>
              <a:path w="1393825" h="1207135">
                <a:moveTo>
                  <a:pt x="1368361" y="25400"/>
                </a:moveTo>
                <a:lnTo>
                  <a:pt x="25400" y="25400"/>
                </a:lnTo>
                <a:lnTo>
                  <a:pt x="25400" y="12700"/>
                </a:lnTo>
                <a:lnTo>
                  <a:pt x="1368361" y="12700"/>
                </a:lnTo>
                <a:lnTo>
                  <a:pt x="1368361" y="25400"/>
                </a:lnTo>
                <a:close/>
              </a:path>
              <a:path w="1393825" h="1207135">
                <a:moveTo>
                  <a:pt x="1368361" y="1194396"/>
                </a:moveTo>
                <a:lnTo>
                  <a:pt x="1368361" y="12700"/>
                </a:lnTo>
                <a:lnTo>
                  <a:pt x="1381061" y="25400"/>
                </a:lnTo>
                <a:lnTo>
                  <a:pt x="1393761" y="25400"/>
                </a:lnTo>
                <a:lnTo>
                  <a:pt x="1393761" y="1181696"/>
                </a:lnTo>
                <a:lnTo>
                  <a:pt x="1381061" y="1181696"/>
                </a:lnTo>
                <a:lnTo>
                  <a:pt x="1368361" y="1194396"/>
                </a:lnTo>
                <a:close/>
              </a:path>
              <a:path w="1393825" h="1207135">
                <a:moveTo>
                  <a:pt x="1393761" y="25400"/>
                </a:moveTo>
                <a:lnTo>
                  <a:pt x="1381061" y="25400"/>
                </a:lnTo>
                <a:lnTo>
                  <a:pt x="1368361" y="12700"/>
                </a:lnTo>
                <a:lnTo>
                  <a:pt x="1393761" y="12700"/>
                </a:lnTo>
                <a:lnTo>
                  <a:pt x="1393761" y="25400"/>
                </a:lnTo>
                <a:close/>
              </a:path>
              <a:path w="1393825" h="1207135">
                <a:moveTo>
                  <a:pt x="25400" y="1194396"/>
                </a:moveTo>
                <a:lnTo>
                  <a:pt x="12700" y="1181696"/>
                </a:lnTo>
                <a:lnTo>
                  <a:pt x="25400" y="1181696"/>
                </a:lnTo>
                <a:lnTo>
                  <a:pt x="25400" y="1194396"/>
                </a:lnTo>
                <a:close/>
              </a:path>
              <a:path w="1393825" h="1207135">
                <a:moveTo>
                  <a:pt x="1368361" y="1194396"/>
                </a:moveTo>
                <a:lnTo>
                  <a:pt x="25400" y="1194396"/>
                </a:lnTo>
                <a:lnTo>
                  <a:pt x="25400" y="1181696"/>
                </a:lnTo>
                <a:lnTo>
                  <a:pt x="1368361" y="1181696"/>
                </a:lnTo>
                <a:lnTo>
                  <a:pt x="1368361" y="1194396"/>
                </a:lnTo>
                <a:close/>
              </a:path>
              <a:path w="1393825" h="1207135">
                <a:moveTo>
                  <a:pt x="1393761" y="1194396"/>
                </a:moveTo>
                <a:lnTo>
                  <a:pt x="1368361" y="1194396"/>
                </a:lnTo>
                <a:lnTo>
                  <a:pt x="1381061" y="1181696"/>
                </a:lnTo>
                <a:lnTo>
                  <a:pt x="1393761" y="1181696"/>
                </a:lnTo>
                <a:lnTo>
                  <a:pt x="1393761" y="119439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52644" y="3317747"/>
            <a:ext cx="504825" cy="317500"/>
          </a:xfrm>
          <a:custGeom>
            <a:avLst/>
            <a:gdLst/>
            <a:ahLst/>
            <a:cxnLst/>
            <a:rect l="l" t="t" r="r" b="b"/>
            <a:pathLst>
              <a:path w="504825" h="317500">
                <a:moveTo>
                  <a:pt x="251459" y="316991"/>
                </a:moveTo>
                <a:lnTo>
                  <a:pt x="0" y="0"/>
                </a:lnTo>
                <a:lnTo>
                  <a:pt x="504443" y="0"/>
                </a:lnTo>
                <a:lnTo>
                  <a:pt x="251459" y="316991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39893" y="3304425"/>
            <a:ext cx="529590" cy="342900"/>
          </a:xfrm>
          <a:custGeom>
            <a:avLst/>
            <a:gdLst/>
            <a:ahLst/>
            <a:cxnLst/>
            <a:rect l="l" t="t" r="r" b="b"/>
            <a:pathLst>
              <a:path w="529589" h="342900">
                <a:moveTo>
                  <a:pt x="266014" y="342468"/>
                </a:moveTo>
                <a:lnTo>
                  <a:pt x="263486" y="342468"/>
                </a:lnTo>
                <a:lnTo>
                  <a:pt x="260997" y="341972"/>
                </a:lnTo>
                <a:lnTo>
                  <a:pt x="2743" y="20612"/>
                </a:lnTo>
                <a:lnTo>
                  <a:pt x="0" y="13462"/>
                </a:lnTo>
                <a:lnTo>
                  <a:pt x="114" y="10883"/>
                </a:lnTo>
                <a:lnTo>
                  <a:pt x="12687" y="0"/>
                </a:lnTo>
                <a:lnTo>
                  <a:pt x="516813" y="0"/>
                </a:lnTo>
                <a:lnTo>
                  <a:pt x="526675" y="4800"/>
                </a:lnTo>
                <a:lnTo>
                  <a:pt x="22618" y="4800"/>
                </a:lnTo>
                <a:lnTo>
                  <a:pt x="12687" y="25400"/>
                </a:lnTo>
                <a:lnTo>
                  <a:pt x="38991" y="25400"/>
                </a:lnTo>
                <a:lnTo>
                  <a:pt x="264750" y="309429"/>
                </a:lnTo>
                <a:lnTo>
                  <a:pt x="254812" y="321932"/>
                </a:lnTo>
                <a:lnTo>
                  <a:pt x="287246" y="321932"/>
                </a:lnTo>
                <a:lnTo>
                  <a:pt x="274688" y="337731"/>
                </a:lnTo>
                <a:lnTo>
                  <a:pt x="272923" y="339547"/>
                </a:lnTo>
                <a:lnTo>
                  <a:pt x="270840" y="340982"/>
                </a:lnTo>
                <a:lnTo>
                  <a:pt x="268503" y="341972"/>
                </a:lnTo>
                <a:lnTo>
                  <a:pt x="266014" y="342468"/>
                </a:lnTo>
                <a:close/>
              </a:path>
              <a:path w="529589" h="342900">
                <a:moveTo>
                  <a:pt x="38991" y="25400"/>
                </a:moveTo>
                <a:lnTo>
                  <a:pt x="12687" y="25400"/>
                </a:lnTo>
                <a:lnTo>
                  <a:pt x="22618" y="4800"/>
                </a:lnTo>
                <a:lnTo>
                  <a:pt x="38991" y="25400"/>
                </a:lnTo>
                <a:close/>
              </a:path>
              <a:path w="529589" h="342900">
                <a:moveTo>
                  <a:pt x="490509" y="25400"/>
                </a:moveTo>
                <a:lnTo>
                  <a:pt x="38991" y="25400"/>
                </a:lnTo>
                <a:lnTo>
                  <a:pt x="22618" y="4800"/>
                </a:lnTo>
                <a:lnTo>
                  <a:pt x="506882" y="4800"/>
                </a:lnTo>
                <a:lnTo>
                  <a:pt x="490509" y="25400"/>
                </a:lnTo>
                <a:close/>
              </a:path>
              <a:path w="529589" h="342900">
                <a:moveTo>
                  <a:pt x="287246" y="321932"/>
                </a:moveTo>
                <a:lnTo>
                  <a:pt x="274688" y="321932"/>
                </a:lnTo>
                <a:lnTo>
                  <a:pt x="264750" y="309429"/>
                </a:lnTo>
                <a:lnTo>
                  <a:pt x="506882" y="4800"/>
                </a:lnTo>
                <a:lnTo>
                  <a:pt x="516813" y="25400"/>
                </a:lnTo>
                <a:lnTo>
                  <a:pt x="522952" y="25400"/>
                </a:lnTo>
                <a:lnTo>
                  <a:pt x="287246" y="321932"/>
                </a:lnTo>
                <a:close/>
              </a:path>
              <a:path w="529589" h="342900">
                <a:moveTo>
                  <a:pt x="522952" y="25400"/>
                </a:moveTo>
                <a:lnTo>
                  <a:pt x="516813" y="25400"/>
                </a:lnTo>
                <a:lnTo>
                  <a:pt x="506882" y="4800"/>
                </a:lnTo>
                <a:lnTo>
                  <a:pt x="526675" y="4800"/>
                </a:lnTo>
                <a:lnTo>
                  <a:pt x="527634" y="6045"/>
                </a:lnTo>
                <a:lnTo>
                  <a:pt x="528764" y="8382"/>
                </a:lnTo>
                <a:lnTo>
                  <a:pt x="529386" y="10883"/>
                </a:lnTo>
                <a:lnTo>
                  <a:pt x="529501" y="13462"/>
                </a:lnTo>
                <a:lnTo>
                  <a:pt x="529081" y="16014"/>
                </a:lnTo>
                <a:lnTo>
                  <a:pt x="528154" y="18427"/>
                </a:lnTo>
                <a:lnTo>
                  <a:pt x="526757" y="20612"/>
                </a:lnTo>
                <a:lnTo>
                  <a:pt x="522952" y="25400"/>
                </a:lnTo>
                <a:close/>
              </a:path>
              <a:path w="529589" h="342900">
                <a:moveTo>
                  <a:pt x="274688" y="321932"/>
                </a:moveTo>
                <a:lnTo>
                  <a:pt x="254812" y="321932"/>
                </a:lnTo>
                <a:lnTo>
                  <a:pt x="264750" y="309429"/>
                </a:lnTo>
                <a:lnTo>
                  <a:pt x="274688" y="321932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66132" y="2734055"/>
            <a:ext cx="1077595" cy="399415"/>
          </a:xfrm>
          <a:custGeom>
            <a:avLst/>
            <a:gdLst/>
            <a:ahLst/>
            <a:cxnLst/>
            <a:rect l="l" t="t" r="r" b="b"/>
            <a:pathLst>
              <a:path w="1077595" h="399414">
                <a:moveTo>
                  <a:pt x="0" y="0"/>
                </a:moveTo>
                <a:lnTo>
                  <a:pt x="1077467" y="0"/>
                </a:lnTo>
                <a:lnTo>
                  <a:pt x="1077467" y="399288"/>
                </a:lnTo>
                <a:lnTo>
                  <a:pt x="0" y="399288"/>
                </a:lnTo>
                <a:lnTo>
                  <a:pt x="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61598" y="2728874"/>
            <a:ext cx="1086485" cy="409575"/>
          </a:xfrm>
          <a:custGeom>
            <a:avLst/>
            <a:gdLst/>
            <a:ahLst/>
            <a:cxnLst/>
            <a:rect l="l" t="t" r="r" b="b"/>
            <a:pathLst>
              <a:path w="1086485" h="409575">
                <a:moveTo>
                  <a:pt x="1081316" y="409575"/>
                </a:moveTo>
                <a:lnTo>
                  <a:pt x="4762" y="409575"/>
                </a:lnTo>
                <a:lnTo>
                  <a:pt x="3301" y="409346"/>
                </a:lnTo>
                <a:lnTo>
                  <a:pt x="1968" y="408660"/>
                </a:lnTo>
                <a:lnTo>
                  <a:pt x="914" y="407606"/>
                </a:lnTo>
                <a:lnTo>
                  <a:pt x="241" y="406285"/>
                </a:lnTo>
                <a:lnTo>
                  <a:pt x="0" y="404812"/>
                </a:lnTo>
                <a:lnTo>
                  <a:pt x="0" y="4762"/>
                </a:lnTo>
                <a:lnTo>
                  <a:pt x="4762" y="0"/>
                </a:lnTo>
                <a:lnTo>
                  <a:pt x="1081316" y="0"/>
                </a:lnTo>
                <a:lnTo>
                  <a:pt x="1086078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400050"/>
                </a:lnTo>
                <a:lnTo>
                  <a:pt x="4762" y="400050"/>
                </a:lnTo>
                <a:lnTo>
                  <a:pt x="9525" y="404812"/>
                </a:lnTo>
                <a:lnTo>
                  <a:pt x="1086078" y="404812"/>
                </a:lnTo>
                <a:lnTo>
                  <a:pt x="1085850" y="406285"/>
                </a:lnTo>
                <a:lnTo>
                  <a:pt x="1085176" y="407606"/>
                </a:lnTo>
                <a:lnTo>
                  <a:pt x="1084122" y="408660"/>
                </a:lnTo>
                <a:lnTo>
                  <a:pt x="1082789" y="409346"/>
                </a:lnTo>
                <a:lnTo>
                  <a:pt x="1081316" y="409575"/>
                </a:lnTo>
                <a:close/>
              </a:path>
              <a:path w="1086485" h="40957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086485" h="409575">
                <a:moveTo>
                  <a:pt x="1076553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076553" y="4762"/>
                </a:lnTo>
                <a:lnTo>
                  <a:pt x="1076553" y="9525"/>
                </a:lnTo>
                <a:close/>
              </a:path>
              <a:path w="1086485" h="409575">
                <a:moveTo>
                  <a:pt x="1076553" y="404812"/>
                </a:moveTo>
                <a:lnTo>
                  <a:pt x="1076553" y="4762"/>
                </a:lnTo>
                <a:lnTo>
                  <a:pt x="1081316" y="9525"/>
                </a:lnTo>
                <a:lnTo>
                  <a:pt x="1086078" y="9525"/>
                </a:lnTo>
                <a:lnTo>
                  <a:pt x="1086078" y="400050"/>
                </a:lnTo>
                <a:lnTo>
                  <a:pt x="1081316" y="400050"/>
                </a:lnTo>
                <a:lnTo>
                  <a:pt x="1076553" y="404812"/>
                </a:lnTo>
                <a:close/>
              </a:path>
              <a:path w="1086485" h="409575">
                <a:moveTo>
                  <a:pt x="1086078" y="9525"/>
                </a:moveTo>
                <a:lnTo>
                  <a:pt x="1081316" y="9525"/>
                </a:lnTo>
                <a:lnTo>
                  <a:pt x="1076553" y="4762"/>
                </a:lnTo>
                <a:lnTo>
                  <a:pt x="1086078" y="4762"/>
                </a:lnTo>
                <a:lnTo>
                  <a:pt x="1086078" y="9525"/>
                </a:lnTo>
                <a:close/>
              </a:path>
              <a:path w="1086485" h="409575">
                <a:moveTo>
                  <a:pt x="9525" y="404812"/>
                </a:moveTo>
                <a:lnTo>
                  <a:pt x="4762" y="400050"/>
                </a:lnTo>
                <a:lnTo>
                  <a:pt x="9525" y="400050"/>
                </a:lnTo>
                <a:lnTo>
                  <a:pt x="9525" y="404812"/>
                </a:lnTo>
                <a:close/>
              </a:path>
              <a:path w="1086485" h="409575">
                <a:moveTo>
                  <a:pt x="1076553" y="404812"/>
                </a:moveTo>
                <a:lnTo>
                  <a:pt x="9525" y="404812"/>
                </a:lnTo>
                <a:lnTo>
                  <a:pt x="9525" y="400050"/>
                </a:lnTo>
                <a:lnTo>
                  <a:pt x="1076553" y="400050"/>
                </a:lnTo>
                <a:lnTo>
                  <a:pt x="1076553" y="404812"/>
                </a:lnTo>
                <a:close/>
              </a:path>
              <a:path w="1086485" h="409575">
                <a:moveTo>
                  <a:pt x="1086078" y="404812"/>
                </a:moveTo>
                <a:lnTo>
                  <a:pt x="1076553" y="404812"/>
                </a:lnTo>
                <a:lnTo>
                  <a:pt x="1081316" y="400050"/>
                </a:lnTo>
                <a:lnTo>
                  <a:pt x="1086078" y="400050"/>
                </a:lnTo>
                <a:lnTo>
                  <a:pt x="1086078" y="404812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966690" y="2757766"/>
            <a:ext cx="8756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mbria" panose="02040503050406030204"/>
                <a:cs typeface="Cambria" panose="02040503050406030204"/>
              </a:rPr>
              <a:t>Plant</a:t>
            </a:r>
            <a:r>
              <a:rPr sz="2000" b="1" spc="-70" dirty="0">
                <a:solidFill>
                  <a:srgbClr val="FFFFFF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mbria" panose="02040503050406030204"/>
                <a:cs typeface="Cambria" panose="02040503050406030204"/>
              </a:rPr>
              <a:t>II</a:t>
            </a:r>
            <a:endParaRPr sz="200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9566" y="3839032"/>
            <a:ext cx="1685925" cy="167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330,000 </a:t>
            </a:r>
            <a:r>
              <a:rPr sz="1800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sq.</a:t>
            </a:r>
            <a:r>
              <a:rPr sz="1800" spc="-55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1800" spc="0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ft.</a:t>
            </a:r>
            <a:endParaRPr sz="1800">
              <a:latin typeface="Cambria" panose="02040503050406030204"/>
              <a:cs typeface="Cambria" panose="02040503050406030204"/>
            </a:endParaRPr>
          </a:p>
          <a:p>
            <a:pPr marL="825500">
              <a:lnSpc>
                <a:spcPct val="100000"/>
              </a:lnSpc>
              <a:spcBef>
                <a:spcPts val="2160"/>
              </a:spcBef>
            </a:pPr>
            <a:r>
              <a:rPr lang="en-US" sz="2400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5</a:t>
            </a:r>
            <a:r>
              <a:rPr sz="2400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00</a:t>
            </a:r>
            <a:endParaRPr sz="2400">
              <a:latin typeface="Cambria" panose="02040503050406030204"/>
              <a:cs typeface="Cambria" panose="02040503050406030204"/>
            </a:endParaRPr>
          </a:p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2400" spc="-5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65,000</a:t>
            </a:r>
            <a:r>
              <a:rPr sz="2400" spc="-155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units</a:t>
            </a:r>
            <a:endParaRPr sz="180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73403" y="4451451"/>
            <a:ext cx="169227" cy="1689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77967" y="4663429"/>
            <a:ext cx="358775" cy="250190"/>
          </a:xfrm>
          <a:custGeom>
            <a:avLst/>
            <a:gdLst/>
            <a:ahLst/>
            <a:cxnLst/>
            <a:rect l="l" t="t" r="r" b="b"/>
            <a:pathLst>
              <a:path w="358775" h="250189">
                <a:moveTo>
                  <a:pt x="14384" y="249946"/>
                </a:moveTo>
                <a:lnTo>
                  <a:pt x="3967" y="216709"/>
                </a:lnTo>
                <a:lnTo>
                  <a:pt x="0" y="181983"/>
                </a:lnTo>
                <a:lnTo>
                  <a:pt x="2888" y="146660"/>
                </a:lnTo>
                <a:lnTo>
                  <a:pt x="36872" y="69650"/>
                </a:lnTo>
                <a:lnTo>
                  <a:pt x="69763" y="36546"/>
                </a:lnTo>
                <a:lnTo>
                  <a:pt x="109480" y="13269"/>
                </a:lnTo>
                <a:lnTo>
                  <a:pt x="153788" y="769"/>
                </a:lnTo>
                <a:lnTo>
                  <a:pt x="200456" y="0"/>
                </a:lnTo>
                <a:lnTo>
                  <a:pt x="247251" y="11910"/>
                </a:lnTo>
                <a:lnTo>
                  <a:pt x="289247" y="35745"/>
                </a:lnTo>
                <a:lnTo>
                  <a:pt x="322353" y="68613"/>
                </a:lnTo>
                <a:lnTo>
                  <a:pt x="345606" y="108263"/>
                </a:lnTo>
                <a:lnTo>
                  <a:pt x="358043" y="152441"/>
                </a:lnTo>
                <a:lnTo>
                  <a:pt x="358701" y="198896"/>
                </a:lnTo>
                <a:lnTo>
                  <a:pt x="346616" y="245374"/>
                </a:lnTo>
                <a:lnTo>
                  <a:pt x="14384" y="24994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5326" y="4649596"/>
            <a:ext cx="385445" cy="275590"/>
          </a:xfrm>
          <a:custGeom>
            <a:avLst/>
            <a:gdLst/>
            <a:ahLst/>
            <a:cxnLst/>
            <a:rect l="l" t="t" r="r" b="b"/>
            <a:pathLst>
              <a:path w="385444" h="275589">
                <a:moveTo>
                  <a:pt x="37337" y="129539"/>
                </a:moveTo>
                <a:lnTo>
                  <a:pt x="10540" y="129539"/>
                </a:lnTo>
                <a:lnTo>
                  <a:pt x="13779" y="120650"/>
                </a:lnTo>
                <a:lnTo>
                  <a:pt x="14020" y="119379"/>
                </a:lnTo>
                <a:lnTo>
                  <a:pt x="17970" y="110489"/>
                </a:lnTo>
                <a:lnTo>
                  <a:pt x="22034" y="102870"/>
                </a:lnTo>
                <a:lnTo>
                  <a:pt x="22326" y="101600"/>
                </a:lnTo>
                <a:lnTo>
                  <a:pt x="27076" y="93979"/>
                </a:lnTo>
                <a:lnTo>
                  <a:pt x="31864" y="86360"/>
                </a:lnTo>
                <a:lnTo>
                  <a:pt x="32207" y="85089"/>
                </a:lnTo>
                <a:lnTo>
                  <a:pt x="37325" y="77470"/>
                </a:lnTo>
                <a:lnTo>
                  <a:pt x="43141" y="69850"/>
                </a:lnTo>
                <a:lnTo>
                  <a:pt x="43535" y="69850"/>
                </a:lnTo>
                <a:lnTo>
                  <a:pt x="49707" y="62229"/>
                </a:lnTo>
                <a:lnTo>
                  <a:pt x="56184" y="55879"/>
                </a:lnTo>
                <a:lnTo>
                  <a:pt x="62966" y="49529"/>
                </a:lnTo>
                <a:lnTo>
                  <a:pt x="69557" y="43179"/>
                </a:lnTo>
                <a:lnTo>
                  <a:pt x="76860" y="38100"/>
                </a:lnTo>
                <a:lnTo>
                  <a:pt x="84429" y="33020"/>
                </a:lnTo>
                <a:lnTo>
                  <a:pt x="84937" y="31750"/>
                </a:lnTo>
                <a:lnTo>
                  <a:pt x="92227" y="27939"/>
                </a:lnTo>
                <a:lnTo>
                  <a:pt x="92748" y="26670"/>
                </a:lnTo>
                <a:lnTo>
                  <a:pt x="100774" y="22860"/>
                </a:lnTo>
                <a:lnTo>
                  <a:pt x="109004" y="19050"/>
                </a:lnTo>
                <a:lnTo>
                  <a:pt x="117424" y="15239"/>
                </a:lnTo>
                <a:lnTo>
                  <a:pt x="125450" y="11429"/>
                </a:lnTo>
                <a:lnTo>
                  <a:pt x="134772" y="8889"/>
                </a:lnTo>
                <a:lnTo>
                  <a:pt x="143078" y="6350"/>
                </a:lnTo>
                <a:lnTo>
                  <a:pt x="152082" y="3810"/>
                </a:lnTo>
                <a:lnTo>
                  <a:pt x="152679" y="3810"/>
                </a:lnTo>
                <a:lnTo>
                  <a:pt x="161810" y="1270"/>
                </a:lnTo>
                <a:lnTo>
                  <a:pt x="171030" y="0"/>
                </a:lnTo>
                <a:lnTo>
                  <a:pt x="208559" y="0"/>
                </a:lnTo>
                <a:lnTo>
                  <a:pt x="226847" y="2539"/>
                </a:lnTo>
                <a:lnTo>
                  <a:pt x="227469" y="2539"/>
                </a:lnTo>
                <a:lnTo>
                  <a:pt x="236918" y="5079"/>
                </a:lnTo>
                <a:lnTo>
                  <a:pt x="245694" y="6350"/>
                </a:lnTo>
                <a:lnTo>
                  <a:pt x="246316" y="6350"/>
                </a:lnTo>
                <a:lnTo>
                  <a:pt x="255663" y="10160"/>
                </a:lnTo>
                <a:lnTo>
                  <a:pt x="264337" y="12700"/>
                </a:lnTo>
                <a:lnTo>
                  <a:pt x="264934" y="13970"/>
                </a:lnTo>
                <a:lnTo>
                  <a:pt x="274027" y="17779"/>
                </a:lnTo>
                <a:lnTo>
                  <a:pt x="282816" y="21589"/>
                </a:lnTo>
                <a:lnTo>
                  <a:pt x="287058" y="24129"/>
                </a:lnTo>
                <a:lnTo>
                  <a:pt x="190144" y="24129"/>
                </a:lnTo>
                <a:lnTo>
                  <a:pt x="181394" y="25400"/>
                </a:lnTo>
                <a:lnTo>
                  <a:pt x="173939" y="25400"/>
                </a:lnTo>
                <a:lnTo>
                  <a:pt x="165328" y="26670"/>
                </a:lnTo>
                <a:lnTo>
                  <a:pt x="165938" y="26670"/>
                </a:lnTo>
                <a:lnTo>
                  <a:pt x="157416" y="27939"/>
                </a:lnTo>
                <a:lnTo>
                  <a:pt x="158013" y="27939"/>
                </a:lnTo>
                <a:lnTo>
                  <a:pt x="149580" y="30479"/>
                </a:lnTo>
                <a:lnTo>
                  <a:pt x="150177" y="30479"/>
                </a:lnTo>
                <a:lnTo>
                  <a:pt x="141871" y="33020"/>
                </a:lnTo>
                <a:lnTo>
                  <a:pt x="142443" y="33020"/>
                </a:lnTo>
                <a:lnTo>
                  <a:pt x="134277" y="35560"/>
                </a:lnTo>
                <a:lnTo>
                  <a:pt x="134848" y="35560"/>
                </a:lnTo>
                <a:lnTo>
                  <a:pt x="126822" y="38100"/>
                </a:lnTo>
                <a:lnTo>
                  <a:pt x="127381" y="38100"/>
                </a:lnTo>
                <a:lnTo>
                  <a:pt x="119506" y="41910"/>
                </a:lnTo>
                <a:lnTo>
                  <a:pt x="120053" y="41910"/>
                </a:lnTo>
                <a:lnTo>
                  <a:pt x="114930" y="44450"/>
                </a:lnTo>
                <a:lnTo>
                  <a:pt x="112903" y="44450"/>
                </a:lnTo>
                <a:lnTo>
                  <a:pt x="105409" y="49529"/>
                </a:lnTo>
                <a:lnTo>
                  <a:pt x="105930" y="49529"/>
                </a:lnTo>
                <a:lnTo>
                  <a:pt x="98640" y="53339"/>
                </a:lnTo>
                <a:lnTo>
                  <a:pt x="99136" y="53339"/>
                </a:lnTo>
                <a:lnTo>
                  <a:pt x="92075" y="58420"/>
                </a:lnTo>
                <a:lnTo>
                  <a:pt x="92557" y="58420"/>
                </a:lnTo>
                <a:lnTo>
                  <a:pt x="85725" y="63500"/>
                </a:lnTo>
                <a:lnTo>
                  <a:pt x="86194" y="63500"/>
                </a:lnTo>
                <a:lnTo>
                  <a:pt x="79616" y="68579"/>
                </a:lnTo>
                <a:lnTo>
                  <a:pt x="80073" y="68579"/>
                </a:lnTo>
                <a:lnTo>
                  <a:pt x="75013" y="73660"/>
                </a:lnTo>
                <a:lnTo>
                  <a:pt x="74193" y="73660"/>
                </a:lnTo>
                <a:lnTo>
                  <a:pt x="68148" y="80010"/>
                </a:lnTo>
                <a:lnTo>
                  <a:pt x="68567" y="80010"/>
                </a:lnTo>
                <a:lnTo>
                  <a:pt x="62814" y="86360"/>
                </a:lnTo>
                <a:lnTo>
                  <a:pt x="63220" y="86360"/>
                </a:lnTo>
                <a:lnTo>
                  <a:pt x="57772" y="92710"/>
                </a:lnTo>
                <a:lnTo>
                  <a:pt x="58153" y="92710"/>
                </a:lnTo>
                <a:lnTo>
                  <a:pt x="53888" y="99060"/>
                </a:lnTo>
                <a:lnTo>
                  <a:pt x="53390" y="99060"/>
                </a:lnTo>
                <a:lnTo>
                  <a:pt x="48602" y="106679"/>
                </a:lnTo>
                <a:lnTo>
                  <a:pt x="48933" y="106679"/>
                </a:lnTo>
                <a:lnTo>
                  <a:pt x="44500" y="114300"/>
                </a:lnTo>
                <a:lnTo>
                  <a:pt x="44805" y="114300"/>
                </a:lnTo>
                <a:lnTo>
                  <a:pt x="40741" y="121920"/>
                </a:lnTo>
                <a:lnTo>
                  <a:pt x="41020" y="121920"/>
                </a:lnTo>
                <a:lnTo>
                  <a:pt x="37337" y="129539"/>
                </a:lnTo>
                <a:close/>
              </a:path>
              <a:path w="385444" h="275589">
                <a:moveTo>
                  <a:pt x="285445" y="53339"/>
                </a:moveTo>
                <a:lnTo>
                  <a:pt x="277812" y="48260"/>
                </a:lnTo>
                <a:lnTo>
                  <a:pt x="278371" y="48260"/>
                </a:lnTo>
                <a:lnTo>
                  <a:pt x="270433" y="44450"/>
                </a:lnTo>
                <a:lnTo>
                  <a:pt x="271005" y="44450"/>
                </a:lnTo>
                <a:lnTo>
                  <a:pt x="262788" y="40639"/>
                </a:lnTo>
                <a:lnTo>
                  <a:pt x="263359" y="40639"/>
                </a:lnTo>
                <a:lnTo>
                  <a:pt x="254863" y="36829"/>
                </a:lnTo>
                <a:lnTo>
                  <a:pt x="255460" y="36829"/>
                </a:lnTo>
                <a:lnTo>
                  <a:pt x="246773" y="34289"/>
                </a:lnTo>
                <a:lnTo>
                  <a:pt x="247383" y="34289"/>
                </a:lnTo>
                <a:lnTo>
                  <a:pt x="238645" y="31750"/>
                </a:lnTo>
                <a:lnTo>
                  <a:pt x="239255" y="31750"/>
                </a:lnTo>
                <a:lnTo>
                  <a:pt x="230466" y="29210"/>
                </a:lnTo>
                <a:lnTo>
                  <a:pt x="231089" y="29210"/>
                </a:lnTo>
                <a:lnTo>
                  <a:pt x="222275" y="27939"/>
                </a:lnTo>
                <a:lnTo>
                  <a:pt x="222897" y="27939"/>
                </a:lnTo>
                <a:lnTo>
                  <a:pt x="214071" y="26670"/>
                </a:lnTo>
                <a:lnTo>
                  <a:pt x="214706" y="26670"/>
                </a:lnTo>
                <a:lnTo>
                  <a:pt x="205866" y="25400"/>
                </a:lnTo>
                <a:lnTo>
                  <a:pt x="189522" y="25400"/>
                </a:lnTo>
                <a:lnTo>
                  <a:pt x="190144" y="24129"/>
                </a:lnTo>
                <a:lnTo>
                  <a:pt x="287058" y="24129"/>
                </a:lnTo>
                <a:lnTo>
                  <a:pt x="291299" y="26670"/>
                </a:lnTo>
                <a:lnTo>
                  <a:pt x="299466" y="31750"/>
                </a:lnTo>
                <a:lnTo>
                  <a:pt x="306793" y="36829"/>
                </a:lnTo>
                <a:lnTo>
                  <a:pt x="314325" y="43179"/>
                </a:lnTo>
                <a:lnTo>
                  <a:pt x="314807" y="43179"/>
                </a:lnTo>
                <a:lnTo>
                  <a:pt x="321513" y="48260"/>
                </a:lnTo>
                <a:lnTo>
                  <a:pt x="325620" y="52070"/>
                </a:lnTo>
                <a:lnTo>
                  <a:pt x="284924" y="52070"/>
                </a:lnTo>
                <a:lnTo>
                  <a:pt x="285445" y="53339"/>
                </a:lnTo>
                <a:close/>
              </a:path>
              <a:path w="385444" h="275589">
                <a:moveTo>
                  <a:pt x="112369" y="45720"/>
                </a:moveTo>
                <a:lnTo>
                  <a:pt x="112903" y="44450"/>
                </a:lnTo>
                <a:lnTo>
                  <a:pt x="114930" y="44450"/>
                </a:lnTo>
                <a:lnTo>
                  <a:pt x="112369" y="45720"/>
                </a:lnTo>
                <a:close/>
              </a:path>
              <a:path w="385444" h="275589">
                <a:moveTo>
                  <a:pt x="334848" y="62229"/>
                </a:moveTo>
                <a:lnTo>
                  <a:pt x="298754" y="62229"/>
                </a:lnTo>
                <a:lnTo>
                  <a:pt x="291744" y="57150"/>
                </a:lnTo>
                <a:lnTo>
                  <a:pt x="292252" y="57150"/>
                </a:lnTo>
                <a:lnTo>
                  <a:pt x="284924" y="52070"/>
                </a:lnTo>
                <a:lnTo>
                  <a:pt x="325620" y="52070"/>
                </a:lnTo>
                <a:lnTo>
                  <a:pt x="328358" y="54610"/>
                </a:lnTo>
                <a:lnTo>
                  <a:pt x="334848" y="62229"/>
                </a:lnTo>
                <a:close/>
              </a:path>
              <a:path w="385444" h="275589">
                <a:moveTo>
                  <a:pt x="304977" y="68579"/>
                </a:moveTo>
                <a:lnTo>
                  <a:pt x="298272" y="62229"/>
                </a:lnTo>
                <a:lnTo>
                  <a:pt x="335267" y="62229"/>
                </a:lnTo>
                <a:lnTo>
                  <a:pt x="339339" y="67310"/>
                </a:lnTo>
                <a:lnTo>
                  <a:pt x="304507" y="67310"/>
                </a:lnTo>
                <a:lnTo>
                  <a:pt x="304977" y="68579"/>
                </a:lnTo>
                <a:close/>
              </a:path>
              <a:path w="385444" h="275589">
                <a:moveTo>
                  <a:pt x="316496" y="80010"/>
                </a:moveTo>
                <a:lnTo>
                  <a:pt x="310451" y="73660"/>
                </a:lnTo>
                <a:lnTo>
                  <a:pt x="310883" y="73660"/>
                </a:lnTo>
                <a:lnTo>
                  <a:pt x="304507" y="67310"/>
                </a:lnTo>
                <a:lnTo>
                  <a:pt x="339339" y="67310"/>
                </a:lnTo>
                <a:lnTo>
                  <a:pt x="341375" y="69850"/>
                </a:lnTo>
                <a:lnTo>
                  <a:pt x="346748" y="76200"/>
                </a:lnTo>
                <a:lnTo>
                  <a:pt x="348547" y="78739"/>
                </a:lnTo>
                <a:lnTo>
                  <a:pt x="316077" y="78739"/>
                </a:lnTo>
                <a:lnTo>
                  <a:pt x="316496" y="80010"/>
                </a:lnTo>
                <a:close/>
              </a:path>
              <a:path w="385444" h="275589">
                <a:moveTo>
                  <a:pt x="73748" y="74929"/>
                </a:moveTo>
                <a:lnTo>
                  <a:pt x="74193" y="73660"/>
                </a:lnTo>
                <a:lnTo>
                  <a:pt x="75013" y="73660"/>
                </a:lnTo>
                <a:lnTo>
                  <a:pt x="73748" y="74929"/>
                </a:lnTo>
                <a:close/>
              </a:path>
              <a:path w="385444" h="275589">
                <a:moveTo>
                  <a:pt x="331444" y="99060"/>
                </a:moveTo>
                <a:lnTo>
                  <a:pt x="326415" y="91439"/>
                </a:lnTo>
                <a:lnTo>
                  <a:pt x="326783" y="91439"/>
                </a:lnTo>
                <a:lnTo>
                  <a:pt x="321411" y="85089"/>
                </a:lnTo>
                <a:lnTo>
                  <a:pt x="321805" y="85089"/>
                </a:lnTo>
                <a:lnTo>
                  <a:pt x="316077" y="78739"/>
                </a:lnTo>
                <a:lnTo>
                  <a:pt x="348547" y="78739"/>
                </a:lnTo>
                <a:lnTo>
                  <a:pt x="352145" y="83820"/>
                </a:lnTo>
                <a:lnTo>
                  <a:pt x="352488" y="83820"/>
                </a:lnTo>
                <a:lnTo>
                  <a:pt x="357162" y="91439"/>
                </a:lnTo>
                <a:lnTo>
                  <a:pt x="357479" y="92710"/>
                </a:lnTo>
                <a:lnTo>
                  <a:pt x="360544" y="97789"/>
                </a:lnTo>
                <a:lnTo>
                  <a:pt x="331101" y="97789"/>
                </a:lnTo>
                <a:lnTo>
                  <a:pt x="331444" y="99060"/>
                </a:lnTo>
                <a:close/>
              </a:path>
              <a:path w="385444" h="275589">
                <a:moveTo>
                  <a:pt x="346735" y="127000"/>
                </a:moveTo>
                <a:lnTo>
                  <a:pt x="343166" y="119379"/>
                </a:lnTo>
                <a:lnTo>
                  <a:pt x="343433" y="119379"/>
                </a:lnTo>
                <a:lnTo>
                  <a:pt x="339483" y="111760"/>
                </a:lnTo>
                <a:lnTo>
                  <a:pt x="339775" y="111760"/>
                </a:lnTo>
                <a:lnTo>
                  <a:pt x="335457" y="105410"/>
                </a:lnTo>
                <a:lnTo>
                  <a:pt x="335775" y="105410"/>
                </a:lnTo>
                <a:lnTo>
                  <a:pt x="331101" y="97789"/>
                </a:lnTo>
                <a:lnTo>
                  <a:pt x="360544" y="97789"/>
                </a:lnTo>
                <a:lnTo>
                  <a:pt x="362076" y="100329"/>
                </a:lnTo>
                <a:lnTo>
                  <a:pt x="366293" y="107950"/>
                </a:lnTo>
                <a:lnTo>
                  <a:pt x="370103" y="116839"/>
                </a:lnTo>
                <a:lnTo>
                  <a:pt x="373506" y="125729"/>
                </a:lnTo>
                <a:lnTo>
                  <a:pt x="346506" y="125729"/>
                </a:lnTo>
                <a:lnTo>
                  <a:pt x="346735" y="127000"/>
                </a:lnTo>
                <a:close/>
              </a:path>
              <a:path w="385444" h="275589">
                <a:moveTo>
                  <a:pt x="53035" y="100329"/>
                </a:moveTo>
                <a:lnTo>
                  <a:pt x="53390" y="99060"/>
                </a:lnTo>
                <a:lnTo>
                  <a:pt x="53888" y="99060"/>
                </a:lnTo>
                <a:lnTo>
                  <a:pt x="53035" y="100329"/>
                </a:lnTo>
                <a:close/>
              </a:path>
              <a:path w="385444" h="275589">
                <a:moveTo>
                  <a:pt x="349694" y="134620"/>
                </a:moveTo>
                <a:lnTo>
                  <a:pt x="346506" y="125729"/>
                </a:lnTo>
                <a:lnTo>
                  <a:pt x="373506" y="125729"/>
                </a:lnTo>
                <a:lnTo>
                  <a:pt x="376076" y="133350"/>
                </a:lnTo>
                <a:lnTo>
                  <a:pt x="349491" y="133350"/>
                </a:lnTo>
                <a:lnTo>
                  <a:pt x="349694" y="134620"/>
                </a:lnTo>
                <a:close/>
              </a:path>
              <a:path w="385444" h="275589">
                <a:moveTo>
                  <a:pt x="27203" y="275589"/>
                </a:moveTo>
                <a:lnTo>
                  <a:pt x="24676" y="275589"/>
                </a:lnTo>
                <a:lnTo>
                  <a:pt x="22250" y="274320"/>
                </a:lnTo>
                <a:lnTo>
                  <a:pt x="12090" y="259079"/>
                </a:lnTo>
                <a:lnTo>
                  <a:pt x="11874" y="259079"/>
                </a:lnTo>
                <a:lnTo>
                  <a:pt x="1155" y="213360"/>
                </a:lnTo>
                <a:lnTo>
                  <a:pt x="0" y="186689"/>
                </a:lnTo>
                <a:lnTo>
                  <a:pt x="520" y="176529"/>
                </a:lnTo>
                <a:lnTo>
                  <a:pt x="1511" y="167639"/>
                </a:lnTo>
                <a:lnTo>
                  <a:pt x="2984" y="157479"/>
                </a:lnTo>
                <a:lnTo>
                  <a:pt x="5079" y="147320"/>
                </a:lnTo>
                <a:lnTo>
                  <a:pt x="7391" y="138429"/>
                </a:lnTo>
                <a:lnTo>
                  <a:pt x="7569" y="138429"/>
                </a:lnTo>
                <a:lnTo>
                  <a:pt x="10337" y="129539"/>
                </a:lnTo>
                <a:lnTo>
                  <a:pt x="37579" y="129539"/>
                </a:lnTo>
                <a:lnTo>
                  <a:pt x="34803" y="137160"/>
                </a:lnTo>
                <a:lnTo>
                  <a:pt x="34543" y="137160"/>
                </a:lnTo>
                <a:lnTo>
                  <a:pt x="31775" y="146050"/>
                </a:lnTo>
                <a:lnTo>
                  <a:pt x="31953" y="146050"/>
                </a:lnTo>
                <a:lnTo>
                  <a:pt x="29654" y="153670"/>
                </a:lnTo>
                <a:lnTo>
                  <a:pt x="29806" y="153670"/>
                </a:lnTo>
                <a:lnTo>
                  <a:pt x="28228" y="161289"/>
                </a:lnTo>
                <a:lnTo>
                  <a:pt x="28079" y="161289"/>
                </a:lnTo>
                <a:lnTo>
                  <a:pt x="26682" y="170179"/>
                </a:lnTo>
                <a:lnTo>
                  <a:pt x="25966" y="177800"/>
                </a:lnTo>
                <a:lnTo>
                  <a:pt x="25387" y="186689"/>
                </a:lnTo>
                <a:lnTo>
                  <a:pt x="25336" y="194310"/>
                </a:lnTo>
                <a:lnTo>
                  <a:pt x="25704" y="203200"/>
                </a:lnTo>
                <a:lnTo>
                  <a:pt x="26454" y="210820"/>
                </a:lnTo>
                <a:lnTo>
                  <a:pt x="27584" y="219710"/>
                </a:lnTo>
                <a:lnTo>
                  <a:pt x="27715" y="219710"/>
                </a:lnTo>
                <a:lnTo>
                  <a:pt x="29108" y="227329"/>
                </a:lnTo>
                <a:lnTo>
                  <a:pt x="28981" y="227329"/>
                </a:lnTo>
                <a:lnTo>
                  <a:pt x="31000" y="234950"/>
                </a:lnTo>
                <a:lnTo>
                  <a:pt x="30848" y="234950"/>
                </a:lnTo>
                <a:lnTo>
                  <a:pt x="33261" y="242570"/>
                </a:lnTo>
                <a:lnTo>
                  <a:pt x="33083" y="242570"/>
                </a:lnTo>
                <a:lnTo>
                  <a:pt x="35852" y="250088"/>
                </a:lnTo>
                <a:lnTo>
                  <a:pt x="26949" y="250189"/>
                </a:lnTo>
                <a:lnTo>
                  <a:pt x="38874" y="257810"/>
                </a:lnTo>
                <a:lnTo>
                  <a:pt x="373902" y="257810"/>
                </a:lnTo>
                <a:lnTo>
                  <a:pt x="371589" y="264160"/>
                </a:lnTo>
                <a:lnTo>
                  <a:pt x="370458" y="265429"/>
                </a:lnTo>
                <a:lnTo>
                  <a:pt x="368909" y="267970"/>
                </a:lnTo>
                <a:lnTo>
                  <a:pt x="366979" y="269239"/>
                </a:lnTo>
                <a:lnTo>
                  <a:pt x="364769" y="270510"/>
                </a:lnTo>
                <a:lnTo>
                  <a:pt x="362343" y="271779"/>
                </a:lnTo>
                <a:lnTo>
                  <a:pt x="359816" y="271779"/>
                </a:lnTo>
                <a:lnTo>
                  <a:pt x="27203" y="275589"/>
                </a:lnTo>
                <a:close/>
              </a:path>
              <a:path w="385444" h="275589">
                <a:moveTo>
                  <a:pt x="352297" y="142239"/>
                </a:moveTo>
                <a:lnTo>
                  <a:pt x="349491" y="133350"/>
                </a:lnTo>
                <a:lnTo>
                  <a:pt x="376076" y="133350"/>
                </a:lnTo>
                <a:lnTo>
                  <a:pt x="376504" y="134620"/>
                </a:lnTo>
                <a:lnTo>
                  <a:pt x="378515" y="140970"/>
                </a:lnTo>
                <a:lnTo>
                  <a:pt x="352107" y="140970"/>
                </a:lnTo>
                <a:lnTo>
                  <a:pt x="352297" y="142239"/>
                </a:lnTo>
                <a:close/>
              </a:path>
              <a:path w="385444" h="275589">
                <a:moveTo>
                  <a:pt x="34340" y="138429"/>
                </a:moveTo>
                <a:lnTo>
                  <a:pt x="34543" y="137160"/>
                </a:lnTo>
                <a:lnTo>
                  <a:pt x="34803" y="137160"/>
                </a:lnTo>
                <a:lnTo>
                  <a:pt x="34340" y="138429"/>
                </a:lnTo>
                <a:close/>
              </a:path>
              <a:path w="385444" h="275589">
                <a:moveTo>
                  <a:pt x="354533" y="149860"/>
                </a:moveTo>
                <a:lnTo>
                  <a:pt x="352107" y="140970"/>
                </a:lnTo>
                <a:lnTo>
                  <a:pt x="378515" y="140970"/>
                </a:lnTo>
                <a:lnTo>
                  <a:pt x="378917" y="142239"/>
                </a:lnTo>
                <a:lnTo>
                  <a:pt x="380477" y="148589"/>
                </a:lnTo>
                <a:lnTo>
                  <a:pt x="354380" y="148589"/>
                </a:lnTo>
                <a:lnTo>
                  <a:pt x="354533" y="149860"/>
                </a:lnTo>
                <a:close/>
              </a:path>
              <a:path w="385444" h="275589">
                <a:moveTo>
                  <a:pt x="356400" y="157479"/>
                </a:moveTo>
                <a:lnTo>
                  <a:pt x="354380" y="148589"/>
                </a:lnTo>
                <a:lnTo>
                  <a:pt x="380477" y="148589"/>
                </a:lnTo>
                <a:lnTo>
                  <a:pt x="381101" y="151129"/>
                </a:lnTo>
                <a:lnTo>
                  <a:pt x="381228" y="152400"/>
                </a:lnTo>
                <a:lnTo>
                  <a:pt x="381963" y="156210"/>
                </a:lnTo>
                <a:lnTo>
                  <a:pt x="356273" y="156210"/>
                </a:lnTo>
                <a:lnTo>
                  <a:pt x="356400" y="157479"/>
                </a:lnTo>
                <a:close/>
              </a:path>
              <a:path w="385444" h="275589">
                <a:moveTo>
                  <a:pt x="385368" y="198120"/>
                </a:moveTo>
                <a:lnTo>
                  <a:pt x="359968" y="198120"/>
                </a:lnTo>
                <a:lnTo>
                  <a:pt x="359981" y="196850"/>
                </a:lnTo>
                <a:lnTo>
                  <a:pt x="359930" y="186689"/>
                </a:lnTo>
                <a:lnTo>
                  <a:pt x="359676" y="180339"/>
                </a:lnTo>
                <a:lnTo>
                  <a:pt x="358927" y="172720"/>
                </a:lnTo>
                <a:lnTo>
                  <a:pt x="357784" y="165100"/>
                </a:lnTo>
                <a:lnTo>
                  <a:pt x="356273" y="156210"/>
                </a:lnTo>
                <a:lnTo>
                  <a:pt x="381963" y="156210"/>
                </a:lnTo>
                <a:lnTo>
                  <a:pt x="382943" y="161289"/>
                </a:lnTo>
                <a:lnTo>
                  <a:pt x="384149" y="170179"/>
                </a:lnTo>
                <a:lnTo>
                  <a:pt x="385013" y="179070"/>
                </a:lnTo>
                <a:lnTo>
                  <a:pt x="385361" y="186689"/>
                </a:lnTo>
                <a:lnTo>
                  <a:pt x="385368" y="198120"/>
                </a:lnTo>
                <a:close/>
              </a:path>
              <a:path w="385444" h="275589">
                <a:moveTo>
                  <a:pt x="27965" y="162560"/>
                </a:moveTo>
                <a:lnTo>
                  <a:pt x="28079" y="161289"/>
                </a:lnTo>
                <a:lnTo>
                  <a:pt x="28228" y="161289"/>
                </a:lnTo>
                <a:lnTo>
                  <a:pt x="27965" y="162560"/>
                </a:lnTo>
                <a:close/>
              </a:path>
              <a:path w="385444" h="275589">
                <a:moveTo>
                  <a:pt x="358990" y="173989"/>
                </a:moveTo>
                <a:lnTo>
                  <a:pt x="358818" y="172720"/>
                </a:lnTo>
                <a:lnTo>
                  <a:pt x="358990" y="173989"/>
                </a:lnTo>
                <a:close/>
              </a:path>
              <a:path w="385444" h="275589">
                <a:moveTo>
                  <a:pt x="25831" y="179070"/>
                </a:moveTo>
                <a:lnTo>
                  <a:pt x="25882" y="177800"/>
                </a:lnTo>
                <a:lnTo>
                  <a:pt x="25831" y="179070"/>
                </a:lnTo>
                <a:close/>
              </a:path>
              <a:path w="385444" h="275589">
                <a:moveTo>
                  <a:pt x="359714" y="181610"/>
                </a:moveTo>
                <a:lnTo>
                  <a:pt x="359602" y="180339"/>
                </a:lnTo>
                <a:lnTo>
                  <a:pt x="359714" y="181610"/>
                </a:lnTo>
                <a:close/>
              </a:path>
              <a:path w="385444" h="275589">
                <a:moveTo>
                  <a:pt x="25354" y="194733"/>
                </a:moveTo>
                <a:lnTo>
                  <a:pt x="25336" y="194310"/>
                </a:lnTo>
                <a:lnTo>
                  <a:pt x="25354" y="194733"/>
                </a:lnTo>
                <a:close/>
              </a:path>
              <a:path w="385444" h="275589">
                <a:moveTo>
                  <a:pt x="25389" y="195579"/>
                </a:moveTo>
                <a:lnTo>
                  <a:pt x="25354" y="194733"/>
                </a:lnTo>
                <a:lnTo>
                  <a:pt x="25389" y="195579"/>
                </a:lnTo>
                <a:close/>
              </a:path>
              <a:path w="385444" h="275589">
                <a:moveTo>
                  <a:pt x="359977" y="196924"/>
                </a:moveTo>
                <a:close/>
              </a:path>
              <a:path w="385444" h="275589">
                <a:moveTo>
                  <a:pt x="384126" y="214629"/>
                </a:moveTo>
                <a:lnTo>
                  <a:pt x="358597" y="214629"/>
                </a:lnTo>
                <a:lnTo>
                  <a:pt x="359536" y="205739"/>
                </a:lnTo>
                <a:lnTo>
                  <a:pt x="359556" y="204470"/>
                </a:lnTo>
                <a:lnTo>
                  <a:pt x="359977" y="196924"/>
                </a:lnTo>
                <a:lnTo>
                  <a:pt x="359968" y="198120"/>
                </a:lnTo>
                <a:lnTo>
                  <a:pt x="385368" y="198120"/>
                </a:lnTo>
                <a:lnTo>
                  <a:pt x="384922" y="205739"/>
                </a:lnTo>
                <a:lnTo>
                  <a:pt x="384797" y="208279"/>
                </a:lnTo>
                <a:lnTo>
                  <a:pt x="384126" y="214629"/>
                </a:lnTo>
                <a:close/>
              </a:path>
              <a:path w="385444" h="275589">
                <a:moveTo>
                  <a:pt x="379577" y="238760"/>
                </a:moveTo>
                <a:lnTo>
                  <a:pt x="353415" y="238760"/>
                </a:lnTo>
                <a:lnTo>
                  <a:pt x="355714" y="229870"/>
                </a:lnTo>
                <a:lnTo>
                  <a:pt x="355574" y="229870"/>
                </a:lnTo>
                <a:lnTo>
                  <a:pt x="357403" y="222250"/>
                </a:lnTo>
                <a:lnTo>
                  <a:pt x="358686" y="213360"/>
                </a:lnTo>
                <a:lnTo>
                  <a:pt x="358597" y="214629"/>
                </a:lnTo>
                <a:lnTo>
                  <a:pt x="384126" y="214629"/>
                </a:lnTo>
                <a:lnTo>
                  <a:pt x="383857" y="217170"/>
                </a:lnTo>
                <a:lnTo>
                  <a:pt x="382384" y="226060"/>
                </a:lnTo>
                <a:lnTo>
                  <a:pt x="382269" y="227329"/>
                </a:lnTo>
                <a:lnTo>
                  <a:pt x="380288" y="236220"/>
                </a:lnTo>
                <a:lnTo>
                  <a:pt x="379577" y="238760"/>
                </a:lnTo>
                <a:close/>
              </a:path>
              <a:path w="385444" h="275589">
                <a:moveTo>
                  <a:pt x="27715" y="219710"/>
                </a:moveTo>
                <a:lnTo>
                  <a:pt x="27584" y="219710"/>
                </a:lnTo>
                <a:lnTo>
                  <a:pt x="27482" y="218439"/>
                </a:lnTo>
                <a:lnTo>
                  <a:pt x="27715" y="219710"/>
                </a:lnTo>
                <a:close/>
              </a:path>
              <a:path w="385444" h="275589">
                <a:moveTo>
                  <a:pt x="374827" y="255270"/>
                </a:moveTo>
                <a:lnTo>
                  <a:pt x="347789" y="255270"/>
                </a:lnTo>
                <a:lnTo>
                  <a:pt x="359562" y="246379"/>
                </a:lnTo>
                <a:lnTo>
                  <a:pt x="350824" y="246379"/>
                </a:lnTo>
                <a:lnTo>
                  <a:pt x="353593" y="237489"/>
                </a:lnTo>
                <a:lnTo>
                  <a:pt x="353415" y="238760"/>
                </a:lnTo>
                <a:lnTo>
                  <a:pt x="379577" y="238760"/>
                </a:lnTo>
                <a:lnTo>
                  <a:pt x="377799" y="245110"/>
                </a:lnTo>
                <a:lnTo>
                  <a:pt x="374827" y="255270"/>
                </a:lnTo>
                <a:close/>
              </a:path>
              <a:path w="385444" h="275589">
                <a:moveTo>
                  <a:pt x="350992" y="246478"/>
                </a:moveTo>
                <a:lnTo>
                  <a:pt x="359562" y="246379"/>
                </a:lnTo>
                <a:lnTo>
                  <a:pt x="350992" y="246478"/>
                </a:lnTo>
                <a:close/>
              </a:path>
              <a:path w="385444" h="275589">
                <a:moveTo>
                  <a:pt x="347789" y="255270"/>
                </a:moveTo>
                <a:lnTo>
                  <a:pt x="350992" y="246478"/>
                </a:lnTo>
                <a:lnTo>
                  <a:pt x="359562" y="246379"/>
                </a:lnTo>
                <a:lnTo>
                  <a:pt x="347789" y="255270"/>
                </a:lnTo>
                <a:close/>
              </a:path>
              <a:path w="385444" h="275589">
                <a:moveTo>
                  <a:pt x="373902" y="257810"/>
                </a:moveTo>
                <a:lnTo>
                  <a:pt x="38874" y="257810"/>
                </a:lnTo>
                <a:lnTo>
                  <a:pt x="35686" y="250189"/>
                </a:lnTo>
                <a:lnTo>
                  <a:pt x="35890" y="250189"/>
                </a:lnTo>
                <a:lnTo>
                  <a:pt x="350992" y="246478"/>
                </a:lnTo>
                <a:lnTo>
                  <a:pt x="347789" y="255270"/>
                </a:lnTo>
                <a:lnTo>
                  <a:pt x="374827" y="255270"/>
                </a:lnTo>
                <a:lnTo>
                  <a:pt x="373902" y="257810"/>
                </a:lnTo>
                <a:close/>
              </a:path>
              <a:path w="385444" h="275589">
                <a:moveTo>
                  <a:pt x="38874" y="257810"/>
                </a:moveTo>
                <a:lnTo>
                  <a:pt x="26949" y="250189"/>
                </a:lnTo>
                <a:lnTo>
                  <a:pt x="35852" y="250088"/>
                </a:lnTo>
                <a:lnTo>
                  <a:pt x="35686" y="250189"/>
                </a:lnTo>
                <a:lnTo>
                  <a:pt x="38874" y="25781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561128" y="3839032"/>
            <a:ext cx="168592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330,000 </a:t>
            </a:r>
            <a:r>
              <a:rPr sz="1800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sq.</a:t>
            </a:r>
            <a:r>
              <a:rPr sz="1800" spc="-55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1800" spc="0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ft.</a:t>
            </a:r>
            <a:endParaRPr sz="1800">
              <a:latin typeface="Cambria" panose="02040503050406030204"/>
              <a:cs typeface="Cambria" panose="02040503050406030204"/>
            </a:endParaRPr>
          </a:p>
          <a:p>
            <a:pPr marL="825500">
              <a:lnSpc>
                <a:spcPct val="100000"/>
              </a:lnSpc>
              <a:spcBef>
                <a:spcPts val="2160"/>
              </a:spcBef>
            </a:pPr>
            <a:r>
              <a:rPr sz="2400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300</a:t>
            </a:r>
            <a:endParaRPr sz="2400">
              <a:latin typeface="Cambria" panose="02040503050406030204"/>
              <a:cs typeface="Cambria" panose="02040503050406030204"/>
            </a:endParaRPr>
          </a:p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2400" spc="-5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35,000</a:t>
            </a:r>
            <a:r>
              <a:rPr sz="2400" spc="-155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units</a:t>
            </a:r>
            <a:endParaRPr sz="180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974374" y="4451451"/>
            <a:ext cx="169227" cy="1689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78970" y="4663429"/>
            <a:ext cx="359410" cy="250190"/>
          </a:xfrm>
          <a:custGeom>
            <a:avLst/>
            <a:gdLst/>
            <a:ahLst/>
            <a:cxnLst/>
            <a:rect l="l" t="t" r="r" b="b"/>
            <a:pathLst>
              <a:path w="359410" h="250189">
                <a:moveTo>
                  <a:pt x="14593" y="249946"/>
                </a:moveTo>
                <a:lnTo>
                  <a:pt x="4037" y="216709"/>
                </a:lnTo>
                <a:lnTo>
                  <a:pt x="0" y="181983"/>
                </a:lnTo>
                <a:lnTo>
                  <a:pt x="2865" y="146660"/>
                </a:lnTo>
                <a:lnTo>
                  <a:pt x="36847" y="69650"/>
                </a:lnTo>
                <a:lnTo>
                  <a:pt x="69736" y="36546"/>
                </a:lnTo>
                <a:lnTo>
                  <a:pt x="109451" y="13269"/>
                </a:lnTo>
                <a:lnTo>
                  <a:pt x="153761" y="769"/>
                </a:lnTo>
                <a:lnTo>
                  <a:pt x="200432" y="0"/>
                </a:lnTo>
                <a:lnTo>
                  <a:pt x="247232" y="11910"/>
                </a:lnTo>
                <a:lnTo>
                  <a:pt x="289224" y="35745"/>
                </a:lnTo>
                <a:lnTo>
                  <a:pt x="322334" y="68613"/>
                </a:lnTo>
                <a:lnTo>
                  <a:pt x="345606" y="108263"/>
                </a:lnTo>
                <a:lnTo>
                  <a:pt x="358083" y="152441"/>
                </a:lnTo>
                <a:lnTo>
                  <a:pt x="358809" y="198896"/>
                </a:lnTo>
                <a:lnTo>
                  <a:pt x="346825" y="245374"/>
                </a:lnTo>
                <a:lnTo>
                  <a:pt x="14593" y="24994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66246" y="4649596"/>
            <a:ext cx="386080" cy="275590"/>
          </a:xfrm>
          <a:custGeom>
            <a:avLst/>
            <a:gdLst/>
            <a:ahLst/>
            <a:cxnLst/>
            <a:rect l="l" t="t" r="r" b="b"/>
            <a:pathLst>
              <a:path w="386079" h="275589">
                <a:moveTo>
                  <a:pt x="105460" y="49529"/>
                </a:moveTo>
                <a:lnTo>
                  <a:pt x="63017" y="49529"/>
                </a:lnTo>
                <a:lnTo>
                  <a:pt x="69608" y="43179"/>
                </a:lnTo>
                <a:lnTo>
                  <a:pt x="77406" y="38100"/>
                </a:lnTo>
                <a:lnTo>
                  <a:pt x="84480" y="33020"/>
                </a:lnTo>
                <a:lnTo>
                  <a:pt x="84988" y="31750"/>
                </a:lnTo>
                <a:lnTo>
                  <a:pt x="92278" y="27939"/>
                </a:lnTo>
                <a:lnTo>
                  <a:pt x="92798" y="26670"/>
                </a:lnTo>
                <a:lnTo>
                  <a:pt x="100825" y="22860"/>
                </a:lnTo>
                <a:lnTo>
                  <a:pt x="117487" y="15239"/>
                </a:lnTo>
                <a:lnTo>
                  <a:pt x="125514" y="11429"/>
                </a:lnTo>
                <a:lnTo>
                  <a:pt x="134823" y="8889"/>
                </a:lnTo>
                <a:lnTo>
                  <a:pt x="143129" y="6350"/>
                </a:lnTo>
                <a:lnTo>
                  <a:pt x="152146" y="3810"/>
                </a:lnTo>
                <a:lnTo>
                  <a:pt x="152742" y="3810"/>
                </a:lnTo>
                <a:lnTo>
                  <a:pt x="161861" y="1270"/>
                </a:lnTo>
                <a:lnTo>
                  <a:pt x="171094" y="0"/>
                </a:lnTo>
                <a:lnTo>
                  <a:pt x="208610" y="0"/>
                </a:lnTo>
                <a:lnTo>
                  <a:pt x="226898" y="2539"/>
                </a:lnTo>
                <a:lnTo>
                  <a:pt x="227533" y="2539"/>
                </a:lnTo>
                <a:lnTo>
                  <a:pt x="236969" y="5079"/>
                </a:lnTo>
                <a:lnTo>
                  <a:pt x="245757" y="6350"/>
                </a:lnTo>
                <a:lnTo>
                  <a:pt x="246367" y="6350"/>
                </a:lnTo>
                <a:lnTo>
                  <a:pt x="255714" y="10160"/>
                </a:lnTo>
                <a:lnTo>
                  <a:pt x="264401" y="12700"/>
                </a:lnTo>
                <a:lnTo>
                  <a:pt x="264998" y="13970"/>
                </a:lnTo>
                <a:lnTo>
                  <a:pt x="274078" y="17779"/>
                </a:lnTo>
                <a:lnTo>
                  <a:pt x="282308" y="21589"/>
                </a:lnTo>
                <a:lnTo>
                  <a:pt x="282867" y="21589"/>
                </a:lnTo>
                <a:lnTo>
                  <a:pt x="287108" y="24129"/>
                </a:lnTo>
                <a:lnTo>
                  <a:pt x="190195" y="24129"/>
                </a:lnTo>
                <a:lnTo>
                  <a:pt x="181457" y="25400"/>
                </a:lnTo>
                <a:lnTo>
                  <a:pt x="174002" y="25400"/>
                </a:lnTo>
                <a:lnTo>
                  <a:pt x="165379" y="26670"/>
                </a:lnTo>
                <a:lnTo>
                  <a:pt x="165988" y="26670"/>
                </a:lnTo>
                <a:lnTo>
                  <a:pt x="157467" y="27939"/>
                </a:lnTo>
                <a:lnTo>
                  <a:pt x="158064" y="27939"/>
                </a:lnTo>
                <a:lnTo>
                  <a:pt x="149644" y="30479"/>
                </a:lnTo>
                <a:lnTo>
                  <a:pt x="150228" y="30479"/>
                </a:lnTo>
                <a:lnTo>
                  <a:pt x="141922" y="33020"/>
                </a:lnTo>
                <a:lnTo>
                  <a:pt x="142506" y="33020"/>
                </a:lnTo>
                <a:lnTo>
                  <a:pt x="134327" y="35560"/>
                </a:lnTo>
                <a:lnTo>
                  <a:pt x="134899" y="35560"/>
                </a:lnTo>
                <a:lnTo>
                  <a:pt x="126873" y="38100"/>
                </a:lnTo>
                <a:lnTo>
                  <a:pt x="127431" y="38100"/>
                </a:lnTo>
                <a:lnTo>
                  <a:pt x="119570" y="41910"/>
                </a:lnTo>
                <a:lnTo>
                  <a:pt x="120116" y="41910"/>
                </a:lnTo>
                <a:lnTo>
                  <a:pt x="114985" y="44450"/>
                </a:lnTo>
                <a:lnTo>
                  <a:pt x="112953" y="44450"/>
                </a:lnTo>
                <a:lnTo>
                  <a:pt x="105460" y="49529"/>
                </a:lnTo>
                <a:close/>
              </a:path>
              <a:path w="386079" h="275589">
                <a:moveTo>
                  <a:pt x="285508" y="53339"/>
                </a:moveTo>
                <a:lnTo>
                  <a:pt x="277875" y="48260"/>
                </a:lnTo>
                <a:lnTo>
                  <a:pt x="278422" y="48260"/>
                </a:lnTo>
                <a:lnTo>
                  <a:pt x="270497" y="44450"/>
                </a:lnTo>
                <a:lnTo>
                  <a:pt x="271056" y="44450"/>
                </a:lnTo>
                <a:lnTo>
                  <a:pt x="262839" y="40639"/>
                </a:lnTo>
                <a:lnTo>
                  <a:pt x="263423" y="40639"/>
                </a:lnTo>
                <a:lnTo>
                  <a:pt x="254914" y="36829"/>
                </a:lnTo>
                <a:lnTo>
                  <a:pt x="255511" y="36829"/>
                </a:lnTo>
                <a:lnTo>
                  <a:pt x="246824" y="34289"/>
                </a:lnTo>
                <a:lnTo>
                  <a:pt x="247434" y="34289"/>
                </a:lnTo>
                <a:lnTo>
                  <a:pt x="238696" y="31750"/>
                </a:lnTo>
                <a:lnTo>
                  <a:pt x="239306" y="31750"/>
                </a:lnTo>
                <a:lnTo>
                  <a:pt x="230530" y="29210"/>
                </a:lnTo>
                <a:lnTo>
                  <a:pt x="231152" y="29210"/>
                </a:lnTo>
                <a:lnTo>
                  <a:pt x="222338" y="27939"/>
                </a:lnTo>
                <a:lnTo>
                  <a:pt x="222961" y="27939"/>
                </a:lnTo>
                <a:lnTo>
                  <a:pt x="214134" y="26670"/>
                </a:lnTo>
                <a:lnTo>
                  <a:pt x="214757" y="26670"/>
                </a:lnTo>
                <a:lnTo>
                  <a:pt x="205930" y="25400"/>
                </a:lnTo>
                <a:lnTo>
                  <a:pt x="189572" y="25400"/>
                </a:lnTo>
                <a:lnTo>
                  <a:pt x="190195" y="24129"/>
                </a:lnTo>
                <a:lnTo>
                  <a:pt x="287108" y="24129"/>
                </a:lnTo>
                <a:lnTo>
                  <a:pt x="291350" y="26670"/>
                </a:lnTo>
                <a:lnTo>
                  <a:pt x="299516" y="31750"/>
                </a:lnTo>
                <a:lnTo>
                  <a:pt x="306844" y="36829"/>
                </a:lnTo>
                <a:lnTo>
                  <a:pt x="314375" y="43179"/>
                </a:lnTo>
                <a:lnTo>
                  <a:pt x="314858" y="43179"/>
                </a:lnTo>
                <a:lnTo>
                  <a:pt x="322033" y="49529"/>
                </a:lnTo>
                <a:lnTo>
                  <a:pt x="324761" y="52070"/>
                </a:lnTo>
                <a:lnTo>
                  <a:pt x="284975" y="52070"/>
                </a:lnTo>
                <a:lnTo>
                  <a:pt x="285508" y="53339"/>
                </a:lnTo>
                <a:close/>
              </a:path>
              <a:path w="386079" h="275589">
                <a:moveTo>
                  <a:pt x="112420" y="45720"/>
                </a:moveTo>
                <a:lnTo>
                  <a:pt x="112953" y="44450"/>
                </a:lnTo>
                <a:lnTo>
                  <a:pt x="114985" y="44450"/>
                </a:lnTo>
                <a:lnTo>
                  <a:pt x="112420" y="45720"/>
                </a:lnTo>
                <a:close/>
              </a:path>
              <a:path w="386079" h="275589">
                <a:moveTo>
                  <a:pt x="25400" y="195579"/>
                </a:moveTo>
                <a:lnTo>
                  <a:pt x="0" y="195579"/>
                </a:lnTo>
                <a:lnTo>
                  <a:pt x="76" y="185420"/>
                </a:lnTo>
                <a:lnTo>
                  <a:pt x="584" y="176529"/>
                </a:lnTo>
                <a:lnTo>
                  <a:pt x="1562" y="167639"/>
                </a:lnTo>
                <a:lnTo>
                  <a:pt x="3035" y="157479"/>
                </a:lnTo>
                <a:lnTo>
                  <a:pt x="4991" y="148589"/>
                </a:lnTo>
                <a:lnTo>
                  <a:pt x="7442" y="138429"/>
                </a:lnTo>
                <a:lnTo>
                  <a:pt x="7620" y="138429"/>
                </a:lnTo>
                <a:lnTo>
                  <a:pt x="10388" y="129539"/>
                </a:lnTo>
                <a:lnTo>
                  <a:pt x="13843" y="120650"/>
                </a:lnTo>
                <a:lnTo>
                  <a:pt x="14084" y="119379"/>
                </a:lnTo>
                <a:lnTo>
                  <a:pt x="18021" y="110489"/>
                </a:lnTo>
                <a:lnTo>
                  <a:pt x="22085" y="102870"/>
                </a:lnTo>
                <a:lnTo>
                  <a:pt x="22377" y="101600"/>
                </a:lnTo>
                <a:lnTo>
                  <a:pt x="26809" y="93979"/>
                </a:lnTo>
                <a:lnTo>
                  <a:pt x="31915" y="86360"/>
                </a:lnTo>
                <a:lnTo>
                  <a:pt x="37376" y="77470"/>
                </a:lnTo>
                <a:lnTo>
                  <a:pt x="43192" y="69850"/>
                </a:lnTo>
                <a:lnTo>
                  <a:pt x="49758" y="62229"/>
                </a:lnTo>
                <a:lnTo>
                  <a:pt x="55803" y="55879"/>
                </a:lnTo>
                <a:lnTo>
                  <a:pt x="62560" y="49529"/>
                </a:lnTo>
                <a:lnTo>
                  <a:pt x="105981" y="49529"/>
                </a:lnTo>
                <a:lnTo>
                  <a:pt x="98691" y="53339"/>
                </a:lnTo>
                <a:lnTo>
                  <a:pt x="99199" y="53339"/>
                </a:lnTo>
                <a:lnTo>
                  <a:pt x="92125" y="58420"/>
                </a:lnTo>
                <a:lnTo>
                  <a:pt x="92621" y="58420"/>
                </a:lnTo>
                <a:lnTo>
                  <a:pt x="85775" y="63500"/>
                </a:lnTo>
                <a:lnTo>
                  <a:pt x="86258" y="63500"/>
                </a:lnTo>
                <a:lnTo>
                  <a:pt x="79667" y="68579"/>
                </a:lnTo>
                <a:lnTo>
                  <a:pt x="80124" y="68579"/>
                </a:lnTo>
                <a:lnTo>
                  <a:pt x="75064" y="73660"/>
                </a:lnTo>
                <a:lnTo>
                  <a:pt x="74244" y="73660"/>
                </a:lnTo>
                <a:lnTo>
                  <a:pt x="68199" y="80010"/>
                </a:lnTo>
                <a:lnTo>
                  <a:pt x="68618" y="80010"/>
                </a:lnTo>
                <a:lnTo>
                  <a:pt x="62877" y="86360"/>
                </a:lnTo>
                <a:lnTo>
                  <a:pt x="63271" y="86360"/>
                </a:lnTo>
                <a:lnTo>
                  <a:pt x="57835" y="92710"/>
                </a:lnTo>
                <a:lnTo>
                  <a:pt x="58204" y="92710"/>
                </a:lnTo>
                <a:lnTo>
                  <a:pt x="53939" y="99060"/>
                </a:lnTo>
                <a:lnTo>
                  <a:pt x="53441" y="99060"/>
                </a:lnTo>
                <a:lnTo>
                  <a:pt x="48666" y="106679"/>
                </a:lnTo>
                <a:lnTo>
                  <a:pt x="48983" y="106679"/>
                </a:lnTo>
                <a:lnTo>
                  <a:pt x="44564" y="114300"/>
                </a:lnTo>
                <a:lnTo>
                  <a:pt x="44856" y="114300"/>
                </a:lnTo>
                <a:lnTo>
                  <a:pt x="40805" y="121920"/>
                </a:lnTo>
                <a:lnTo>
                  <a:pt x="41071" y="121920"/>
                </a:lnTo>
                <a:lnTo>
                  <a:pt x="37388" y="129539"/>
                </a:lnTo>
                <a:lnTo>
                  <a:pt x="37630" y="129539"/>
                </a:lnTo>
                <a:lnTo>
                  <a:pt x="34854" y="137160"/>
                </a:lnTo>
                <a:lnTo>
                  <a:pt x="34607" y="137160"/>
                </a:lnTo>
                <a:lnTo>
                  <a:pt x="31838" y="146050"/>
                </a:lnTo>
                <a:lnTo>
                  <a:pt x="32016" y="146050"/>
                </a:lnTo>
                <a:lnTo>
                  <a:pt x="29705" y="153670"/>
                </a:lnTo>
                <a:lnTo>
                  <a:pt x="29857" y="153670"/>
                </a:lnTo>
                <a:lnTo>
                  <a:pt x="28279" y="161289"/>
                </a:lnTo>
                <a:lnTo>
                  <a:pt x="28130" y="161289"/>
                </a:lnTo>
                <a:lnTo>
                  <a:pt x="26746" y="170179"/>
                </a:lnTo>
                <a:lnTo>
                  <a:pt x="26016" y="177800"/>
                </a:lnTo>
                <a:lnTo>
                  <a:pt x="25508" y="185420"/>
                </a:lnTo>
                <a:lnTo>
                  <a:pt x="25463" y="186689"/>
                </a:lnTo>
                <a:lnTo>
                  <a:pt x="25387" y="194310"/>
                </a:lnTo>
                <a:lnTo>
                  <a:pt x="25400" y="195579"/>
                </a:lnTo>
                <a:close/>
              </a:path>
              <a:path w="386079" h="275589">
                <a:moveTo>
                  <a:pt x="305028" y="68579"/>
                </a:moveTo>
                <a:lnTo>
                  <a:pt x="298323" y="62229"/>
                </a:lnTo>
                <a:lnTo>
                  <a:pt x="298818" y="62229"/>
                </a:lnTo>
                <a:lnTo>
                  <a:pt x="291795" y="57150"/>
                </a:lnTo>
                <a:lnTo>
                  <a:pt x="292303" y="57150"/>
                </a:lnTo>
                <a:lnTo>
                  <a:pt x="284975" y="52070"/>
                </a:lnTo>
                <a:lnTo>
                  <a:pt x="324761" y="52070"/>
                </a:lnTo>
                <a:lnTo>
                  <a:pt x="328853" y="55879"/>
                </a:lnTo>
                <a:lnTo>
                  <a:pt x="335318" y="62229"/>
                </a:lnTo>
                <a:lnTo>
                  <a:pt x="339390" y="67310"/>
                </a:lnTo>
                <a:lnTo>
                  <a:pt x="304558" y="67310"/>
                </a:lnTo>
                <a:lnTo>
                  <a:pt x="305028" y="68579"/>
                </a:lnTo>
                <a:close/>
              </a:path>
              <a:path w="386079" h="275589">
                <a:moveTo>
                  <a:pt x="316560" y="80010"/>
                </a:moveTo>
                <a:lnTo>
                  <a:pt x="310502" y="73660"/>
                </a:lnTo>
                <a:lnTo>
                  <a:pt x="310946" y="73660"/>
                </a:lnTo>
                <a:lnTo>
                  <a:pt x="304558" y="67310"/>
                </a:lnTo>
                <a:lnTo>
                  <a:pt x="339390" y="67310"/>
                </a:lnTo>
                <a:lnTo>
                  <a:pt x="341426" y="69850"/>
                </a:lnTo>
                <a:lnTo>
                  <a:pt x="346798" y="76200"/>
                </a:lnTo>
                <a:lnTo>
                  <a:pt x="348598" y="78739"/>
                </a:lnTo>
                <a:lnTo>
                  <a:pt x="316141" y="78739"/>
                </a:lnTo>
                <a:lnTo>
                  <a:pt x="316560" y="80010"/>
                </a:lnTo>
                <a:close/>
              </a:path>
              <a:path w="386079" h="275589">
                <a:moveTo>
                  <a:pt x="73799" y="74929"/>
                </a:moveTo>
                <a:lnTo>
                  <a:pt x="74244" y="73660"/>
                </a:lnTo>
                <a:lnTo>
                  <a:pt x="75064" y="73660"/>
                </a:lnTo>
                <a:lnTo>
                  <a:pt x="73799" y="74929"/>
                </a:lnTo>
                <a:close/>
              </a:path>
              <a:path w="386079" h="275589">
                <a:moveTo>
                  <a:pt x="331495" y="99060"/>
                </a:moveTo>
                <a:lnTo>
                  <a:pt x="326466" y="91439"/>
                </a:lnTo>
                <a:lnTo>
                  <a:pt x="326834" y="91439"/>
                </a:lnTo>
                <a:lnTo>
                  <a:pt x="321462" y="85089"/>
                </a:lnTo>
                <a:lnTo>
                  <a:pt x="321856" y="85089"/>
                </a:lnTo>
                <a:lnTo>
                  <a:pt x="316141" y="78739"/>
                </a:lnTo>
                <a:lnTo>
                  <a:pt x="348598" y="78739"/>
                </a:lnTo>
                <a:lnTo>
                  <a:pt x="352196" y="83820"/>
                </a:lnTo>
                <a:lnTo>
                  <a:pt x="352539" y="83820"/>
                </a:lnTo>
                <a:lnTo>
                  <a:pt x="357212" y="91439"/>
                </a:lnTo>
                <a:lnTo>
                  <a:pt x="357530" y="92710"/>
                </a:lnTo>
                <a:lnTo>
                  <a:pt x="360984" y="97789"/>
                </a:lnTo>
                <a:lnTo>
                  <a:pt x="331152" y="97789"/>
                </a:lnTo>
                <a:lnTo>
                  <a:pt x="331495" y="99060"/>
                </a:lnTo>
                <a:close/>
              </a:path>
              <a:path w="386079" h="275589">
                <a:moveTo>
                  <a:pt x="346798" y="127000"/>
                </a:moveTo>
                <a:lnTo>
                  <a:pt x="343217" y="119379"/>
                </a:lnTo>
                <a:lnTo>
                  <a:pt x="343484" y="119379"/>
                </a:lnTo>
                <a:lnTo>
                  <a:pt x="339534" y="111760"/>
                </a:lnTo>
                <a:lnTo>
                  <a:pt x="339826" y="111760"/>
                </a:lnTo>
                <a:lnTo>
                  <a:pt x="335508" y="105410"/>
                </a:lnTo>
                <a:lnTo>
                  <a:pt x="335826" y="105410"/>
                </a:lnTo>
                <a:lnTo>
                  <a:pt x="331152" y="97789"/>
                </a:lnTo>
                <a:lnTo>
                  <a:pt x="360984" y="97789"/>
                </a:lnTo>
                <a:lnTo>
                  <a:pt x="373786" y="125729"/>
                </a:lnTo>
                <a:lnTo>
                  <a:pt x="346557" y="125729"/>
                </a:lnTo>
                <a:lnTo>
                  <a:pt x="346798" y="127000"/>
                </a:lnTo>
                <a:close/>
              </a:path>
              <a:path w="386079" h="275589">
                <a:moveTo>
                  <a:pt x="53086" y="100329"/>
                </a:moveTo>
                <a:lnTo>
                  <a:pt x="53441" y="99060"/>
                </a:lnTo>
                <a:lnTo>
                  <a:pt x="53939" y="99060"/>
                </a:lnTo>
                <a:lnTo>
                  <a:pt x="53086" y="100329"/>
                </a:lnTo>
                <a:close/>
              </a:path>
              <a:path w="386079" h="275589">
                <a:moveTo>
                  <a:pt x="349758" y="134620"/>
                </a:moveTo>
                <a:lnTo>
                  <a:pt x="346557" y="125729"/>
                </a:lnTo>
                <a:lnTo>
                  <a:pt x="373786" y="125729"/>
                </a:lnTo>
                <a:lnTo>
                  <a:pt x="376377" y="133350"/>
                </a:lnTo>
                <a:lnTo>
                  <a:pt x="349542" y="133350"/>
                </a:lnTo>
                <a:lnTo>
                  <a:pt x="349758" y="134620"/>
                </a:lnTo>
                <a:close/>
              </a:path>
              <a:path w="386079" h="275589">
                <a:moveTo>
                  <a:pt x="352348" y="142239"/>
                </a:moveTo>
                <a:lnTo>
                  <a:pt x="349542" y="133350"/>
                </a:lnTo>
                <a:lnTo>
                  <a:pt x="376377" y="133350"/>
                </a:lnTo>
                <a:lnTo>
                  <a:pt x="378444" y="140970"/>
                </a:lnTo>
                <a:lnTo>
                  <a:pt x="352171" y="140970"/>
                </a:lnTo>
                <a:lnTo>
                  <a:pt x="352348" y="142239"/>
                </a:lnTo>
                <a:close/>
              </a:path>
              <a:path w="386079" h="275589">
                <a:moveTo>
                  <a:pt x="34391" y="138429"/>
                </a:moveTo>
                <a:lnTo>
                  <a:pt x="34607" y="137160"/>
                </a:lnTo>
                <a:lnTo>
                  <a:pt x="34854" y="137160"/>
                </a:lnTo>
                <a:lnTo>
                  <a:pt x="34391" y="138429"/>
                </a:lnTo>
                <a:close/>
              </a:path>
              <a:path w="386079" h="275589">
                <a:moveTo>
                  <a:pt x="354584" y="149860"/>
                </a:moveTo>
                <a:lnTo>
                  <a:pt x="352171" y="140970"/>
                </a:lnTo>
                <a:lnTo>
                  <a:pt x="378444" y="140970"/>
                </a:lnTo>
                <a:lnTo>
                  <a:pt x="380479" y="148589"/>
                </a:lnTo>
                <a:lnTo>
                  <a:pt x="354431" y="148589"/>
                </a:lnTo>
                <a:lnTo>
                  <a:pt x="354584" y="149860"/>
                </a:lnTo>
                <a:close/>
              </a:path>
              <a:path w="386079" h="275589">
                <a:moveTo>
                  <a:pt x="356450" y="157479"/>
                </a:moveTo>
                <a:lnTo>
                  <a:pt x="354431" y="148589"/>
                </a:lnTo>
                <a:lnTo>
                  <a:pt x="380479" y="148589"/>
                </a:lnTo>
                <a:lnTo>
                  <a:pt x="381152" y="151129"/>
                </a:lnTo>
                <a:lnTo>
                  <a:pt x="381279" y="152400"/>
                </a:lnTo>
                <a:lnTo>
                  <a:pt x="382014" y="156210"/>
                </a:lnTo>
                <a:lnTo>
                  <a:pt x="356323" y="156210"/>
                </a:lnTo>
                <a:lnTo>
                  <a:pt x="356450" y="157479"/>
                </a:lnTo>
                <a:close/>
              </a:path>
              <a:path w="386079" h="275589">
                <a:moveTo>
                  <a:pt x="385419" y="198120"/>
                </a:moveTo>
                <a:lnTo>
                  <a:pt x="360019" y="198120"/>
                </a:lnTo>
                <a:lnTo>
                  <a:pt x="360045" y="196850"/>
                </a:lnTo>
                <a:lnTo>
                  <a:pt x="360083" y="189229"/>
                </a:lnTo>
                <a:lnTo>
                  <a:pt x="359727" y="180339"/>
                </a:lnTo>
                <a:lnTo>
                  <a:pt x="358978" y="172720"/>
                </a:lnTo>
                <a:lnTo>
                  <a:pt x="357835" y="165100"/>
                </a:lnTo>
                <a:lnTo>
                  <a:pt x="356323" y="156210"/>
                </a:lnTo>
                <a:lnTo>
                  <a:pt x="382014" y="156210"/>
                </a:lnTo>
                <a:lnTo>
                  <a:pt x="382993" y="161289"/>
                </a:lnTo>
                <a:lnTo>
                  <a:pt x="384276" y="170179"/>
                </a:lnTo>
                <a:lnTo>
                  <a:pt x="385063" y="179070"/>
                </a:lnTo>
                <a:lnTo>
                  <a:pt x="385470" y="187960"/>
                </a:lnTo>
                <a:lnTo>
                  <a:pt x="385419" y="198120"/>
                </a:lnTo>
                <a:close/>
              </a:path>
              <a:path w="386079" h="275589">
                <a:moveTo>
                  <a:pt x="28016" y="162560"/>
                </a:moveTo>
                <a:lnTo>
                  <a:pt x="28130" y="161289"/>
                </a:lnTo>
                <a:lnTo>
                  <a:pt x="28279" y="161289"/>
                </a:lnTo>
                <a:lnTo>
                  <a:pt x="28016" y="162560"/>
                </a:lnTo>
                <a:close/>
              </a:path>
              <a:path w="386079" h="275589">
                <a:moveTo>
                  <a:pt x="359041" y="173989"/>
                </a:moveTo>
                <a:lnTo>
                  <a:pt x="358869" y="172720"/>
                </a:lnTo>
                <a:lnTo>
                  <a:pt x="359041" y="173989"/>
                </a:lnTo>
                <a:close/>
              </a:path>
              <a:path w="386079" h="275589">
                <a:moveTo>
                  <a:pt x="25882" y="179070"/>
                </a:moveTo>
                <a:lnTo>
                  <a:pt x="25933" y="177800"/>
                </a:lnTo>
                <a:lnTo>
                  <a:pt x="25882" y="179070"/>
                </a:lnTo>
                <a:close/>
              </a:path>
              <a:path w="386079" h="275589">
                <a:moveTo>
                  <a:pt x="359765" y="181610"/>
                </a:moveTo>
                <a:lnTo>
                  <a:pt x="359653" y="180339"/>
                </a:lnTo>
                <a:lnTo>
                  <a:pt x="359765" y="181610"/>
                </a:lnTo>
                <a:close/>
              </a:path>
              <a:path w="386079" h="275589">
                <a:moveTo>
                  <a:pt x="25405" y="194758"/>
                </a:moveTo>
                <a:lnTo>
                  <a:pt x="25387" y="194310"/>
                </a:lnTo>
                <a:lnTo>
                  <a:pt x="25405" y="194758"/>
                </a:lnTo>
                <a:close/>
              </a:path>
              <a:path w="386079" h="275589">
                <a:moveTo>
                  <a:pt x="27266" y="275589"/>
                </a:moveTo>
                <a:lnTo>
                  <a:pt x="24726" y="275589"/>
                </a:lnTo>
                <a:lnTo>
                  <a:pt x="22301" y="274320"/>
                </a:lnTo>
                <a:lnTo>
                  <a:pt x="12141" y="259079"/>
                </a:lnTo>
                <a:lnTo>
                  <a:pt x="11925" y="259079"/>
                </a:lnTo>
                <a:lnTo>
                  <a:pt x="8900" y="250088"/>
                </a:lnTo>
                <a:lnTo>
                  <a:pt x="6515" y="241300"/>
                </a:lnTo>
                <a:lnTo>
                  <a:pt x="4330" y="232410"/>
                </a:lnTo>
                <a:lnTo>
                  <a:pt x="2489" y="223520"/>
                </a:lnTo>
                <a:lnTo>
                  <a:pt x="1206" y="213360"/>
                </a:lnTo>
                <a:lnTo>
                  <a:pt x="419" y="204470"/>
                </a:lnTo>
                <a:lnTo>
                  <a:pt x="12" y="195579"/>
                </a:lnTo>
                <a:lnTo>
                  <a:pt x="25400" y="195579"/>
                </a:lnTo>
                <a:lnTo>
                  <a:pt x="25405" y="194758"/>
                </a:lnTo>
                <a:lnTo>
                  <a:pt x="25755" y="203200"/>
                </a:lnTo>
                <a:lnTo>
                  <a:pt x="26504" y="210820"/>
                </a:lnTo>
                <a:lnTo>
                  <a:pt x="27647" y="219710"/>
                </a:lnTo>
                <a:lnTo>
                  <a:pt x="27776" y="219710"/>
                </a:lnTo>
                <a:lnTo>
                  <a:pt x="29159" y="227329"/>
                </a:lnTo>
                <a:lnTo>
                  <a:pt x="31051" y="234950"/>
                </a:lnTo>
                <a:lnTo>
                  <a:pt x="30899" y="234950"/>
                </a:lnTo>
                <a:lnTo>
                  <a:pt x="33324" y="242570"/>
                </a:lnTo>
                <a:lnTo>
                  <a:pt x="33134" y="242570"/>
                </a:lnTo>
                <a:lnTo>
                  <a:pt x="35903" y="250088"/>
                </a:lnTo>
                <a:lnTo>
                  <a:pt x="27012" y="250189"/>
                </a:lnTo>
                <a:lnTo>
                  <a:pt x="38938" y="257810"/>
                </a:lnTo>
                <a:lnTo>
                  <a:pt x="373799" y="257810"/>
                </a:lnTo>
                <a:lnTo>
                  <a:pt x="371640" y="264160"/>
                </a:lnTo>
                <a:lnTo>
                  <a:pt x="370522" y="265429"/>
                </a:lnTo>
                <a:lnTo>
                  <a:pt x="368960" y="267970"/>
                </a:lnTo>
                <a:lnTo>
                  <a:pt x="367030" y="269239"/>
                </a:lnTo>
                <a:lnTo>
                  <a:pt x="364820" y="270510"/>
                </a:lnTo>
                <a:lnTo>
                  <a:pt x="362394" y="271779"/>
                </a:lnTo>
                <a:lnTo>
                  <a:pt x="359867" y="271779"/>
                </a:lnTo>
                <a:lnTo>
                  <a:pt x="27266" y="275589"/>
                </a:lnTo>
                <a:close/>
              </a:path>
              <a:path w="386079" h="275589">
                <a:moveTo>
                  <a:pt x="360026" y="197176"/>
                </a:moveTo>
                <a:lnTo>
                  <a:pt x="360028" y="196850"/>
                </a:lnTo>
                <a:lnTo>
                  <a:pt x="360026" y="197176"/>
                </a:lnTo>
                <a:close/>
              </a:path>
              <a:path w="386079" h="275589">
                <a:moveTo>
                  <a:pt x="384122" y="214629"/>
                </a:moveTo>
                <a:lnTo>
                  <a:pt x="358648" y="214629"/>
                </a:lnTo>
                <a:lnTo>
                  <a:pt x="359587" y="205739"/>
                </a:lnTo>
                <a:lnTo>
                  <a:pt x="359609" y="204470"/>
                </a:lnTo>
                <a:lnTo>
                  <a:pt x="360026" y="197176"/>
                </a:lnTo>
                <a:lnTo>
                  <a:pt x="360019" y="198120"/>
                </a:lnTo>
                <a:lnTo>
                  <a:pt x="385419" y="198120"/>
                </a:lnTo>
                <a:lnTo>
                  <a:pt x="384973" y="205739"/>
                </a:lnTo>
                <a:lnTo>
                  <a:pt x="384848" y="208279"/>
                </a:lnTo>
                <a:lnTo>
                  <a:pt x="384122" y="214629"/>
                </a:lnTo>
                <a:close/>
              </a:path>
              <a:path w="386079" h="275589">
                <a:moveTo>
                  <a:pt x="379791" y="238760"/>
                </a:moveTo>
                <a:lnTo>
                  <a:pt x="353466" y="238760"/>
                </a:lnTo>
                <a:lnTo>
                  <a:pt x="355765" y="229870"/>
                </a:lnTo>
                <a:lnTo>
                  <a:pt x="355625" y="229870"/>
                </a:lnTo>
                <a:lnTo>
                  <a:pt x="357466" y="222250"/>
                </a:lnTo>
                <a:lnTo>
                  <a:pt x="358736" y="213360"/>
                </a:lnTo>
                <a:lnTo>
                  <a:pt x="358648" y="214629"/>
                </a:lnTo>
                <a:lnTo>
                  <a:pt x="384122" y="214629"/>
                </a:lnTo>
                <a:lnTo>
                  <a:pt x="383832" y="217170"/>
                </a:lnTo>
                <a:lnTo>
                  <a:pt x="382447" y="226060"/>
                </a:lnTo>
                <a:lnTo>
                  <a:pt x="382333" y="227329"/>
                </a:lnTo>
                <a:lnTo>
                  <a:pt x="380492" y="236220"/>
                </a:lnTo>
                <a:lnTo>
                  <a:pt x="379791" y="238760"/>
                </a:lnTo>
                <a:close/>
              </a:path>
              <a:path w="386079" h="275589">
                <a:moveTo>
                  <a:pt x="27776" y="219710"/>
                </a:moveTo>
                <a:lnTo>
                  <a:pt x="27647" y="219710"/>
                </a:lnTo>
                <a:lnTo>
                  <a:pt x="27546" y="218439"/>
                </a:lnTo>
                <a:lnTo>
                  <a:pt x="27776" y="219710"/>
                </a:lnTo>
                <a:close/>
              </a:path>
              <a:path w="386079" h="275589">
                <a:moveTo>
                  <a:pt x="374662" y="255270"/>
                </a:moveTo>
                <a:lnTo>
                  <a:pt x="347840" y="255270"/>
                </a:lnTo>
                <a:lnTo>
                  <a:pt x="359613" y="246379"/>
                </a:lnTo>
                <a:lnTo>
                  <a:pt x="350875" y="246379"/>
                </a:lnTo>
                <a:lnTo>
                  <a:pt x="353644" y="237489"/>
                </a:lnTo>
                <a:lnTo>
                  <a:pt x="353466" y="238760"/>
                </a:lnTo>
                <a:lnTo>
                  <a:pt x="379791" y="238760"/>
                </a:lnTo>
                <a:lnTo>
                  <a:pt x="378040" y="245110"/>
                </a:lnTo>
                <a:lnTo>
                  <a:pt x="377863" y="245110"/>
                </a:lnTo>
                <a:lnTo>
                  <a:pt x="375094" y="254000"/>
                </a:lnTo>
                <a:lnTo>
                  <a:pt x="374662" y="255270"/>
                </a:lnTo>
                <a:close/>
              </a:path>
              <a:path w="386079" h="275589">
                <a:moveTo>
                  <a:pt x="351055" y="246478"/>
                </a:moveTo>
                <a:lnTo>
                  <a:pt x="359613" y="246379"/>
                </a:lnTo>
                <a:lnTo>
                  <a:pt x="351055" y="246478"/>
                </a:lnTo>
                <a:close/>
              </a:path>
              <a:path w="386079" h="275589">
                <a:moveTo>
                  <a:pt x="347840" y="255270"/>
                </a:moveTo>
                <a:lnTo>
                  <a:pt x="351055" y="246478"/>
                </a:lnTo>
                <a:lnTo>
                  <a:pt x="359613" y="246379"/>
                </a:lnTo>
                <a:lnTo>
                  <a:pt x="347840" y="255270"/>
                </a:lnTo>
                <a:close/>
              </a:path>
              <a:path w="386079" h="275589">
                <a:moveTo>
                  <a:pt x="373799" y="257810"/>
                </a:moveTo>
                <a:lnTo>
                  <a:pt x="38938" y="257810"/>
                </a:lnTo>
                <a:lnTo>
                  <a:pt x="35737" y="250189"/>
                </a:lnTo>
                <a:lnTo>
                  <a:pt x="35941" y="250189"/>
                </a:lnTo>
                <a:lnTo>
                  <a:pt x="351055" y="246478"/>
                </a:lnTo>
                <a:lnTo>
                  <a:pt x="347840" y="255270"/>
                </a:lnTo>
                <a:lnTo>
                  <a:pt x="374662" y="255270"/>
                </a:lnTo>
                <a:lnTo>
                  <a:pt x="373799" y="257810"/>
                </a:lnTo>
                <a:close/>
              </a:path>
              <a:path w="386079" h="275589">
                <a:moveTo>
                  <a:pt x="38938" y="257810"/>
                </a:moveTo>
                <a:lnTo>
                  <a:pt x="27012" y="250189"/>
                </a:lnTo>
                <a:lnTo>
                  <a:pt x="35903" y="250088"/>
                </a:lnTo>
                <a:lnTo>
                  <a:pt x="35737" y="250189"/>
                </a:lnTo>
                <a:lnTo>
                  <a:pt x="38938" y="25781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627" y="5972555"/>
            <a:ext cx="2939796" cy="7193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00518" y="878966"/>
            <a:ext cx="3601085" cy="2035810"/>
          </a:xfrm>
          <a:custGeom>
            <a:avLst/>
            <a:gdLst/>
            <a:ahLst/>
            <a:cxnLst/>
            <a:rect l="l" t="t" r="r" b="b"/>
            <a:pathLst>
              <a:path w="3601084" h="2035810">
                <a:moveTo>
                  <a:pt x="3600830" y="2035302"/>
                </a:moveTo>
                <a:lnTo>
                  <a:pt x="4762" y="2035302"/>
                </a:lnTo>
                <a:lnTo>
                  <a:pt x="3289" y="2035073"/>
                </a:lnTo>
                <a:lnTo>
                  <a:pt x="1968" y="2034387"/>
                </a:lnTo>
                <a:lnTo>
                  <a:pt x="914" y="2033333"/>
                </a:lnTo>
                <a:lnTo>
                  <a:pt x="228" y="2032012"/>
                </a:lnTo>
                <a:lnTo>
                  <a:pt x="0" y="2030539"/>
                </a:lnTo>
                <a:lnTo>
                  <a:pt x="0" y="4762"/>
                </a:lnTo>
                <a:lnTo>
                  <a:pt x="4762" y="0"/>
                </a:lnTo>
                <a:lnTo>
                  <a:pt x="3600830" y="0"/>
                </a:lnTo>
                <a:lnTo>
                  <a:pt x="3600830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2025777"/>
                </a:lnTo>
                <a:lnTo>
                  <a:pt x="4762" y="2025777"/>
                </a:lnTo>
                <a:lnTo>
                  <a:pt x="9525" y="2030539"/>
                </a:lnTo>
                <a:lnTo>
                  <a:pt x="3600830" y="2030539"/>
                </a:lnTo>
                <a:lnTo>
                  <a:pt x="3600830" y="2035302"/>
                </a:lnTo>
                <a:close/>
              </a:path>
              <a:path w="3601084" h="2035810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3601084" h="2035810">
                <a:moveTo>
                  <a:pt x="360083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3600830" y="4762"/>
                </a:lnTo>
                <a:lnTo>
                  <a:pt x="3600830" y="9525"/>
                </a:lnTo>
                <a:close/>
              </a:path>
              <a:path w="3601084" h="2035810">
                <a:moveTo>
                  <a:pt x="9525" y="2030539"/>
                </a:moveTo>
                <a:lnTo>
                  <a:pt x="4762" y="2025777"/>
                </a:lnTo>
                <a:lnTo>
                  <a:pt x="9525" y="2025777"/>
                </a:lnTo>
                <a:lnTo>
                  <a:pt x="9525" y="2030539"/>
                </a:lnTo>
                <a:close/>
              </a:path>
              <a:path w="3601084" h="2035810">
                <a:moveTo>
                  <a:pt x="3600830" y="2030539"/>
                </a:moveTo>
                <a:lnTo>
                  <a:pt x="9525" y="2030539"/>
                </a:lnTo>
                <a:lnTo>
                  <a:pt x="9525" y="2025777"/>
                </a:lnTo>
                <a:lnTo>
                  <a:pt x="3600830" y="2025777"/>
                </a:lnTo>
                <a:lnTo>
                  <a:pt x="3600830" y="203053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152917" y="3838943"/>
            <a:ext cx="1685925" cy="167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750,000 </a:t>
            </a:r>
            <a:r>
              <a:rPr sz="1800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sq.</a:t>
            </a:r>
            <a:r>
              <a:rPr sz="1800" spc="-55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1800" spc="0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ft.</a:t>
            </a:r>
            <a:endParaRPr sz="1800">
              <a:latin typeface="Cambria" panose="02040503050406030204"/>
              <a:cs typeface="Cambria" panose="02040503050406030204"/>
            </a:endParaRPr>
          </a:p>
          <a:p>
            <a:pPr marL="739775">
              <a:lnSpc>
                <a:spcPct val="100000"/>
              </a:lnSpc>
              <a:spcBef>
                <a:spcPts val="2160"/>
              </a:spcBef>
            </a:pPr>
            <a:r>
              <a:rPr lang="en-US" sz="2400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7</a:t>
            </a:r>
            <a:r>
              <a:rPr sz="2400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00</a:t>
            </a:r>
            <a:endParaRPr sz="2400">
              <a:latin typeface="Cambria" panose="02040503050406030204"/>
              <a:cs typeface="Cambria" panose="02040503050406030204"/>
            </a:endParaRPr>
          </a:p>
          <a:p>
            <a:pPr marL="33020">
              <a:lnSpc>
                <a:spcPct val="100000"/>
              </a:lnSpc>
              <a:spcBef>
                <a:spcPts val="2160"/>
              </a:spcBef>
            </a:pPr>
            <a:r>
              <a:rPr sz="2400" spc="-5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150,000</a:t>
            </a:r>
            <a:r>
              <a:rPr sz="2400" spc="-165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Cambria" panose="02040503050406030204"/>
                <a:cs typeface="Cambria" panose="02040503050406030204"/>
              </a:rPr>
              <a:t>units</a:t>
            </a:r>
            <a:endParaRPr sz="180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574811" y="4451477"/>
            <a:ext cx="169176" cy="1689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79342" y="4663492"/>
            <a:ext cx="359410" cy="250190"/>
          </a:xfrm>
          <a:custGeom>
            <a:avLst/>
            <a:gdLst/>
            <a:ahLst/>
            <a:cxnLst/>
            <a:rect l="l" t="t" r="r" b="b"/>
            <a:pathLst>
              <a:path w="359409" h="250189">
                <a:moveTo>
                  <a:pt x="13909" y="249883"/>
                </a:moveTo>
                <a:lnTo>
                  <a:pt x="3803" y="216695"/>
                </a:lnTo>
                <a:lnTo>
                  <a:pt x="0" y="182000"/>
                </a:lnTo>
                <a:lnTo>
                  <a:pt x="2954" y="146694"/>
                </a:lnTo>
                <a:lnTo>
                  <a:pt x="36954" y="69683"/>
                </a:lnTo>
                <a:lnTo>
                  <a:pt x="69840" y="36572"/>
                </a:lnTo>
                <a:lnTo>
                  <a:pt x="109548" y="13287"/>
                </a:lnTo>
                <a:lnTo>
                  <a:pt x="153846" y="779"/>
                </a:lnTo>
                <a:lnTo>
                  <a:pt x="200502" y="0"/>
                </a:lnTo>
                <a:lnTo>
                  <a:pt x="247284" y="11898"/>
                </a:lnTo>
                <a:lnTo>
                  <a:pt x="289267" y="35735"/>
                </a:lnTo>
                <a:lnTo>
                  <a:pt x="322390" y="68648"/>
                </a:lnTo>
                <a:lnTo>
                  <a:pt x="345724" y="108426"/>
                </a:lnTo>
                <a:lnTo>
                  <a:pt x="358335" y="152858"/>
                </a:lnTo>
                <a:lnTo>
                  <a:pt x="359293" y="199731"/>
                </a:lnTo>
                <a:lnTo>
                  <a:pt x="347665" y="246835"/>
                </a:lnTo>
                <a:lnTo>
                  <a:pt x="13909" y="249883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66708" y="4649660"/>
            <a:ext cx="385445" cy="275590"/>
          </a:xfrm>
          <a:custGeom>
            <a:avLst/>
            <a:gdLst/>
            <a:ahLst/>
            <a:cxnLst/>
            <a:rect l="l" t="t" r="r" b="b"/>
            <a:pathLst>
              <a:path w="385445" h="275589">
                <a:moveTo>
                  <a:pt x="105473" y="49529"/>
                </a:moveTo>
                <a:lnTo>
                  <a:pt x="63030" y="49529"/>
                </a:lnTo>
                <a:lnTo>
                  <a:pt x="70091" y="43179"/>
                </a:lnTo>
                <a:lnTo>
                  <a:pt x="77419" y="38100"/>
                </a:lnTo>
                <a:lnTo>
                  <a:pt x="84493" y="33020"/>
                </a:lnTo>
                <a:lnTo>
                  <a:pt x="85001" y="31750"/>
                </a:lnTo>
                <a:lnTo>
                  <a:pt x="92290" y="27939"/>
                </a:lnTo>
                <a:lnTo>
                  <a:pt x="92811" y="26670"/>
                </a:lnTo>
                <a:lnTo>
                  <a:pt x="134251" y="8889"/>
                </a:lnTo>
                <a:lnTo>
                  <a:pt x="161251" y="2539"/>
                </a:lnTo>
                <a:lnTo>
                  <a:pt x="171081" y="0"/>
                </a:lnTo>
                <a:lnTo>
                  <a:pt x="208597" y="0"/>
                </a:lnTo>
                <a:lnTo>
                  <a:pt x="226872" y="2539"/>
                </a:lnTo>
                <a:lnTo>
                  <a:pt x="227507" y="2539"/>
                </a:lnTo>
                <a:lnTo>
                  <a:pt x="236321" y="3810"/>
                </a:lnTo>
                <a:lnTo>
                  <a:pt x="245719" y="6350"/>
                </a:lnTo>
                <a:lnTo>
                  <a:pt x="246341" y="6350"/>
                </a:lnTo>
                <a:lnTo>
                  <a:pt x="255676" y="10160"/>
                </a:lnTo>
                <a:lnTo>
                  <a:pt x="264363" y="12700"/>
                </a:lnTo>
                <a:lnTo>
                  <a:pt x="264960" y="13970"/>
                </a:lnTo>
                <a:lnTo>
                  <a:pt x="274040" y="17779"/>
                </a:lnTo>
                <a:lnTo>
                  <a:pt x="282829" y="21589"/>
                </a:lnTo>
                <a:lnTo>
                  <a:pt x="287064" y="24129"/>
                </a:lnTo>
                <a:lnTo>
                  <a:pt x="190182" y="24129"/>
                </a:lnTo>
                <a:lnTo>
                  <a:pt x="181444" y="25400"/>
                </a:lnTo>
                <a:lnTo>
                  <a:pt x="173990" y="25400"/>
                </a:lnTo>
                <a:lnTo>
                  <a:pt x="165379" y="26670"/>
                </a:lnTo>
                <a:lnTo>
                  <a:pt x="165989" y="26670"/>
                </a:lnTo>
                <a:lnTo>
                  <a:pt x="157467" y="27939"/>
                </a:lnTo>
                <a:lnTo>
                  <a:pt x="158064" y="27939"/>
                </a:lnTo>
                <a:lnTo>
                  <a:pt x="149644" y="30479"/>
                </a:lnTo>
                <a:lnTo>
                  <a:pt x="150228" y="30479"/>
                </a:lnTo>
                <a:lnTo>
                  <a:pt x="141935" y="33020"/>
                </a:lnTo>
                <a:lnTo>
                  <a:pt x="142506" y="33020"/>
                </a:lnTo>
                <a:lnTo>
                  <a:pt x="134340" y="35560"/>
                </a:lnTo>
                <a:lnTo>
                  <a:pt x="134899" y="35560"/>
                </a:lnTo>
                <a:lnTo>
                  <a:pt x="126885" y="38100"/>
                </a:lnTo>
                <a:lnTo>
                  <a:pt x="127444" y="38100"/>
                </a:lnTo>
                <a:lnTo>
                  <a:pt x="119583" y="41910"/>
                </a:lnTo>
                <a:lnTo>
                  <a:pt x="120116" y="41910"/>
                </a:lnTo>
                <a:lnTo>
                  <a:pt x="114994" y="44450"/>
                </a:lnTo>
                <a:lnTo>
                  <a:pt x="112966" y="44450"/>
                </a:lnTo>
                <a:lnTo>
                  <a:pt x="105473" y="49529"/>
                </a:lnTo>
                <a:close/>
              </a:path>
              <a:path w="385445" h="275589">
                <a:moveTo>
                  <a:pt x="285457" y="53339"/>
                </a:moveTo>
                <a:lnTo>
                  <a:pt x="277825" y="48260"/>
                </a:lnTo>
                <a:lnTo>
                  <a:pt x="278371" y="48260"/>
                </a:lnTo>
                <a:lnTo>
                  <a:pt x="270446" y="44450"/>
                </a:lnTo>
                <a:lnTo>
                  <a:pt x="271018" y="44450"/>
                </a:lnTo>
                <a:lnTo>
                  <a:pt x="262801" y="40639"/>
                </a:lnTo>
                <a:lnTo>
                  <a:pt x="263385" y="40639"/>
                </a:lnTo>
                <a:lnTo>
                  <a:pt x="254876" y="36829"/>
                </a:lnTo>
                <a:lnTo>
                  <a:pt x="255473" y="36829"/>
                </a:lnTo>
                <a:lnTo>
                  <a:pt x="246799" y="34289"/>
                </a:lnTo>
                <a:lnTo>
                  <a:pt x="247408" y="34289"/>
                </a:lnTo>
                <a:lnTo>
                  <a:pt x="238671" y="31750"/>
                </a:lnTo>
                <a:lnTo>
                  <a:pt x="239280" y="31750"/>
                </a:lnTo>
                <a:lnTo>
                  <a:pt x="230505" y="29210"/>
                </a:lnTo>
                <a:lnTo>
                  <a:pt x="231127" y="29210"/>
                </a:lnTo>
                <a:lnTo>
                  <a:pt x="222313" y="27939"/>
                </a:lnTo>
                <a:lnTo>
                  <a:pt x="222935" y="27939"/>
                </a:lnTo>
                <a:lnTo>
                  <a:pt x="214109" y="26670"/>
                </a:lnTo>
                <a:lnTo>
                  <a:pt x="214731" y="26670"/>
                </a:lnTo>
                <a:lnTo>
                  <a:pt x="205905" y="25400"/>
                </a:lnTo>
                <a:lnTo>
                  <a:pt x="189560" y="25400"/>
                </a:lnTo>
                <a:lnTo>
                  <a:pt x="190182" y="24129"/>
                </a:lnTo>
                <a:lnTo>
                  <a:pt x="287064" y="24129"/>
                </a:lnTo>
                <a:lnTo>
                  <a:pt x="291299" y="26670"/>
                </a:lnTo>
                <a:lnTo>
                  <a:pt x="321970" y="49529"/>
                </a:lnTo>
                <a:lnTo>
                  <a:pt x="324698" y="52070"/>
                </a:lnTo>
                <a:lnTo>
                  <a:pt x="284924" y="52070"/>
                </a:lnTo>
                <a:lnTo>
                  <a:pt x="285457" y="53339"/>
                </a:lnTo>
                <a:close/>
              </a:path>
              <a:path w="385445" h="275589">
                <a:moveTo>
                  <a:pt x="112433" y="45720"/>
                </a:moveTo>
                <a:lnTo>
                  <a:pt x="112966" y="44450"/>
                </a:lnTo>
                <a:lnTo>
                  <a:pt x="114994" y="44450"/>
                </a:lnTo>
                <a:lnTo>
                  <a:pt x="112433" y="45720"/>
                </a:lnTo>
                <a:close/>
              </a:path>
              <a:path w="385445" h="275589">
                <a:moveTo>
                  <a:pt x="25400" y="195579"/>
                </a:moveTo>
                <a:lnTo>
                  <a:pt x="0" y="195579"/>
                </a:lnTo>
                <a:lnTo>
                  <a:pt x="88" y="185420"/>
                </a:lnTo>
                <a:lnTo>
                  <a:pt x="584" y="176529"/>
                </a:lnTo>
                <a:lnTo>
                  <a:pt x="1663" y="166370"/>
                </a:lnTo>
                <a:lnTo>
                  <a:pt x="3048" y="157479"/>
                </a:lnTo>
                <a:lnTo>
                  <a:pt x="5003" y="148589"/>
                </a:lnTo>
                <a:lnTo>
                  <a:pt x="7454" y="139700"/>
                </a:lnTo>
                <a:lnTo>
                  <a:pt x="7632" y="138429"/>
                </a:lnTo>
                <a:lnTo>
                  <a:pt x="10401" y="129539"/>
                </a:lnTo>
                <a:lnTo>
                  <a:pt x="13855" y="120650"/>
                </a:lnTo>
                <a:lnTo>
                  <a:pt x="14097" y="119379"/>
                </a:lnTo>
                <a:lnTo>
                  <a:pt x="17767" y="111760"/>
                </a:lnTo>
                <a:lnTo>
                  <a:pt x="22098" y="102870"/>
                </a:lnTo>
                <a:lnTo>
                  <a:pt x="26822" y="93979"/>
                </a:lnTo>
                <a:lnTo>
                  <a:pt x="27152" y="93979"/>
                </a:lnTo>
                <a:lnTo>
                  <a:pt x="31927" y="86360"/>
                </a:lnTo>
                <a:lnTo>
                  <a:pt x="37769" y="77470"/>
                </a:lnTo>
                <a:lnTo>
                  <a:pt x="43218" y="69850"/>
                </a:lnTo>
                <a:lnTo>
                  <a:pt x="43611" y="69850"/>
                </a:lnTo>
                <a:lnTo>
                  <a:pt x="49771" y="62229"/>
                </a:lnTo>
                <a:lnTo>
                  <a:pt x="55816" y="55879"/>
                </a:lnTo>
                <a:lnTo>
                  <a:pt x="62572" y="49529"/>
                </a:lnTo>
                <a:lnTo>
                  <a:pt x="105994" y="49529"/>
                </a:lnTo>
                <a:lnTo>
                  <a:pt x="98704" y="53339"/>
                </a:lnTo>
                <a:lnTo>
                  <a:pt x="99212" y="53339"/>
                </a:lnTo>
                <a:lnTo>
                  <a:pt x="92138" y="58420"/>
                </a:lnTo>
                <a:lnTo>
                  <a:pt x="92633" y="58420"/>
                </a:lnTo>
                <a:lnTo>
                  <a:pt x="85801" y="63500"/>
                </a:lnTo>
                <a:lnTo>
                  <a:pt x="86271" y="63500"/>
                </a:lnTo>
                <a:lnTo>
                  <a:pt x="79679" y="68579"/>
                </a:lnTo>
                <a:lnTo>
                  <a:pt x="80137" y="68579"/>
                </a:lnTo>
                <a:lnTo>
                  <a:pt x="75087" y="73660"/>
                </a:lnTo>
                <a:lnTo>
                  <a:pt x="74256" y="73660"/>
                </a:lnTo>
                <a:lnTo>
                  <a:pt x="68224" y="80010"/>
                </a:lnTo>
                <a:lnTo>
                  <a:pt x="68643" y="80010"/>
                </a:lnTo>
                <a:lnTo>
                  <a:pt x="62890" y="86360"/>
                </a:lnTo>
                <a:lnTo>
                  <a:pt x="63284" y="86360"/>
                </a:lnTo>
                <a:lnTo>
                  <a:pt x="57848" y="92710"/>
                </a:lnTo>
                <a:lnTo>
                  <a:pt x="58229" y="92710"/>
                </a:lnTo>
                <a:lnTo>
                  <a:pt x="53964" y="99060"/>
                </a:lnTo>
                <a:lnTo>
                  <a:pt x="53454" y="99060"/>
                </a:lnTo>
                <a:lnTo>
                  <a:pt x="48679" y="106679"/>
                </a:lnTo>
                <a:lnTo>
                  <a:pt x="49009" y="106679"/>
                </a:lnTo>
                <a:lnTo>
                  <a:pt x="44576" y="114300"/>
                </a:lnTo>
                <a:lnTo>
                  <a:pt x="44881" y="114300"/>
                </a:lnTo>
                <a:lnTo>
                  <a:pt x="40817" y="121920"/>
                </a:lnTo>
                <a:lnTo>
                  <a:pt x="41084" y="121920"/>
                </a:lnTo>
                <a:lnTo>
                  <a:pt x="37414" y="129539"/>
                </a:lnTo>
                <a:lnTo>
                  <a:pt x="37655" y="129539"/>
                </a:lnTo>
                <a:lnTo>
                  <a:pt x="34868" y="137160"/>
                </a:lnTo>
                <a:lnTo>
                  <a:pt x="34620" y="137160"/>
                </a:lnTo>
                <a:lnTo>
                  <a:pt x="31851" y="146050"/>
                </a:lnTo>
                <a:lnTo>
                  <a:pt x="32029" y="146050"/>
                </a:lnTo>
                <a:lnTo>
                  <a:pt x="29730" y="153670"/>
                </a:lnTo>
                <a:lnTo>
                  <a:pt x="29870" y="153670"/>
                </a:lnTo>
                <a:lnTo>
                  <a:pt x="28291" y="161289"/>
                </a:lnTo>
                <a:lnTo>
                  <a:pt x="28143" y="161289"/>
                </a:lnTo>
                <a:lnTo>
                  <a:pt x="26758" y="170179"/>
                </a:lnTo>
                <a:lnTo>
                  <a:pt x="26029" y="177800"/>
                </a:lnTo>
                <a:lnTo>
                  <a:pt x="25463" y="186689"/>
                </a:lnTo>
                <a:lnTo>
                  <a:pt x="25400" y="194310"/>
                </a:lnTo>
                <a:lnTo>
                  <a:pt x="25400" y="195579"/>
                </a:lnTo>
                <a:close/>
              </a:path>
              <a:path w="385445" h="275589">
                <a:moveTo>
                  <a:pt x="304965" y="68579"/>
                </a:moveTo>
                <a:lnTo>
                  <a:pt x="298272" y="62229"/>
                </a:lnTo>
                <a:lnTo>
                  <a:pt x="298754" y="62229"/>
                </a:lnTo>
                <a:lnTo>
                  <a:pt x="291744" y="57150"/>
                </a:lnTo>
                <a:lnTo>
                  <a:pt x="292252" y="57150"/>
                </a:lnTo>
                <a:lnTo>
                  <a:pt x="284924" y="52070"/>
                </a:lnTo>
                <a:lnTo>
                  <a:pt x="324698" y="52070"/>
                </a:lnTo>
                <a:lnTo>
                  <a:pt x="328790" y="55879"/>
                </a:lnTo>
                <a:lnTo>
                  <a:pt x="335254" y="62229"/>
                </a:lnTo>
                <a:lnTo>
                  <a:pt x="339327" y="67310"/>
                </a:lnTo>
                <a:lnTo>
                  <a:pt x="304495" y="67310"/>
                </a:lnTo>
                <a:lnTo>
                  <a:pt x="304965" y="68579"/>
                </a:lnTo>
                <a:close/>
              </a:path>
              <a:path w="385445" h="275589">
                <a:moveTo>
                  <a:pt x="316484" y="80010"/>
                </a:moveTo>
                <a:lnTo>
                  <a:pt x="310438" y="73660"/>
                </a:lnTo>
                <a:lnTo>
                  <a:pt x="310883" y="73660"/>
                </a:lnTo>
                <a:lnTo>
                  <a:pt x="304495" y="67310"/>
                </a:lnTo>
                <a:lnTo>
                  <a:pt x="339327" y="67310"/>
                </a:lnTo>
                <a:lnTo>
                  <a:pt x="341363" y="69850"/>
                </a:lnTo>
                <a:lnTo>
                  <a:pt x="346735" y="76200"/>
                </a:lnTo>
                <a:lnTo>
                  <a:pt x="348530" y="78739"/>
                </a:lnTo>
                <a:lnTo>
                  <a:pt x="316064" y="78739"/>
                </a:lnTo>
                <a:lnTo>
                  <a:pt x="316484" y="80010"/>
                </a:lnTo>
                <a:close/>
              </a:path>
              <a:path w="385445" h="275589">
                <a:moveTo>
                  <a:pt x="73825" y="74929"/>
                </a:moveTo>
                <a:lnTo>
                  <a:pt x="74256" y="73660"/>
                </a:lnTo>
                <a:lnTo>
                  <a:pt x="75087" y="73660"/>
                </a:lnTo>
                <a:lnTo>
                  <a:pt x="73825" y="74929"/>
                </a:lnTo>
                <a:close/>
              </a:path>
              <a:path w="385445" h="275589">
                <a:moveTo>
                  <a:pt x="331419" y="99060"/>
                </a:moveTo>
                <a:lnTo>
                  <a:pt x="326390" y="91439"/>
                </a:lnTo>
                <a:lnTo>
                  <a:pt x="326758" y="91439"/>
                </a:lnTo>
                <a:lnTo>
                  <a:pt x="321386" y="85089"/>
                </a:lnTo>
                <a:lnTo>
                  <a:pt x="321779" y="85089"/>
                </a:lnTo>
                <a:lnTo>
                  <a:pt x="316064" y="78739"/>
                </a:lnTo>
                <a:lnTo>
                  <a:pt x="348530" y="78739"/>
                </a:lnTo>
                <a:lnTo>
                  <a:pt x="352120" y="83820"/>
                </a:lnTo>
                <a:lnTo>
                  <a:pt x="352463" y="83820"/>
                </a:lnTo>
                <a:lnTo>
                  <a:pt x="357136" y="91439"/>
                </a:lnTo>
                <a:lnTo>
                  <a:pt x="357454" y="92710"/>
                </a:lnTo>
                <a:lnTo>
                  <a:pt x="360519" y="97789"/>
                </a:lnTo>
                <a:lnTo>
                  <a:pt x="331076" y="97789"/>
                </a:lnTo>
                <a:lnTo>
                  <a:pt x="331419" y="99060"/>
                </a:lnTo>
                <a:close/>
              </a:path>
              <a:path w="385445" h="275589">
                <a:moveTo>
                  <a:pt x="346710" y="127000"/>
                </a:moveTo>
                <a:lnTo>
                  <a:pt x="343141" y="119379"/>
                </a:lnTo>
                <a:lnTo>
                  <a:pt x="343395" y="119379"/>
                </a:lnTo>
                <a:lnTo>
                  <a:pt x="339458" y="111760"/>
                </a:lnTo>
                <a:lnTo>
                  <a:pt x="339750" y="111760"/>
                </a:lnTo>
                <a:lnTo>
                  <a:pt x="335432" y="105410"/>
                </a:lnTo>
                <a:lnTo>
                  <a:pt x="335749" y="105410"/>
                </a:lnTo>
                <a:lnTo>
                  <a:pt x="331076" y="97789"/>
                </a:lnTo>
                <a:lnTo>
                  <a:pt x="360519" y="97789"/>
                </a:lnTo>
                <a:lnTo>
                  <a:pt x="362051" y="100329"/>
                </a:lnTo>
                <a:lnTo>
                  <a:pt x="366001" y="107950"/>
                </a:lnTo>
                <a:lnTo>
                  <a:pt x="369836" y="116839"/>
                </a:lnTo>
                <a:lnTo>
                  <a:pt x="373265" y="124460"/>
                </a:lnTo>
                <a:lnTo>
                  <a:pt x="373666" y="125729"/>
                </a:lnTo>
                <a:lnTo>
                  <a:pt x="346468" y="125729"/>
                </a:lnTo>
                <a:lnTo>
                  <a:pt x="346710" y="127000"/>
                </a:lnTo>
                <a:close/>
              </a:path>
              <a:path w="385445" h="275589">
                <a:moveTo>
                  <a:pt x="53111" y="100329"/>
                </a:moveTo>
                <a:lnTo>
                  <a:pt x="53454" y="99060"/>
                </a:lnTo>
                <a:lnTo>
                  <a:pt x="53964" y="99060"/>
                </a:lnTo>
                <a:lnTo>
                  <a:pt x="53111" y="100329"/>
                </a:lnTo>
                <a:close/>
              </a:path>
              <a:path w="385445" h="275589">
                <a:moveTo>
                  <a:pt x="349656" y="134620"/>
                </a:moveTo>
                <a:lnTo>
                  <a:pt x="346468" y="125729"/>
                </a:lnTo>
                <a:lnTo>
                  <a:pt x="373666" y="125729"/>
                </a:lnTo>
                <a:lnTo>
                  <a:pt x="376072" y="133350"/>
                </a:lnTo>
                <a:lnTo>
                  <a:pt x="349453" y="133350"/>
                </a:lnTo>
                <a:lnTo>
                  <a:pt x="349656" y="134620"/>
                </a:lnTo>
                <a:close/>
              </a:path>
              <a:path w="385445" h="275589">
                <a:moveTo>
                  <a:pt x="352259" y="142239"/>
                </a:moveTo>
                <a:lnTo>
                  <a:pt x="349453" y="133350"/>
                </a:lnTo>
                <a:lnTo>
                  <a:pt x="376072" y="133350"/>
                </a:lnTo>
                <a:lnTo>
                  <a:pt x="378478" y="140970"/>
                </a:lnTo>
                <a:lnTo>
                  <a:pt x="352082" y="140970"/>
                </a:lnTo>
                <a:lnTo>
                  <a:pt x="352259" y="142239"/>
                </a:lnTo>
                <a:close/>
              </a:path>
              <a:path w="385445" h="275589">
                <a:moveTo>
                  <a:pt x="34404" y="138429"/>
                </a:moveTo>
                <a:lnTo>
                  <a:pt x="34620" y="137160"/>
                </a:lnTo>
                <a:lnTo>
                  <a:pt x="34868" y="137160"/>
                </a:lnTo>
                <a:lnTo>
                  <a:pt x="34404" y="138429"/>
                </a:lnTo>
                <a:close/>
              </a:path>
              <a:path w="385445" h="275589">
                <a:moveTo>
                  <a:pt x="354495" y="149860"/>
                </a:moveTo>
                <a:lnTo>
                  <a:pt x="352082" y="140970"/>
                </a:lnTo>
                <a:lnTo>
                  <a:pt x="378478" y="140970"/>
                </a:lnTo>
                <a:lnTo>
                  <a:pt x="378879" y="142239"/>
                </a:lnTo>
                <a:lnTo>
                  <a:pt x="380430" y="148589"/>
                </a:lnTo>
                <a:lnTo>
                  <a:pt x="354330" y="148589"/>
                </a:lnTo>
                <a:lnTo>
                  <a:pt x="354495" y="149860"/>
                </a:lnTo>
                <a:close/>
              </a:path>
              <a:path w="385445" h="275589">
                <a:moveTo>
                  <a:pt x="356349" y="157479"/>
                </a:moveTo>
                <a:lnTo>
                  <a:pt x="354330" y="148589"/>
                </a:lnTo>
                <a:lnTo>
                  <a:pt x="380430" y="148589"/>
                </a:lnTo>
                <a:lnTo>
                  <a:pt x="381050" y="151129"/>
                </a:lnTo>
                <a:lnTo>
                  <a:pt x="382052" y="156210"/>
                </a:lnTo>
                <a:lnTo>
                  <a:pt x="356222" y="156210"/>
                </a:lnTo>
                <a:lnTo>
                  <a:pt x="356349" y="157479"/>
                </a:lnTo>
                <a:close/>
              </a:path>
              <a:path w="385445" h="275589">
                <a:moveTo>
                  <a:pt x="385318" y="198120"/>
                </a:moveTo>
                <a:lnTo>
                  <a:pt x="359918" y="198120"/>
                </a:lnTo>
                <a:lnTo>
                  <a:pt x="359981" y="189229"/>
                </a:lnTo>
                <a:lnTo>
                  <a:pt x="359625" y="180339"/>
                </a:lnTo>
                <a:lnTo>
                  <a:pt x="358876" y="172720"/>
                </a:lnTo>
                <a:lnTo>
                  <a:pt x="357746" y="165100"/>
                </a:lnTo>
                <a:lnTo>
                  <a:pt x="356222" y="156210"/>
                </a:lnTo>
                <a:lnTo>
                  <a:pt x="382052" y="156210"/>
                </a:lnTo>
                <a:lnTo>
                  <a:pt x="382803" y="160020"/>
                </a:lnTo>
                <a:lnTo>
                  <a:pt x="384175" y="170179"/>
                </a:lnTo>
                <a:lnTo>
                  <a:pt x="384962" y="179070"/>
                </a:lnTo>
                <a:lnTo>
                  <a:pt x="385368" y="187960"/>
                </a:lnTo>
                <a:lnTo>
                  <a:pt x="385318" y="198120"/>
                </a:lnTo>
                <a:close/>
              </a:path>
              <a:path w="385445" h="275589">
                <a:moveTo>
                  <a:pt x="28028" y="162560"/>
                </a:moveTo>
                <a:lnTo>
                  <a:pt x="28143" y="161289"/>
                </a:lnTo>
                <a:lnTo>
                  <a:pt x="28291" y="161289"/>
                </a:lnTo>
                <a:lnTo>
                  <a:pt x="28028" y="162560"/>
                </a:lnTo>
                <a:close/>
              </a:path>
              <a:path w="385445" h="275589">
                <a:moveTo>
                  <a:pt x="25895" y="179070"/>
                </a:moveTo>
                <a:lnTo>
                  <a:pt x="25946" y="177800"/>
                </a:lnTo>
                <a:lnTo>
                  <a:pt x="25895" y="179070"/>
                </a:lnTo>
                <a:close/>
              </a:path>
              <a:path w="385445" h="275589">
                <a:moveTo>
                  <a:pt x="359664" y="181610"/>
                </a:moveTo>
                <a:lnTo>
                  <a:pt x="359551" y="180339"/>
                </a:lnTo>
                <a:lnTo>
                  <a:pt x="359664" y="181610"/>
                </a:lnTo>
                <a:close/>
              </a:path>
              <a:path w="385445" h="275589">
                <a:moveTo>
                  <a:pt x="27228" y="275589"/>
                </a:moveTo>
                <a:lnTo>
                  <a:pt x="24701" y="275589"/>
                </a:lnTo>
                <a:lnTo>
                  <a:pt x="22263" y="274320"/>
                </a:lnTo>
                <a:lnTo>
                  <a:pt x="12115" y="259079"/>
                </a:lnTo>
                <a:lnTo>
                  <a:pt x="11899" y="259079"/>
                </a:lnTo>
                <a:lnTo>
                  <a:pt x="1206" y="213360"/>
                </a:lnTo>
                <a:lnTo>
                  <a:pt x="12" y="195579"/>
                </a:lnTo>
                <a:lnTo>
                  <a:pt x="25400" y="195579"/>
                </a:lnTo>
                <a:lnTo>
                  <a:pt x="25407" y="194502"/>
                </a:lnTo>
                <a:lnTo>
                  <a:pt x="25755" y="203200"/>
                </a:lnTo>
                <a:lnTo>
                  <a:pt x="26504" y="210820"/>
                </a:lnTo>
                <a:lnTo>
                  <a:pt x="27635" y="219710"/>
                </a:lnTo>
                <a:lnTo>
                  <a:pt x="27776" y="219710"/>
                </a:lnTo>
                <a:lnTo>
                  <a:pt x="29159" y="227329"/>
                </a:lnTo>
                <a:lnTo>
                  <a:pt x="31038" y="234950"/>
                </a:lnTo>
                <a:lnTo>
                  <a:pt x="30886" y="234950"/>
                </a:lnTo>
                <a:lnTo>
                  <a:pt x="33299" y="242570"/>
                </a:lnTo>
                <a:lnTo>
                  <a:pt x="33121" y="242570"/>
                </a:lnTo>
                <a:lnTo>
                  <a:pt x="35890" y="250087"/>
                </a:lnTo>
                <a:lnTo>
                  <a:pt x="26974" y="250189"/>
                </a:lnTo>
                <a:lnTo>
                  <a:pt x="38912" y="257810"/>
                </a:lnTo>
                <a:lnTo>
                  <a:pt x="373684" y="257810"/>
                </a:lnTo>
                <a:lnTo>
                  <a:pt x="371525" y="264160"/>
                </a:lnTo>
                <a:lnTo>
                  <a:pt x="370408" y="265429"/>
                </a:lnTo>
                <a:lnTo>
                  <a:pt x="368846" y="267970"/>
                </a:lnTo>
                <a:lnTo>
                  <a:pt x="366928" y="269239"/>
                </a:lnTo>
                <a:lnTo>
                  <a:pt x="364705" y="270510"/>
                </a:lnTo>
                <a:lnTo>
                  <a:pt x="362280" y="271779"/>
                </a:lnTo>
                <a:lnTo>
                  <a:pt x="359752" y="271779"/>
                </a:lnTo>
                <a:lnTo>
                  <a:pt x="27228" y="275589"/>
                </a:lnTo>
                <a:close/>
              </a:path>
              <a:path w="385445" h="275589">
                <a:moveTo>
                  <a:pt x="359926" y="196924"/>
                </a:moveTo>
                <a:close/>
              </a:path>
              <a:path w="385445" h="275589">
                <a:moveTo>
                  <a:pt x="384075" y="214629"/>
                </a:moveTo>
                <a:lnTo>
                  <a:pt x="358546" y="214629"/>
                </a:lnTo>
                <a:lnTo>
                  <a:pt x="359486" y="205739"/>
                </a:lnTo>
                <a:lnTo>
                  <a:pt x="359506" y="204470"/>
                </a:lnTo>
                <a:lnTo>
                  <a:pt x="359926" y="196924"/>
                </a:lnTo>
                <a:lnTo>
                  <a:pt x="359918" y="198120"/>
                </a:lnTo>
                <a:lnTo>
                  <a:pt x="385318" y="198120"/>
                </a:lnTo>
                <a:lnTo>
                  <a:pt x="384871" y="205739"/>
                </a:lnTo>
                <a:lnTo>
                  <a:pt x="384746" y="208279"/>
                </a:lnTo>
                <a:lnTo>
                  <a:pt x="384075" y="214629"/>
                </a:lnTo>
                <a:close/>
              </a:path>
              <a:path w="385445" h="275589">
                <a:moveTo>
                  <a:pt x="379677" y="238760"/>
                </a:moveTo>
                <a:lnTo>
                  <a:pt x="353352" y="238760"/>
                </a:lnTo>
                <a:lnTo>
                  <a:pt x="355663" y="229870"/>
                </a:lnTo>
                <a:lnTo>
                  <a:pt x="355511" y="229870"/>
                </a:lnTo>
                <a:lnTo>
                  <a:pt x="357352" y="222250"/>
                </a:lnTo>
                <a:lnTo>
                  <a:pt x="358635" y="213360"/>
                </a:lnTo>
                <a:lnTo>
                  <a:pt x="358546" y="214629"/>
                </a:lnTo>
                <a:lnTo>
                  <a:pt x="384075" y="214629"/>
                </a:lnTo>
                <a:lnTo>
                  <a:pt x="383806" y="217170"/>
                </a:lnTo>
                <a:lnTo>
                  <a:pt x="382333" y="226060"/>
                </a:lnTo>
                <a:lnTo>
                  <a:pt x="382219" y="227329"/>
                </a:lnTo>
                <a:lnTo>
                  <a:pt x="380377" y="236220"/>
                </a:lnTo>
                <a:lnTo>
                  <a:pt x="379677" y="238760"/>
                </a:lnTo>
                <a:close/>
              </a:path>
              <a:path w="385445" h="275589">
                <a:moveTo>
                  <a:pt x="27776" y="219710"/>
                </a:moveTo>
                <a:lnTo>
                  <a:pt x="27635" y="219710"/>
                </a:lnTo>
                <a:lnTo>
                  <a:pt x="27546" y="218439"/>
                </a:lnTo>
                <a:lnTo>
                  <a:pt x="27776" y="219710"/>
                </a:lnTo>
                <a:close/>
              </a:path>
              <a:path w="385445" h="275589">
                <a:moveTo>
                  <a:pt x="374548" y="255270"/>
                </a:moveTo>
                <a:lnTo>
                  <a:pt x="347738" y="255270"/>
                </a:lnTo>
                <a:lnTo>
                  <a:pt x="359498" y="246379"/>
                </a:lnTo>
                <a:lnTo>
                  <a:pt x="350761" y="246379"/>
                </a:lnTo>
                <a:lnTo>
                  <a:pt x="353529" y="237489"/>
                </a:lnTo>
                <a:lnTo>
                  <a:pt x="353352" y="238760"/>
                </a:lnTo>
                <a:lnTo>
                  <a:pt x="379677" y="238760"/>
                </a:lnTo>
                <a:lnTo>
                  <a:pt x="377926" y="245110"/>
                </a:lnTo>
                <a:lnTo>
                  <a:pt x="377748" y="245110"/>
                </a:lnTo>
                <a:lnTo>
                  <a:pt x="374980" y="254000"/>
                </a:lnTo>
                <a:lnTo>
                  <a:pt x="374548" y="255270"/>
                </a:lnTo>
                <a:close/>
              </a:path>
              <a:path w="385445" h="275589">
                <a:moveTo>
                  <a:pt x="350941" y="246478"/>
                </a:moveTo>
                <a:lnTo>
                  <a:pt x="359498" y="246379"/>
                </a:lnTo>
                <a:lnTo>
                  <a:pt x="350941" y="246478"/>
                </a:lnTo>
                <a:close/>
              </a:path>
              <a:path w="385445" h="275589">
                <a:moveTo>
                  <a:pt x="347738" y="255270"/>
                </a:moveTo>
                <a:lnTo>
                  <a:pt x="350941" y="246478"/>
                </a:lnTo>
                <a:lnTo>
                  <a:pt x="359498" y="246379"/>
                </a:lnTo>
                <a:lnTo>
                  <a:pt x="347738" y="255270"/>
                </a:lnTo>
                <a:close/>
              </a:path>
              <a:path w="385445" h="275589">
                <a:moveTo>
                  <a:pt x="373684" y="257810"/>
                </a:moveTo>
                <a:lnTo>
                  <a:pt x="38912" y="257810"/>
                </a:lnTo>
                <a:lnTo>
                  <a:pt x="35712" y="250189"/>
                </a:lnTo>
                <a:lnTo>
                  <a:pt x="35928" y="250189"/>
                </a:lnTo>
                <a:lnTo>
                  <a:pt x="350941" y="246478"/>
                </a:lnTo>
                <a:lnTo>
                  <a:pt x="347738" y="255270"/>
                </a:lnTo>
                <a:lnTo>
                  <a:pt x="374548" y="255270"/>
                </a:lnTo>
                <a:lnTo>
                  <a:pt x="373684" y="257810"/>
                </a:lnTo>
                <a:close/>
              </a:path>
              <a:path w="385445" h="275589">
                <a:moveTo>
                  <a:pt x="38912" y="257810"/>
                </a:moveTo>
                <a:lnTo>
                  <a:pt x="26974" y="250189"/>
                </a:lnTo>
                <a:lnTo>
                  <a:pt x="35890" y="250087"/>
                </a:lnTo>
                <a:lnTo>
                  <a:pt x="35712" y="250189"/>
                </a:lnTo>
                <a:lnTo>
                  <a:pt x="38912" y="25781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11895" y="2301239"/>
            <a:ext cx="1369060" cy="1183005"/>
          </a:xfrm>
          <a:custGeom>
            <a:avLst/>
            <a:gdLst/>
            <a:ahLst/>
            <a:cxnLst/>
            <a:rect l="l" t="t" r="r" b="b"/>
            <a:pathLst>
              <a:path w="1369059" h="1183004">
                <a:moveTo>
                  <a:pt x="0" y="0"/>
                </a:moveTo>
                <a:lnTo>
                  <a:pt x="1368552" y="0"/>
                </a:lnTo>
                <a:lnTo>
                  <a:pt x="1368552" y="1182624"/>
                </a:lnTo>
                <a:lnTo>
                  <a:pt x="0" y="1182624"/>
                </a:lnTo>
                <a:lnTo>
                  <a:pt x="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99348" y="2289276"/>
            <a:ext cx="1393825" cy="1207770"/>
          </a:xfrm>
          <a:custGeom>
            <a:avLst/>
            <a:gdLst/>
            <a:ahLst/>
            <a:cxnLst/>
            <a:rect l="l" t="t" r="r" b="b"/>
            <a:pathLst>
              <a:path w="1393825" h="1207770">
                <a:moveTo>
                  <a:pt x="1380540" y="1207287"/>
                </a:moveTo>
                <a:lnTo>
                  <a:pt x="12700" y="1207287"/>
                </a:lnTo>
                <a:lnTo>
                  <a:pt x="10223" y="1207033"/>
                </a:lnTo>
                <a:lnTo>
                  <a:pt x="0" y="1194587"/>
                </a:lnTo>
                <a:lnTo>
                  <a:pt x="0" y="12699"/>
                </a:lnTo>
                <a:lnTo>
                  <a:pt x="12700" y="0"/>
                </a:lnTo>
                <a:lnTo>
                  <a:pt x="1380540" y="0"/>
                </a:lnTo>
                <a:lnTo>
                  <a:pt x="1393240" y="12699"/>
                </a:lnTo>
                <a:lnTo>
                  <a:pt x="25400" y="12699"/>
                </a:lnTo>
                <a:lnTo>
                  <a:pt x="12700" y="25399"/>
                </a:lnTo>
                <a:lnTo>
                  <a:pt x="25400" y="25399"/>
                </a:lnTo>
                <a:lnTo>
                  <a:pt x="25400" y="1181887"/>
                </a:lnTo>
                <a:lnTo>
                  <a:pt x="12700" y="1181887"/>
                </a:lnTo>
                <a:lnTo>
                  <a:pt x="25400" y="1194587"/>
                </a:lnTo>
                <a:lnTo>
                  <a:pt x="1393240" y="1194587"/>
                </a:lnTo>
                <a:lnTo>
                  <a:pt x="1392999" y="1197063"/>
                </a:lnTo>
                <a:lnTo>
                  <a:pt x="1383017" y="1207033"/>
                </a:lnTo>
                <a:lnTo>
                  <a:pt x="1380540" y="1207287"/>
                </a:lnTo>
                <a:close/>
              </a:path>
              <a:path w="1393825" h="1207770">
                <a:moveTo>
                  <a:pt x="25400" y="25399"/>
                </a:moveTo>
                <a:lnTo>
                  <a:pt x="12700" y="25399"/>
                </a:lnTo>
                <a:lnTo>
                  <a:pt x="25400" y="12699"/>
                </a:lnTo>
                <a:lnTo>
                  <a:pt x="25400" y="25399"/>
                </a:lnTo>
                <a:close/>
              </a:path>
              <a:path w="1393825" h="1207770">
                <a:moveTo>
                  <a:pt x="1367840" y="25399"/>
                </a:moveTo>
                <a:lnTo>
                  <a:pt x="25400" y="25399"/>
                </a:lnTo>
                <a:lnTo>
                  <a:pt x="25400" y="12699"/>
                </a:lnTo>
                <a:lnTo>
                  <a:pt x="1367840" y="12699"/>
                </a:lnTo>
                <a:lnTo>
                  <a:pt x="1367840" y="25399"/>
                </a:lnTo>
                <a:close/>
              </a:path>
              <a:path w="1393825" h="1207770">
                <a:moveTo>
                  <a:pt x="1367840" y="1194587"/>
                </a:moveTo>
                <a:lnTo>
                  <a:pt x="1367840" y="12699"/>
                </a:lnTo>
                <a:lnTo>
                  <a:pt x="1380540" y="25399"/>
                </a:lnTo>
                <a:lnTo>
                  <a:pt x="1393240" y="25399"/>
                </a:lnTo>
                <a:lnTo>
                  <a:pt x="1393240" y="1181887"/>
                </a:lnTo>
                <a:lnTo>
                  <a:pt x="1380540" y="1181887"/>
                </a:lnTo>
                <a:lnTo>
                  <a:pt x="1367840" y="1194587"/>
                </a:lnTo>
                <a:close/>
              </a:path>
              <a:path w="1393825" h="1207770">
                <a:moveTo>
                  <a:pt x="1393240" y="25399"/>
                </a:moveTo>
                <a:lnTo>
                  <a:pt x="1380540" y="25399"/>
                </a:lnTo>
                <a:lnTo>
                  <a:pt x="1367840" y="12699"/>
                </a:lnTo>
                <a:lnTo>
                  <a:pt x="1393240" y="12699"/>
                </a:lnTo>
                <a:lnTo>
                  <a:pt x="1393240" y="25399"/>
                </a:lnTo>
                <a:close/>
              </a:path>
              <a:path w="1393825" h="1207770">
                <a:moveTo>
                  <a:pt x="25400" y="1194587"/>
                </a:moveTo>
                <a:lnTo>
                  <a:pt x="12700" y="1181887"/>
                </a:lnTo>
                <a:lnTo>
                  <a:pt x="25400" y="1181887"/>
                </a:lnTo>
                <a:lnTo>
                  <a:pt x="25400" y="1194587"/>
                </a:lnTo>
                <a:close/>
              </a:path>
              <a:path w="1393825" h="1207770">
                <a:moveTo>
                  <a:pt x="1367840" y="1194587"/>
                </a:moveTo>
                <a:lnTo>
                  <a:pt x="25400" y="1194587"/>
                </a:lnTo>
                <a:lnTo>
                  <a:pt x="25400" y="1181887"/>
                </a:lnTo>
                <a:lnTo>
                  <a:pt x="1367840" y="1181887"/>
                </a:lnTo>
                <a:lnTo>
                  <a:pt x="1367840" y="1194587"/>
                </a:lnTo>
                <a:close/>
              </a:path>
              <a:path w="1393825" h="1207770">
                <a:moveTo>
                  <a:pt x="1393240" y="1194587"/>
                </a:moveTo>
                <a:lnTo>
                  <a:pt x="1367840" y="1194587"/>
                </a:lnTo>
                <a:lnTo>
                  <a:pt x="1380540" y="1181887"/>
                </a:lnTo>
                <a:lnTo>
                  <a:pt x="1393240" y="1181887"/>
                </a:lnTo>
                <a:lnTo>
                  <a:pt x="1393240" y="1194587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44711" y="3316223"/>
            <a:ext cx="502920" cy="318770"/>
          </a:xfrm>
          <a:custGeom>
            <a:avLst/>
            <a:gdLst/>
            <a:ahLst/>
            <a:cxnLst/>
            <a:rect l="l" t="t" r="r" b="b"/>
            <a:pathLst>
              <a:path w="502920" h="318770">
                <a:moveTo>
                  <a:pt x="251460" y="318515"/>
                </a:moveTo>
                <a:lnTo>
                  <a:pt x="0" y="0"/>
                </a:lnTo>
                <a:lnTo>
                  <a:pt x="502920" y="0"/>
                </a:lnTo>
                <a:lnTo>
                  <a:pt x="251460" y="31851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31325" y="3304260"/>
            <a:ext cx="529590" cy="342900"/>
          </a:xfrm>
          <a:custGeom>
            <a:avLst/>
            <a:gdLst/>
            <a:ahLst/>
            <a:cxnLst/>
            <a:rect l="l" t="t" r="r" b="b"/>
            <a:pathLst>
              <a:path w="529590" h="342900">
                <a:moveTo>
                  <a:pt x="265912" y="342519"/>
                </a:moveTo>
                <a:lnTo>
                  <a:pt x="263372" y="342519"/>
                </a:lnTo>
                <a:lnTo>
                  <a:pt x="260896" y="342023"/>
                </a:lnTo>
                <a:lnTo>
                  <a:pt x="2730" y="20599"/>
                </a:lnTo>
                <a:lnTo>
                  <a:pt x="0" y="13462"/>
                </a:lnTo>
                <a:lnTo>
                  <a:pt x="101" y="10883"/>
                </a:lnTo>
                <a:lnTo>
                  <a:pt x="12674" y="0"/>
                </a:lnTo>
                <a:lnTo>
                  <a:pt x="516610" y="0"/>
                </a:lnTo>
                <a:lnTo>
                  <a:pt x="526472" y="4800"/>
                </a:lnTo>
                <a:lnTo>
                  <a:pt x="22618" y="4800"/>
                </a:lnTo>
                <a:lnTo>
                  <a:pt x="12674" y="25400"/>
                </a:lnTo>
                <a:lnTo>
                  <a:pt x="38982" y="25400"/>
                </a:lnTo>
                <a:lnTo>
                  <a:pt x="264642" y="309465"/>
                </a:lnTo>
                <a:lnTo>
                  <a:pt x="254698" y="321983"/>
                </a:lnTo>
                <a:lnTo>
                  <a:pt x="287137" y="321983"/>
                </a:lnTo>
                <a:lnTo>
                  <a:pt x="274586" y="337781"/>
                </a:lnTo>
                <a:lnTo>
                  <a:pt x="272821" y="339598"/>
                </a:lnTo>
                <a:lnTo>
                  <a:pt x="270725" y="341033"/>
                </a:lnTo>
                <a:lnTo>
                  <a:pt x="268401" y="342023"/>
                </a:lnTo>
                <a:lnTo>
                  <a:pt x="265912" y="342519"/>
                </a:lnTo>
                <a:close/>
              </a:path>
              <a:path w="529590" h="342900">
                <a:moveTo>
                  <a:pt x="38982" y="25400"/>
                </a:moveTo>
                <a:lnTo>
                  <a:pt x="12674" y="25400"/>
                </a:lnTo>
                <a:lnTo>
                  <a:pt x="22618" y="4800"/>
                </a:lnTo>
                <a:lnTo>
                  <a:pt x="38982" y="25400"/>
                </a:lnTo>
                <a:close/>
              </a:path>
              <a:path w="529590" h="342900">
                <a:moveTo>
                  <a:pt x="490302" y="25400"/>
                </a:moveTo>
                <a:lnTo>
                  <a:pt x="38982" y="25400"/>
                </a:lnTo>
                <a:lnTo>
                  <a:pt x="22618" y="4800"/>
                </a:lnTo>
                <a:lnTo>
                  <a:pt x="506666" y="4800"/>
                </a:lnTo>
                <a:lnTo>
                  <a:pt x="490302" y="25400"/>
                </a:lnTo>
                <a:close/>
              </a:path>
              <a:path w="529590" h="342900">
                <a:moveTo>
                  <a:pt x="287137" y="321983"/>
                </a:moveTo>
                <a:lnTo>
                  <a:pt x="274586" y="321983"/>
                </a:lnTo>
                <a:lnTo>
                  <a:pt x="264642" y="309465"/>
                </a:lnTo>
                <a:lnTo>
                  <a:pt x="506666" y="4800"/>
                </a:lnTo>
                <a:lnTo>
                  <a:pt x="516610" y="25400"/>
                </a:lnTo>
                <a:lnTo>
                  <a:pt x="522741" y="25400"/>
                </a:lnTo>
                <a:lnTo>
                  <a:pt x="287137" y="321983"/>
                </a:lnTo>
                <a:close/>
              </a:path>
              <a:path w="529590" h="342900">
                <a:moveTo>
                  <a:pt x="522741" y="25400"/>
                </a:moveTo>
                <a:lnTo>
                  <a:pt x="516610" y="25400"/>
                </a:lnTo>
                <a:lnTo>
                  <a:pt x="506666" y="4800"/>
                </a:lnTo>
                <a:lnTo>
                  <a:pt x="526472" y="4800"/>
                </a:lnTo>
                <a:lnTo>
                  <a:pt x="527430" y="6045"/>
                </a:lnTo>
                <a:lnTo>
                  <a:pt x="528561" y="8369"/>
                </a:lnTo>
                <a:lnTo>
                  <a:pt x="529183" y="10883"/>
                </a:lnTo>
                <a:lnTo>
                  <a:pt x="529297" y="13462"/>
                </a:lnTo>
                <a:lnTo>
                  <a:pt x="528878" y="16014"/>
                </a:lnTo>
                <a:lnTo>
                  <a:pt x="527951" y="18427"/>
                </a:lnTo>
                <a:lnTo>
                  <a:pt x="526554" y="20599"/>
                </a:lnTo>
                <a:lnTo>
                  <a:pt x="522741" y="25400"/>
                </a:lnTo>
                <a:close/>
              </a:path>
              <a:path w="529590" h="342900">
                <a:moveTo>
                  <a:pt x="274586" y="321983"/>
                </a:moveTo>
                <a:lnTo>
                  <a:pt x="254698" y="321983"/>
                </a:lnTo>
                <a:lnTo>
                  <a:pt x="264642" y="309465"/>
                </a:lnTo>
                <a:lnTo>
                  <a:pt x="274586" y="321983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85047" y="2734055"/>
            <a:ext cx="1222375" cy="399415"/>
          </a:xfrm>
          <a:custGeom>
            <a:avLst/>
            <a:gdLst/>
            <a:ahLst/>
            <a:cxnLst/>
            <a:rect l="l" t="t" r="r" b="b"/>
            <a:pathLst>
              <a:path w="1222375" h="399414">
                <a:moveTo>
                  <a:pt x="0" y="0"/>
                </a:moveTo>
                <a:lnTo>
                  <a:pt x="1222248" y="0"/>
                </a:lnTo>
                <a:lnTo>
                  <a:pt x="1222248" y="399288"/>
                </a:lnTo>
                <a:lnTo>
                  <a:pt x="0" y="399288"/>
                </a:lnTo>
                <a:lnTo>
                  <a:pt x="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80209" y="2728607"/>
            <a:ext cx="1231900" cy="410209"/>
          </a:xfrm>
          <a:custGeom>
            <a:avLst/>
            <a:gdLst/>
            <a:ahLst/>
            <a:cxnLst/>
            <a:rect l="l" t="t" r="r" b="b"/>
            <a:pathLst>
              <a:path w="1231900" h="410210">
                <a:moveTo>
                  <a:pt x="1226756" y="409651"/>
                </a:moveTo>
                <a:lnTo>
                  <a:pt x="4762" y="409651"/>
                </a:lnTo>
                <a:lnTo>
                  <a:pt x="3289" y="409409"/>
                </a:lnTo>
                <a:lnTo>
                  <a:pt x="1968" y="408736"/>
                </a:lnTo>
                <a:lnTo>
                  <a:pt x="914" y="407682"/>
                </a:lnTo>
                <a:lnTo>
                  <a:pt x="241" y="406349"/>
                </a:lnTo>
                <a:lnTo>
                  <a:pt x="0" y="404888"/>
                </a:lnTo>
                <a:lnTo>
                  <a:pt x="0" y="4762"/>
                </a:lnTo>
                <a:lnTo>
                  <a:pt x="4762" y="0"/>
                </a:lnTo>
                <a:lnTo>
                  <a:pt x="1226756" y="0"/>
                </a:lnTo>
                <a:lnTo>
                  <a:pt x="1231518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400126"/>
                </a:lnTo>
                <a:lnTo>
                  <a:pt x="4762" y="400126"/>
                </a:lnTo>
                <a:lnTo>
                  <a:pt x="9525" y="404888"/>
                </a:lnTo>
                <a:lnTo>
                  <a:pt x="1231518" y="404888"/>
                </a:lnTo>
                <a:lnTo>
                  <a:pt x="1231290" y="406349"/>
                </a:lnTo>
                <a:lnTo>
                  <a:pt x="1230604" y="407682"/>
                </a:lnTo>
                <a:lnTo>
                  <a:pt x="1229550" y="408736"/>
                </a:lnTo>
                <a:lnTo>
                  <a:pt x="1228229" y="409409"/>
                </a:lnTo>
                <a:lnTo>
                  <a:pt x="1226756" y="409651"/>
                </a:lnTo>
                <a:close/>
              </a:path>
              <a:path w="1231900" h="410210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231900" h="410210">
                <a:moveTo>
                  <a:pt x="1221993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221993" y="4762"/>
                </a:lnTo>
                <a:lnTo>
                  <a:pt x="1221993" y="9525"/>
                </a:lnTo>
                <a:close/>
              </a:path>
              <a:path w="1231900" h="410210">
                <a:moveTo>
                  <a:pt x="1221993" y="404888"/>
                </a:moveTo>
                <a:lnTo>
                  <a:pt x="1221993" y="4762"/>
                </a:lnTo>
                <a:lnTo>
                  <a:pt x="1226756" y="9525"/>
                </a:lnTo>
                <a:lnTo>
                  <a:pt x="1231518" y="9525"/>
                </a:lnTo>
                <a:lnTo>
                  <a:pt x="1231518" y="400126"/>
                </a:lnTo>
                <a:lnTo>
                  <a:pt x="1226756" y="400126"/>
                </a:lnTo>
                <a:lnTo>
                  <a:pt x="1221993" y="404888"/>
                </a:lnTo>
                <a:close/>
              </a:path>
              <a:path w="1231900" h="410210">
                <a:moveTo>
                  <a:pt x="1231518" y="9525"/>
                </a:moveTo>
                <a:lnTo>
                  <a:pt x="1226756" y="9525"/>
                </a:lnTo>
                <a:lnTo>
                  <a:pt x="1221993" y="4762"/>
                </a:lnTo>
                <a:lnTo>
                  <a:pt x="1231518" y="4762"/>
                </a:lnTo>
                <a:lnTo>
                  <a:pt x="1231518" y="9525"/>
                </a:lnTo>
                <a:close/>
              </a:path>
              <a:path w="1231900" h="410210">
                <a:moveTo>
                  <a:pt x="9525" y="404888"/>
                </a:moveTo>
                <a:lnTo>
                  <a:pt x="4762" y="400126"/>
                </a:lnTo>
                <a:lnTo>
                  <a:pt x="9525" y="400126"/>
                </a:lnTo>
                <a:lnTo>
                  <a:pt x="9525" y="404888"/>
                </a:lnTo>
                <a:close/>
              </a:path>
              <a:path w="1231900" h="410210">
                <a:moveTo>
                  <a:pt x="1221993" y="404888"/>
                </a:moveTo>
                <a:lnTo>
                  <a:pt x="9525" y="404888"/>
                </a:lnTo>
                <a:lnTo>
                  <a:pt x="9525" y="400126"/>
                </a:lnTo>
                <a:lnTo>
                  <a:pt x="1221993" y="400126"/>
                </a:lnTo>
                <a:lnTo>
                  <a:pt x="1221993" y="404888"/>
                </a:lnTo>
                <a:close/>
              </a:path>
              <a:path w="1231900" h="410210">
                <a:moveTo>
                  <a:pt x="1231518" y="404888"/>
                </a:moveTo>
                <a:lnTo>
                  <a:pt x="1221993" y="404888"/>
                </a:lnTo>
                <a:lnTo>
                  <a:pt x="1226756" y="400126"/>
                </a:lnTo>
                <a:lnTo>
                  <a:pt x="1231518" y="400126"/>
                </a:lnTo>
                <a:lnTo>
                  <a:pt x="1231518" y="404888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513876" y="2757500"/>
            <a:ext cx="9645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mbria" panose="02040503050406030204"/>
                <a:cs typeface="Cambria" panose="02040503050406030204"/>
              </a:rPr>
              <a:t>Plant</a:t>
            </a:r>
            <a:r>
              <a:rPr sz="2000" b="1" spc="-65" dirty="0">
                <a:solidFill>
                  <a:srgbClr val="FFFFFF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mbria" panose="02040503050406030204"/>
                <a:cs typeface="Cambria" panose="02040503050406030204"/>
              </a:rPr>
              <a:t>III</a:t>
            </a:r>
            <a:endParaRPr sz="200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453509" y="5799074"/>
            <a:ext cx="1793748" cy="10683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94193" y="5725414"/>
            <a:ext cx="1860804" cy="10271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宋体" panose="02010600030101010101" pitchFamily="2" charset="-122"/>
              </a:rPr>
              <a:t>Gas Pizza Oven (</a:t>
            </a:r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Wood Only)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HPO01RC</a:t>
            </a:r>
            <a:endParaRPr lang="en-US" sz="3185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1595">
                <a:latin typeface="Calibri" panose="020F0502020204030204" charset="0"/>
                <a:sym typeface="宋体" panose="02010600030101010101" pitchFamily="2" charset="-122"/>
              </a:rPr>
              <a:t>Pizza Oven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431915" y="2275205"/>
            <a:ext cx="4011295" cy="2376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fontAlgn="auto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strike="noStrike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Material: Stainless Steel #430</a:t>
            </a:r>
            <a:endParaRPr lang="en-US" altLang="zh-CN" sz="1240" strike="noStrike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Firebrick inside the oven</a:t>
            </a:r>
            <a:endParaRPr lang="en-US" altLang="zh-CN" sz="1240" strike="noStrike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Heating Time: 20-30 minutes </a:t>
            </a:r>
            <a:endParaRPr lang="en-US" altLang="zh-CN" sz="1240" strike="noStrike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Dimension:82*73*120cm(W*D*H)</a:t>
            </a:r>
            <a:endParaRPr lang="en-US" altLang="zh-CN" sz="1240" strike="noStrike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Cooking Area: 0.48m2  (64cm×75cm) </a:t>
            </a:r>
            <a:endParaRPr lang="en-US" altLang="zh-CN" sz="1240" strike="noStrike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Wheels included, easy to move</a:t>
            </a:r>
            <a:endParaRPr lang="en-US" altLang="zh-CN" sz="1240" strike="noStrike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Wood fuel</a:t>
            </a:r>
            <a:endParaRPr lang="en-US" altLang="zh-CN" sz="1240" strike="noStrike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 algn="l" eaLnBrk="0" fontAlgn="auto" hangingPunct="0">
              <a:buClrTx/>
              <a:buSzTx/>
              <a:buFont typeface="Wingdings" panose="05000000000000000000" charset="0"/>
              <a:buNone/>
            </a:pPr>
            <a:endParaRPr lang="en-US" altLang="zh-CN" sz="1240" strike="noStrike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 algn="l" eaLnBrk="0" fontAlgn="auto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strike="noStrike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Carton Size: 85×85×60cm            </a:t>
            </a:r>
            <a:endParaRPr lang="en-US" altLang="zh-CN" sz="1240" strike="noStrike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container load (without pallet):103 Pcs/40HQ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3" name="图片 2" descr="pizza-oven(新)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0810" y="1672590"/>
            <a:ext cx="3141345" cy="471360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178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24inch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5 Drawer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Base Cabinet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buNone/>
            </a:pP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HTC2405PC</a:t>
            </a:r>
          </a:p>
          <a:p>
            <a:pPr algn="l">
              <a:buClrTx/>
              <a:buSzTx/>
              <a:buFontTx/>
            </a:pPr>
            <a:r>
              <a:rPr lang="en-US" altLang="zh-CN" sz="1595">
                <a:latin typeface="Calibri" panose="020F0502020204030204" charset="0"/>
                <a:sym typeface="+mn-ea"/>
              </a:rPr>
              <a:t>24inch 5 Drawer Base Cabinet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768829" y="2222937"/>
            <a:ext cx="3622229" cy="2566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fontAlgn="auto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Heavvy duty Black Powder Coated Steel 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 drawers,Drawer liner included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 height-adjustable Leveling feet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Anti-tipping Bracket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fontAlgn="auto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Option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casters compatible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b="1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fontAlgn="auto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Specifications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Dimension: 24”W*21.5”D*35”H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 27”W*23.25”D*40”H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capacity up to 1100lbs.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1974" y="2381661"/>
            <a:ext cx="1780391" cy="2249424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178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24inch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2 Door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 Base Cabinet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HTC2402PC</a:t>
            </a:r>
          </a:p>
          <a:p>
            <a:pPr algn="l">
              <a:buClrTx/>
              <a:buSzTx/>
              <a:buFontTx/>
            </a:pPr>
            <a:r>
              <a:rPr lang="en-US" altLang="zh-CN" sz="1595">
                <a:latin typeface="Calibri" panose="020F0502020204030204" charset="0"/>
                <a:sym typeface="+mn-ea"/>
              </a:rPr>
              <a:t>24inch 2 Door Base Cabinet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768829" y="2429947"/>
            <a:ext cx="3622229" cy="2757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fontAlgn="auto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Heavvy duty Black Powder Coated Steel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 flat key 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one cabinet with a shelf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 height-adjustable Leveling feet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Anti-tipping Bracket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fontAlgn="auto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Option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casters compatible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fontAlgn="auto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Specifications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Dimension: 24”W*21.5”D*35”H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Dimension:27”W*23.8”D*40”H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capacity up to 900 lbs.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1810" y="2445385"/>
            <a:ext cx="2334260" cy="274193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SUMLL$0~7XD$3V`IXWY)~BO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4325" y="755015"/>
            <a:ext cx="5794375" cy="5794375"/>
          </a:xfrm>
          <a:prstGeom prst="rect">
            <a:avLst/>
          </a:prstGeom>
        </p:spPr>
      </p:pic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178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48inch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Wooden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Work Surface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T48RB</a:t>
            </a:r>
          </a:p>
          <a:p>
            <a:pPr algn="l">
              <a:buClrTx/>
              <a:buSzTx/>
              <a:buFontTx/>
            </a:pPr>
            <a:r>
              <a:rPr lang="en-US" altLang="zh-CN" sz="1595">
                <a:latin typeface="Calibri" panose="020F0502020204030204" charset="0"/>
                <a:sym typeface="+mn-ea"/>
              </a:rPr>
              <a:t>48inch Wooden Work Surface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768829" y="2654102"/>
            <a:ext cx="3622229" cy="21863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fontAlgn="auto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Support Brackets for easy mounting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25mm thickness rubber wooden work surface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Innovative moveable mechanism brings more options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b="1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fontAlgn="auto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Specifications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Dimension: 48”W*23”D*1”H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 50”W*24”D*2.75”H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capacity up to 750 lbs.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</p:spTree>
  </p:cSld>
  <p:clrMapOvr>
    <a:masterClrMapping/>
  </p:clrMapOvr>
  <p:transition spd="slow" advTm="0">
    <p:random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6"/>
          <p:cNvSpPr txBox="1"/>
          <p:nvPr/>
        </p:nvSpPr>
        <p:spPr>
          <a:xfrm>
            <a:off x="2010181" y="2908707"/>
            <a:ext cx="677464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395" b="1" dirty="0">
                <a:solidFill>
                  <a:srgbClr val="7F7F7F"/>
                </a:solidFill>
                <a:latin typeface="Cambria" panose="02040503050406030204" pitchFamily="18" charset="0"/>
                <a:ea typeface="宋体" panose="02010600030101010101" pitchFamily="2" charset="-122"/>
              </a:rPr>
              <a:t>Thank you!</a:t>
            </a:r>
          </a:p>
        </p:txBody>
      </p:sp>
      <p:sp>
        <p:nvSpPr>
          <p:cNvPr id="10245" name="Subtitle 2"/>
          <p:cNvSpPr txBox="1"/>
          <p:nvPr/>
        </p:nvSpPr>
        <p:spPr>
          <a:xfrm>
            <a:off x="477557" y="3671846"/>
            <a:ext cx="9839887" cy="534672"/>
          </a:xfrm>
          <a:prstGeom prst="rect">
            <a:avLst/>
          </a:prstGeom>
          <a:noFill/>
          <a:ln w="9525">
            <a:noFill/>
          </a:ln>
        </p:spPr>
        <p:txBody>
          <a:bodyPr lIns="109663" tIns="54831" rIns="109663" bIns="54831" anchor="t"/>
          <a:lstStyle/>
          <a:p>
            <a:pPr algn="ctr">
              <a:spcBef>
                <a:spcPts val="750"/>
              </a:spcBef>
            </a:pPr>
            <a:endParaRPr lang="en-US" altLang="zh-CN" dirty="0">
              <a:solidFill>
                <a:srgbClr val="0070C0"/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宋体" panose="02010600030101010101" pitchFamily="2" charset="-122"/>
              </a:rPr>
              <a:t>Pizza Oven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宋体" panose="02010600030101010101" pitchFamily="2" charset="-122"/>
              </a:rPr>
              <a:t>(Gas &amp; Wood) 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13201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HPO03SH</a:t>
            </a:r>
            <a:endParaRPr lang="en-US" sz="3185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1595">
                <a:latin typeface="Calibri" panose="020F0502020204030204" charset="0"/>
                <a:sym typeface="宋体" panose="02010600030101010101" pitchFamily="2" charset="-122"/>
              </a:rPr>
              <a:t>Gas Pizza Oven</a:t>
            </a:r>
          </a:p>
          <a:p>
            <a:endParaRPr lang="en-US" altLang="zh-CN" sz="1595">
              <a:latin typeface="Calibri" panose="020F0502020204030204" charset="0"/>
              <a:sym typeface="宋体" panose="02010600030101010101" pitchFamily="2" charset="-122"/>
            </a:endParaRPr>
          </a:p>
          <a:p>
            <a:r>
              <a:rPr lang="en-US" altLang="zh-CN" sz="159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Wood fuel&amp;gas </a:t>
            </a:r>
            <a:r>
              <a:rPr lang="en-US" altLang="zh-CN" sz="1595">
                <a:latin typeface="Calibri" panose="020F0502020204030204" charset="0"/>
                <a:sym typeface="宋体" panose="02010600030101010101" pitchFamily="2" charset="-122"/>
              </a:rPr>
              <a:t> 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123305" y="2291715"/>
            <a:ext cx="3855085" cy="3328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fontAlgn="auto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strike="noStrike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Material: Stainless Steel #430</a:t>
            </a:r>
            <a:endParaRPr lang="en-US" altLang="zh-CN" sz="1240" strike="noStrike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Firebrick inside the oven</a:t>
            </a:r>
            <a:endParaRPr lang="en-US" altLang="zh-CN" sz="1240" strike="noStrike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Heating Time: 20-30 minutes </a:t>
            </a:r>
            <a:endParaRPr lang="en-US" altLang="zh-CN" sz="1240" strike="noStrike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Dimension:82*73*120cm(W*D*H)</a:t>
            </a:r>
            <a:endParaRPr lang="en-US" altLang="zh-CN" sz="1240" strike="noStrike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Cooking Area: 0.48m2  (64cm×75cm) </a:t>
            </a:r>
            <a:endParaRPr lang="en-US" altLang="zh-CN" sz="1240" strike="noStrike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Wheels included, easy to move</a:t>
            </a:r>
            <a:endParaRPr lang="en-US" altLang="zh-CN" sz="1240" strike="noStrike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Wood fuel&amp;gas </a:t>
            </a:r>
            <a:endParaRPr lang="en-US" altLang="zh-CN" sz="1240" strike="noStrike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1*35000BTU Burner</a:t>
            </a: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CSA/CE certificated</a:t>
            </a:r>
            <a:endParaRPr lang="en-US" altLang="en-US" sz="1235" dirty="0">
              <a:latin typeface="Calibri" panose="020F0502020204030204" charset="0"/>
              <a:ea typeface="MS PGothic" panose="020B0600070205080204" pitchFamily="34" charset="-128"/>
              <a:sym typeface="+mn-ea"/>
            </a:endParaRPr>
          </a:p>
          <a:p>
            <a:pPr indent="0" algn="l" eaLnBrk="0" fontAlgn="auto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fontAlgn="auto" hangingPunct="0">
              <a:buClrTx/>
              <a:buSzTx/>
              <a:buFont typeface="Wingdings" panose="05000000000000000000" charset="0"/>
              <a:buNone/>
            </a:pPr>
            <a:endParaRPr lang="en-US" altLang="zh-CN" sz="1240" b="1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fontAlgn="auto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strike="noStrike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Carton Size: 85×85×60cm            </a:t>
            </a:r>
            <a:endParaRPr lang="en-US" altLang="zh-CN" sz="1240" strike="noStrike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container load (without pallet):103 Pcs/40HQ</a:t>
            </a: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strike="noStrike" noProof="1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 algn="l" eaLnBrk="0" fontAlgn="auto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05380" y="1924050"/>
            <a:ext cx="2503170" cy="435038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635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宋体" panose="02010600030101010101" pitchFamily="2" charset="-122"/>
              </a:rPr>
              <a:t>Pizza Oven 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OKPC01S-G</a:t>
            </a:r>
          </a:p>
          <a:p>
            <a:r>
              <a:rPr lang="en-US" altLang="zh-CN" sz="1595">
                <a:latin typeface="Calibri" panose="020F0502020204030204" charset="0"/>
                <a:sym typeface="宋体" panose="02010600030101010101" pitchFamily="2" charset="-122"/>
              </a:rPr>
              <a:t>Gas Pizza Oven 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641465" y="2326640"/>
            <a:ext cx="3766185" cy="1995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fontAlgn="auto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en-US" sz="1235" dirty="0">
              <a:latin typeface="Calibri" panose="020F0502020204030204" charset="0"/>
              <a:ea typeface="MS PGothic" panose="020B0600070205080204" pitchFamily="34" charset="-128"/>
              <a:sym typeface="+mn-ea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1*35000 BTU Burner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Fuel type:  gas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Material: 304 stainless steel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Fire brick Thickness: 0.6” (15mm)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Cooking Area: 23.6”* 21”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1235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CSA/CE certificated</a:t>
            </a:r>
            <a:endParaRPr lang="en-US" altLang="en-US" sz="1235" dirty="0">
              <a:latin typeface="Calibri" panose="020F0502020204030204" charset="0"/>
              <a:ea typeface="MS PGothic" panose="020B0600070205080204" pitchFamily="34" charset="-128"/>
              <a:sym typeface="+mn-ea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Production Dimension: 702.4*661.8*2068.9mm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Package Dimension: 850mm*740mm*705mm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Container Load: 117pcs/40HQ   36pcs/20GP</a:t>
            </a:r>
          </a:p>
        </p:txBody>
      </p:sp>
      <p:pic>
        <p:nvPicPr>
          <p:cNvPr id="3" name="图片 2" descr="燃气披萨炉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5100" y="800735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宋体" panose="02010600030101010101" pitchFamily="2" charset="-122"/>
              </a:rPr>
              <a:t>Gas Pizza Oven (</a:t>
            </a:r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Gas Only)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HPO02S</a:t>
            </a:r>
            <a:endParaRPr lang="en-US" sz="3185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1595">
                <a:latin typeface="Calibri" panose="020F0502020204030204" charset="0"/>
                <a:sym typeface="宋体" panose="02010600030101010101" pitchFamily="2" charset="-122"/>
              </a:rPr>
              <a:t>Gas Pizza Oven (</a:t>
            </a:r>
            <a:r>
              <a:rPr lang="en-US" altLang="zh-CN" sz="1595">
                <a:latin typeface="Calibri" panose="020F0502020204030204" charset="0"/>
                <a:sym typeface="+mn-ea"/>
              </a:rPr>
              <a:t>Gas Only)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457950" y="2542540"/>
            <a:ext cx="4018280" cy="2947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35" b="1" dirty="0">
                <a:latin typeface="Calibri" panose="020F0502020204030204" charset="0"/>
                <a:ea typeface="微软雅黑" panose="020B0503020204020204" charset="-122"/>
                <a:sym typeface="+mn-ea"/>
              </a:rPr>
              <a:t>D</a:t>
            </a: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escription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All 430SS Construction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SS grill + pizza stone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12,000BTU for a main burner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pizza stone size: 32*32cm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Cooking grill area : 52*33cm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rPr>
              <a:t>Foldable Legs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微软雅黑" panose="020B0503020204020204" charset="-122"/>
              </a:rPr>
              <a:t>With brown box 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CSA/CE certificated</a:t>
            </a: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微软雅黑" panose="020B0503020204020204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微软雅黑" panose="020B0503020204020204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size: 716*490*430mmH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size: 690*545*390mmH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Qty: 200 sets/20GP 425sets/ 40”HQ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4" name="图片 3" descr="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9505" y="2094865"/>
            <a:ext cx="3813810" cy="381381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6410" y="2632002"/>
            <a:ext cx="1875069" cy="22663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宋体" panose="02010600030101010101" pitchFamily="2" charset="-122"/>
              </a:rPr>
              <a:t>12”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宋体" panose="02010600030101010101" pitchFamily="2" charset="-122"/>
              </a:rPr>
              <a:t>Pellet or Gas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宋体" panose="02010600030101010101" pitchFamily="2" charset="-122"/>
              </a:rPr>
              <a:t>(with optional adaptor)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宋体" panose="02010600030101010101" pitchFamily="2" charset="-122"/>
              </a:rPr>
              <a:t>-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宋体" panose="02010600030101010101" pitchFamily="2" charset="-122"/>
              </a:rPr>
              <a:t>Powered Outdoor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宋体" panose="02010600030101010101" pitchFamily="2" charset="-122"/>
              </a:rPr>
              <a:t>Pizza Oven</a:t>
            </a: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3616325" cy="10744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HPO1201S-W</a:t>
            </a:r>
          </a:p>
          <a:p>
            <a:r>
              <a:rPr lang="en-US" altLang="zh-CN" sz="1595">
                <a:latin typeface="Calibri" panose="020F0502020204030204" charset="0"/>
                <a:sym typeface="宋体" panose="02010600030101010101" pitchFamily="2" charset="-122"/>
              </a:rPr>
              <a:t>12” Pellet or Gas(with optional adaptor)-Powered Outdoor pizza oven</a:t>
            </a:r>
          </a:p>
        </p:txBody>
      </p:sp>
      <p:sp>
        <p:nvSpPr>
          <p:cNvPr id="2" name="Text Box 7"/>
          <p:cNvSpPr txBox="1"/>
          <p:nvPr/>
        </p:nvSpPr>
        <p:spPr>
          <a:xfrm>
            <a:off x="6423025" y="2413000"/>
            <a:ext cx="4372610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35" b="1" dirty="0">
                <a:latin typeface="Calibri" panose="020F0502020204030204" charset="0"/>
                <a:ea typeface="微软雅黑" panose="020B0503020204020204" charset="-122"/>
                <a:sym typeface="+mn-ea"/>
              </a:rPr>
              <a:t>D</a:t>
            </a: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escription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Dimension: 18*22*31”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CSA certificated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Body Material: 430SS.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Primary Cooking Area: 12 sq. inch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Primary Burner Output: 13500 BTU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Durable heat preservation cotton, powder-coated shell for superior heat retention and weather resistance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10mm cordierite stone baking board including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Built-in gas ignition for fast, easy cooking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 folding legs for easy transport and storage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Box Dimension:28*18*12”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40HQ: 790 pcs for wood fuel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(package size :630*520*255mm)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40HQ :660 cps for pellet fuel 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(package size :770*520*255mm )</a:t>
            </a:r>
          </a:p>
        </p:txBody>
      </p:sp>
      <p:pic>
        <p:nvPicPr>
          <p:cNvPr id="4" name="图片 3" descr="DSC_08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" y="2152650"/>
            <a:ext cx="7666355" cy="430593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4503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宋体" panose="02010600030101010101" pitchFamily="2" charset="-122"/>
              </a:rPr>
              <a:t>Pellet or Gas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宋体" panose="02010600030101010101" pitchFamily="2" charset="-122"/>
              </a:rPr>
              <a:t>-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宋体" panose="02010600030101010101" pitchFamily="2" charset="-122"/>
              </a:rPr>
              <a:t>Powered Outdoor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宋体" panose="02010600030101010101" pitchFamily="2" charset="-122"/>
              </a:rPr>
              <a:t>Pizza Oven</a:t>
            </a: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3835400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HPO1601GW</a:t>
            </a:r>
          </a:p>
          <a:p>
            <a:r>
              <a:rPr lang="en-US" altLang="zh-CN" sz="1595">
                <a:latin typeface="Calibri" panose="020F0502020204030204" charset="0"/>
                <a:sym typeface="宋体" panose="02010600030101010101" pitchFamily="2" charset="-122"/>
              </a:rPr>
              <a:t>Pellet or Gas -Powered Outdoor pizza oven</a:t>
            </a:r>
          </a:p>
        </p:txBody>
      </p:sp>
      <p:sp>
        <p:nvSpPr>
          <p:cNvPr id="2" name="Text Box 7"/>
          <p:cNvSpPr txBox="1"/>
          <p:nvPr/>
        </p:nvSpPr>
        <p:spPr>
          <a:xfrm>
            <a:off x="6440805" y="2252980"/>
            <a:ext cx="4018280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35" b="1" dirty="0">
                <a:latin typeface="Calibri" panose="020F0502020204030204" charset="0"/>
                <a:ea typeface="微软雅黑" panose="020B0503020204020204" charset="-122"/>
                <a:sym typeface="+mn-ea"/>
              </a:rPr>
              <a:t>D</a:t>
            </a: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escription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Dimension: 20*35*31”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CSA certificated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Color: Black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Body Material: 430SS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Primary Cooking Area: 16 sq. inch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Primary Burner Output: 13500 BTU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Durable heat preservation cotton, enamel-coated shell for superior heat retention and weather resistance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Runs on propane gas 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0.6″ (15mm)cordierite stone baking board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Built-in gas ignition for fast, easy cooking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One ABS material knob to adjust oven fire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 folding legs for easy transport and storage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Box Dimension: 32* 23* 15”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40HQ: 370pcs</a:t>
            </a:r>
          </a:p>
        </p:txBody>
      </p:sp>
      <p:pic>
        <p:nvPicPr>
          <p:cNvPr id="4" name="图片 3" descr="DSC_08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" y="2119630"/>
            <a:ext cx="7666355" cy="430593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宋体" panose="02010600030101010101" pitchFamily="2" charset="-122"/>
              </a:rPr>
              <a:t>Outdoor Kitchen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</a:rPr>
              <a:t>Cabinet</a:t>
            </a: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5146675" cy="1318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MK series outdoor kitchen cabients </a:t>
            </a:r>
          </a:p>
          <a:p>
            <a:r>
              <a:rPr lang="en-US" altLang="zh-CN" sz="1595">
                <a:latin typeface="Calibri" panose="020F0502020204030204" charset="0"/>
                <a:sym typeface="宋体" panose="02010600030101010101" pitchFamily="2" charset="-122"/>
              </a:rPr>
              <a:t>(full 304 stainles steel)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965315" y="2386965"/>
            <a:ext cx="3465830" cy="2757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1. Sink Cabinet - MK01SS304 - KD construction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2. Appliance Cabinet - MK02SS304 - KD Construction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3. Bottom Cabinet (BBQ) - MK03SS304 - KD construction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4. 30” Built in BBQ - MK04SS304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5. Side Burner With Bottom Cabinet - OKSB01S  - Not KD Construction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6. Corner Cabinet  - MK06SS304 - KD Construction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7. Pizza Oven With Bottom Cabinet - MK07SS304 - KD Construction</a:t>
            </a:r>
            <a:endParaRPr lang="en-US" altLang="zh-CN" sz="1240" b="1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10" name="图片 9" descr="微信图片_20200523122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155" y="2239645"/>
            <a:ext cx="5386070" cy="359092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178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</a:rPr>
              <a:t>Sink Cabinet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</a:rPr>
              <a:t>-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</a:rPr>
              <a:t>KD construction</a:t>
            </a: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MK01SS304</a:t>
            </a: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Sink Cabinet - KD construction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647815" y="2317115"/>
            <a:ext cx="4024630" cy="2376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35" b="1" dirty="0">
                <a:latin typeface="Calibri" panose="020F0502020204030204" charset="0"/>
                <a:ea typeface="微软雅黑" panose="020B0503020204020204" charset="-122"/>
                <a:sym typeface="+mn-ea"/>
              </a:rPr>
              <a:t>D</a:t>
            </a: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escription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Storage tray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en-US" sz="1235" dirty="0">
                <a:ea typeface="MS PGothic" panose="020B0600070205080204" pitchFamily="34" charset="-128"/>
                <a:sym typeface="+mn-ea"/>
              </a:rPr>
              <a:t>Bottle Opener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en-US" sz="1235" dirty="0">
                <a:ea typeface="MS PGothic" panose="020B0600070205080204" pitchFamily="34" charset="-128"/>
                <a:sym typeface="+mn-ea"/>
              </a:rPr>
              <a:t>Storage cabinet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en-US" sz="1235" dirty="0">
                <a:ea typeface="MS PGothic" panose="020B0600070205080204" pitchFamily="34" charset="-128"/>
                <a:sym typeface="+mn-ea"/>
              </a:rPr>
              <a:t>Kitchen sink including drain hose and water pipe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en-US" sz="1235" dirty="0">
                <a:ea typeface="MS PGothic" panose="020B0600070205080204" pitchFamily="34" charset="-128"/>
                <a:sym typeface="+mn-ea"/>
              </a:rPr>
              <a:t>2 doors cabinet, </a:t>
            </a: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with 3.5 cu ft (0.1m³) storage space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2x3” Fixed casters and 2x3”Locking Swivel Casters</a:t>
            </a:r>
          </a:p>
          <a:p>
            <a:pPr indent="0">
              <a:buFont typeface="Arial" panose="020B0604020202020204" pitchFamily="34" charset="0"/>
              <a:buNone/>
            </a:pPr>
            <a:endParaRPr lang="en-US" altLang="en-US" sz="1235" dirty="0">
              <a:ea typeface="MS PGothic" panose="020B0600070205080204" pitchFamily="34" charset="-128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en-US" sz="1235" dirty="0">
                <a:ea typeface="MS PGothic" panose="020B0600070205080204" pitchFamily="34" charset="-128"/>
                <a:sym typeface="+mn-ea"/>
              </a:rPr>
              <a:t>Product Dimension: 813mm*660.4mm*962.1mm</a:t>
            </a:r>
            <a:endParaRPr lang="en-US" altLang="en-US" sz="1235" dirty="0">
              <a:ea typeface="MS PGothic" panose="020B0600070205080204" pitchFamily="34" charset="-128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+mj-lt"/>
                <a:ea typeface="MS PGothic" panose="020B0600070205080204" pitchFamily="34" charset="-128"/>
                <a:sym typeface="+mn-ea"/>
              </a:rPr>
              <a:t>Package Dimension: 885mm*730mm*455mm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en-US" sz="1235" dirty="0">
              <a:latin typeface="+mj-lt"/>
              <a:ea typeface="MS PGothic" panose="020B0600070205080204" pitchFamily="34" charset="-128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2250" y="2219325"/>
            <a:ext cx="2811145" cy="37572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0080" y="3746500"/>
            <a:ext cx="1624330" cy="23850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4830" y="2297430"/>
            <a:ext cx="1926590" cy="136398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56730" y="2692962"/>
            <a:ext cx="1875069" cy="22663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</a:rPr>
              <a:t>Appliance Cabinet (Appliances excluded)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</a:rPr>
              <a:t>-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</a:rPr>
              <a:t>KD Construction</a:t>
            </a: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5445760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MK02SS304</a:t>
            </a:r>
            <a:endParaRPr lang="en-US" sz="3185" b="1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Appliance Cabinet (Appliances excluded)- KD Construction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457950" y="2542540"/>
            <a:ext cx="4133215" cy="1995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35" b="1" dirty="0">
                <a:latin typeface="Calibri" panose="020F0502020204030204" charset="0"/>
                <a:ea typeface="微软雅黑" panose="020B0503020204020204" charset="-122"/>
                <a:sym typeface="+mn-ea"/>
              </a:rPr>
              <a:t>D</a:t>
            </a: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escription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Full S304 Stainless Steel Construction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Provide outdoor appliances with a flush built-in look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Provide additional preping space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2x3” Fixed casters and 2x3”Locking Swivel Casters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Dimension</a:t>
            </a:r>
            <a:r>
              <a:rPr lang="en-US" altLang="en-US" sz="1235" dirty="0">
                <a:ea typeface="MS PGothic" panose="020B0600070205080204" pitchFamily="34" charset="-128"/>
                <a:sym typeface="+mn-ea"/>
              </a:rPr>
              <a:t>: 892.4*660.4*962.1mm</a:t>
            </a: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en-US" sz="1235" dirty="0">
                <a:ea typeface="MS PGothic" panose="020B0600070205080204" pitchFamily="34" charset="-128"/>
                <a:sym typeface="+mn-ea"/>
              </a:rPr>
              <a:t>Package dimension:965mm*735mm*425mm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altLang="en-US" sz="1235" dirty="0">
                <a:ea typeface="MS PGothic" panose="020B0600070205080204" pitchFamily="34" charset="-128"/>
                <a:sym typeface="+mn-ea"/>
              </a:rPr>
              <a:t>                                 </a:t>
            </a:r>
            <a:endParaRPr lang="en-US" altLang="en-US" sz="1235" dirty="0">
              <a:latin typeface="+mj-lt"/>
              <a:ea typeface="MS PGothic" panose="020B0600070205080204" pitchFamily="34" charset="-128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l"/>
            </a:pPr>
            <a:r>
              <a:rPr lang="en-US" altLang="en-US" sz="1235" dirty="0">
                <a:ea typeface="MS PGothic" panose="020B0600070205080204" pitchFamily="34" charset="-128"/>
                <a:sym typeface="+mn-ea"/>
              </a:rPr>
              <a:t>Container loading : 216pcs/40HQ</a:t>
            </a:r>
          </a:p>
          <a:p>
            <a:pPr marL="285750" indent="-285750" algn="l">
              <a:buFont typeface="Wingdings" panose="05000000000000000000" charset="0"/>
              <a:buChar char="l"/>
            </a:pPr>
            <a:endParaRPr lang="en-US" altLang="en-US" sz="1235" dirty="0">
              <a:ea typeface="MS PGothic" panose="020B0600070205080204" pitchFamily="34" charset="-128"/>
              <a:sym typeface="等线" panose="02010600030101010101" charset="-122"/>
            </a:endParaRPr>
          </a:p>
        </p:txBody>
      </p:sp>
      <p:pic>
        <p:nvPicPr>
          <p:cNvPr id="3" name="图片 2" descr="IMG_127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2705" y="958564"/>
            <a:ext cx="2520000" cy="378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4480" y="4084669"/>
            <a:ext cx="2056111" cy="226800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4503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</a:rPr>
              <a:t>Bottom Cabinet (BBQ)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</a:rPr>
              <a:t> -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</a:rPr>
              <a:t> KD construction</a:t>
            </a: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4003675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OKBC01S</a:t>
            </a:r>
          </a:p>
          <a:p>
            <a:pPr algn="l"/>
            <a:r>
              <a:rPr lang="en-US" altLang="zh-CN" sz="1595">
                <a:latin typeface="Calibri" panose="020F0502020204030204" charset="0"/>
                <a:sym typeface="+mn-ea"/>
              </a:rPr>
              <a:t>Bottom Cabinet (BBQ) - KD construction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5822315" y="1936115"/>
            <a:ext cx="4923790" cy="3328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35" b="1" dirty="0">
                <a:latin typeface="Calibri" panose="020F0502020204030204" charset="0"/>
                <a:ea typeface="微软雅黑" panose="020B0503020204020204" charset="-122"/>
                <a:sym typeface="+mn-ea"/>
              </a:rPr>
              <a:t>D</a:t>
            </a: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escription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Full S304	Stainless Steel Construction</a:t>
            </a:r>
          </a:p>
          <a:p>
            <a:pPr marL="285750" indent="-285750" algn="l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4x3” caster, 2 with brake, 2 without + 4 adjustable legs</a:t>
            </a:r>
          </a:p>
          <a:p>
            <a:pPr marL="285750" indent="-285750" algn="l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2 doors Cabinet on the left for gas tank only, no storage</a:t>
            </a:r>
          </a:p>
          <a:p>
            <a:pPr marL="285750" indent="-285750" algn="l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2 drawers on the right, with 2.1 cu ft (0.06m³) storage space in total</a:t>
            </a:r>
          </a:p>
          <a:p>
            <a:pPr marL="285750" indent="-285750" algn="l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Soft hing drawer slide</a:t>
            </a:r>
          </a:p>
          <a:p>
            <a:pPr marL="285750" indent="-285750" algn="l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Gas tank tray inside the 2 door cabinet</a:t>
            </a:r>
          </a:p>
          <a:p>
            <a:pPr marL="285750" indent="-285750" algn="l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4x3” caster, 2 with brake, 2 without + 2 adjustable legs</a:t>
            </a:r>
          </a:p>
          <a:p>
            <a:pPr marL="285750" indent="-285750" algn="l">
              <a:buFont typeface="Wingdings" panose="05000000000000000000" charset="0"/>
              <a:buChar char="l"/>
            </a:pPr>
            <a:endParaRPr lang="en-US" altLang="en-US" sz="1235" dirty="0">
              <a:latin typeface="Calibri" panose="020F0502020204030204" charset="0"/>
              <a:ea typeface="MS PGothic" panose="020B0600070205080204" pitchFamily="34" charset="-128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l"/>
            </a:pPr>
            <a:endParaRPr lang="en-US" altLang="en-US" sz="1235" dirty="0">
              <a:latin typeface="Calibri" panose="020F0502020204030204" charset="0"/>
              <a:ea typeface="MS PGothic" panose="020B0600070205080204" pitchFamily="34" charset="-128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Product Dimension: 1219*660.4*962.1mm, </a:t>
            </a:r>
          </a:p>
          <a:p>
            <a:pPr marL="285750" indent="-285750" algn="l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                                     49”*26”*37.8”</a:t>
            </a:r>
          </a:p>
          <a:p>
            <a:pPr marL="285750" indent="-285750" algn="l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Package Dimension: 885mm*705mm*320mm</a:t>
            </a:r>
          </a:p>
          <a:p>
            <a:pPr marL="285750" indent="-285750" algn="l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                                     34.8”27.8”12.6” </a:t>
            </a:r>
          </a:p>
          <a:p>
            <a:pPr marL="285750" indent="-285750" algn="l">
              <a:buFont typeface="Wingdings" panose="05000000000000000000" charset="0"/>
              <a:buChar char="l"/>
            </a:pPr>
            <a:endParaRPr lang="en-US" altLang="en-US" sz="1235" dirty="0">
              <a:latin typeface="Calibri" panose="020F0502020204030204" charset="0"/>
              <a:ea typeface="MS PGothic" panose="020B0600070205080204" pitchFamily="34" charset="-128"/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l"/>
            </a:pPr>
            <a:r>
              <a:rPr lang="en-US" altLang="en-US" sz="1235" dirty="0">
                <a:latin typeface="Calibri" panose="020F0502020204030204" charset="0"/>
                <a:ea typeface="MS PGothic" panose="020B0600070205080204" pitchFamily="34" charset="-128"/>
                <a:sym typeface="+mn-ea"/>
              </a:rPr>
              <a:t>Container loading : 312pcs/40HQ</a:t>
            </a:r>
          </a:p>
          <a:p>
            <a:pPr marL="285750" indent="-285750" algn="l">
              <a:buFont typeface="Wingdings" panose="05000000000000000000" charset="0"/>
              <a:buChar char="l"/>
            </a:pPr>
            <a:endParaRPr lang="en-US" altLang="en-US" sz="1235" dirty="0">
              <a:latin typeface="Calibri" panose="020F0502020204030204" charset="0"/>
              <a:ea typeface="MS PGothic" panose="020B0600070205080204" pitchFamily="34" charset="-128"/>
              <a:sym typeface="等线" panose="0201060003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070" y="2329815"/>
            <a:ext cx="3419475" cy="280606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102" y="297815"/>
            <a:ext cx="42729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Equipment</a:t>
            </a:r>
            <a:r>
              <a:rPr sz="3200" spc="-60" dirty="0"/>
              <a:t> </a:t>
            </a:r>
            <a:r>
              <a:rPr sz="3200" spc="-25" dirty="0"/>
              <a:t>Investment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3722842" y="3415766"/>
            <a:ext cx="3355692" cy="3233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03470" y="5038725"/>
            <a:ext cx="106553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735" algn="just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latin typeface="Cambria" panose="02040503050406030204"/>
                <a:cs typeface="Cambria" panose="02040503050406030204"/>
              </a:rPr>
              <a:t>E</a:t>
            </a:r>
            <a:r>
              <a:rPr sz="1400" b="1" dirty="0">
                <a:latin typeface="Cambria" panose="02040503050406030204"/>
                <a:cs typeface="Cambria" panose="02040503050406030204"/>
              </a:rPr>
              <a:t>q</a:t>
            </a:r>
            <a:r>
              <a:rPr sz="1400" b="1" spc="-5" dirty="0">
                <a:latin typeface="Cambria" panose="02040503050406030204"/>
                <a:cs typeface="Cambria" panose="02040503050406030204"/>
              </a:rPr>
              <a:t>uip</a:t>
            </a:r>
            <a:r>
              <a:rPr sz="1400" b="1" dirty="0">
                <a:latin typeface="Cambria" panose="02040503050406030204"/>
                <a:cs typeface="Cambria" panose="02040503050406030204"/>
              </a:rPr>
              <a:t>m</a:t>
            </a:r>
            <a:r>
              <a:rPr sz="1400" b="1" spc="-5" dirty="0">
                <a:latin typeface="Cambria" panose="02040503050406030204"/>
                <a:cs typeface="Cambria" panose="02040503050406030204"/>
              </a:rPr>
              <a:t>e</a:t>
            </a:r>
            <a:r>
              <a:rPr sz="1400" b="1" dirty="0">
                <a:latin typeface="Cambria" panose="02040503050406030204"/>
                <a:cs typeface="Cambria" panose="02040503050406030204"/>
              </a:rPr>
              <a:t>nt</a:t>
            </a:r>
            <a:endParaRPr sz="140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79148" y="3764978"/>
            <a:ext cx="44259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mbria" panose="02040503050406030204"/>
                <a:cs typeface="Cambria" panose="02040503050406030204"/>
              </a:rPr>
              <a:t>Robotic</a:t>
            </a:r>
            <a:endParaRPr sz="100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4231" y="4555680"/>
            <a:ext cx="32512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mbria" panose="02040503050406030204"/>
                <a:cs typeface="Cambria" panose="02040503050406030204"/>
              </a:rPr>
              <a:t>Laser</a:t>
            </a:r>
            <a:endParaRPr sz="100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93586" y="4770310"/>
            <a:ext cx="48577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mbria" panose="02040503050406030204"/>
                <a:cs typeface="Cambria" panose="02040503050406030204"/>
              </a:rPr>
              <a:t>Machine</a:t>
            </a:r>
            <a:endParaRPr sz="100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75756" y="5869533"/>
            <a:ext cx="577215" cy="60706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indent="69215">
              <a:lnSpc>
                <a:spcPct val="100000"/>
              </a:lnSpc>
              <a:spcBef>
                <a:spcPts val="590"/>
              </a:spcBef>
            </a:pPr>
            <a:r>
              <a:rPr sz="1000" spc="-5" dirty="0">
                <a:latin typeface="Cambria" panose="02040503050406030204"/>
                <a:cs typeface="Cambria" panose="02040503050406030204"/>
              </a:rPr>
              <a:t>Tooling</a:t>
            </a:r>
            <a:endParaRPr sz="1000">
              <a:latin typeface="Cambria" panose="02040503050406030204"/>
              <a:cs typeface="Cambria" panose="02040503050406030204"/>
            </a:endParaRPr>
          </a:p>
          <a:p>
            <a:pPr marL="12700" marR="5080" algn="ctr">
              <a:lnSpc>
                <a:spcPct val="100000"/>
              </a:lnSpc>
              <a:spcBef>
                <a:spcPts val="490"/>
              </a:spcBef>
            </a:pPr>
            <a:r>
              <a:rPr sz="1000" spc="-5" dirty="0">
                <a:latin typeface="Cambria" panose="02040503050406030204"/>
                <a:cs typeface="Cambria" panose="02040503050406030204"/>
              </a:rPr>
              <a:t>Fabricatio  n</a:t>
            </a:r>
            <a:endParaRPr sz="100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69523" y="6039840"/>
            <a:ext cx="53403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mbria" panose="02040503050406030204"/>
                <a:cs typeface="Cambria" panose="02040503050406030204"/>
              </a:rPr>
              <a:t>CNC</a:t>
            </a:r>
            <a:endParaRPr sz="1000">
              <a:latin typeface="Cambria" panose="02040503050406030204"/>
              <a:cs typeface="Cambria" panose="02040503050406030204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latin typeface="Cambria" panose="02040503050406030204"/>
                <a:cs typeface="Cambria" panose="02040503050406030204"/>
              </a:rPr>
              <a:t>Punching</a:t>
            </a:r>
            <a:endParaRPr sz="100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9311" y="4555680"/>
            <a:ext cx="45021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mbria" panose="02040503050406030204"/>
                <a:cs typeface="Cambria" panose="02040503050406030204"/>
              </a:rPr>
              <a:t>A</a:t>
            </a:r>
            <a:r>
              <a:rPr sz="1000" spc="-5" dirty="0">
                <a:latin typeface="Cambria" panose="02040503050406030204"/>
                <a:cs typeface="Cambria" panose="02040503050406030204"/>
              </a:rPr>
              <a:t>M</a:t>
            </a:r>
            <a:r>
              <a:rPr sz="1000" dirty="0">
                <a:latin typeface="Cambria" panose="02040503050406030204"/>
                <a:cs typeface="Cambria" panose="02040503050406030204"/>
              </a:rPr>
              <a:t>A</a:t>
            </a:r>
            <a:r>
              <a:rPr sz="1000" spc="-5" dirty="0">
                <a:latin typeface="Cambria" panose="02040503050406030204"/>
                <a:cs typeface="Cambria" panose="02040503050406030204"/>
              </a:rPr>
              <a:t>DA</a:t>
            </a:r>
            <a:endParaRPr sz="100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26611" y="4770310"/>
            <a:ext cx="476250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mbria" panose="02040503050406030204"/>
                <a:cs typeface="Cambria" panose="02040503050406030204"/>
              </a:rPr>
              <a:t>Bending</a:t>
            </a:r>
            <a:endParaRPr sz="1000">
              <a:latin typeface="Cambria" panose="02040503050406030204"/>
              <a:cs typeface="Cambria" panose="02040503050406030204"/>
            </a:endParaRPr>
          </a:p>
        </p:txBody>
      </p:sp>
      <p:pic>
        <p:nvPicPr>
          <p:cNvPr id="20" name="图片 19" descr="IMG_20211128_104118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65" y="4497070"/>
            <a:ext cx="3063600" cy="22975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 descr="IMG_20211128_1110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220" y="4497070"/>
            <a:ext cx="3063600" cy="22975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 descr="DSC_74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245" y="986155"/>
            <a:ext cx="3063600" cy="2042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 descr="DSC_755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348220" y="2088515"/>
            <a:ext cx="3063600" cy="2042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图片 23" descr="IMG_20211128_1125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16865" y="1960880"/>
            <a:ext cx="3063600" cy="22975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36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</a:rPr>
              <a:t>30” Built in BBQ</a:t>
            </a: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HBB3004E</a:t>
            </a:r>
          </a:p>
          <a:p>
            <a:r>
              <a:rPr lang="en-US" altLang="zh-CN" sz="1595">
                <a:latin typeface="Calibri" panose="020F0502020204030204" charset="0"/>
              </a:rPr>
              <a:t>30” Built in BBQ</a:t>
            </a:r>
          </a:p>
        </p:txBody>
      </p:sp>
      <p:sp>
        <p:nvSpPr>
          <p:cNvPr id="2" name="Text Box 7"/>
          <p:cNvSpPr txBox="1"/>
          <p:nvPr/>
        </p:nvSpPr>
        <p:spPr>
          <a:xfrm>
            <a:off x="6129655" y="1955800"/>
            <a:ext cx="4543425" cy="3519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35" b="1" dirty="0">
                <a:latin typeface="Calibri" panose="020F0502020204030204" charset="0"/>
                <a:ea typeface="微软雅黑" panose="020B0503020204020204" charset="-122"/>
                <a:sym typeface="+mn-ea"/>
              </a:rPr>
              <a:t>D</a:t>
            </a: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escription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Gas Type: LP / NG Convertible, Ship  with LP gas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3*12000BTU Tube Burner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1*10000BTU Rear Infrared Grill Burner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1*13500BTU Bottom Infrared Grill Burner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Rotisserie kit included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Warming Rack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halogen lamps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 Knobs with Blue LED lighting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Size：770*591*504mm, 30”* 23”* 20”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Size: 925mm*780mm*587mm, 36.4”* 30.7” 14.3”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Container loading : 167pcs/40HQ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UPC: 6926697000533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CSA/CE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certificate </a:t>
            </a:r>
          </a:p>
        </p:txBody>
      </p:sp>
      <p:pic>
        <p:nvPicPr>
          <p:cNvPr id="6" name="图片 5" descr="IMG_517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2307590"/>
            <a:ext cx="3878580" cy="258572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6410" y="2618667"/>
            <a:ext cx="1875069" cy="17221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</a:rPr>
              <a:t>Side Burner With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</a:rPr>
              <a:t>Bottom Cabinet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</a:rPr>
              <a:t>-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</a:rPr>
              <a:t>Not KD Construction</a:t>
            </a: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4789805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OKSB01S</a:t>
            </a:r>
          </a:p>
          <a:p>
            <a:r>
              <a:rPr lang="en-US" altLang="zh-CN" sz="1595">
                <a:latin typeface="Calibri" panose="020F0502020204030204" charset="0"/>
              </a:rPr>
              <a:t>Side Burner With Bottom Cabinet - Not KD Construction</a:t>
            </a:r>
          </a:p>
        </p:txBody>
      </p:sp>
      <p:sp>
        <p:nvSpPr>
          <p:cNvPr id="2" name="Text Box 7"/>
          <p:cNvSpPr txBox="1"/>
          <p:nvPr/>
        </p:nvSpPr>
        <p:spPr>
          <a:xfrm>
            <a:off x="6457950" y="2542540"/>
            <a:ext cx="4214495" cy="21863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35" b="1" dirty="0">
                <a:latin typeface="Calibri" panose="020F0502020204030204" charset="0"/>
                <a:ea typeface="微软雅黑" panose="020B0503020204020204" charset="-122"/>
                <a:sym typeface="+mn-ea"/>
              </a:rPr>
              <a:t>D</a:t>
            </a: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escription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Full S304 Stainless Steel Construction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*10000BTU Round Burners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Single Door with gas tank tray inside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drawers on the side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2x3” Fixed casters and 2x3”Locking Swivel Casters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Dimension: 813*660.4*962.3mm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 890mm*740mm*1015mm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CE/CSA Certificated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8960" y="885825"/>
            <a:ext cx="4223385" cy="4223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72690" y="4679315"/>
            <a:ext cx="3352800" cy="182880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178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</a:rPr>
              <a:t>Corner Cabinet  -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</a:rPr>
              <a:t>KD Construction</a:t>
            </a: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4384675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MK06SS304</a:t>
            </a:r>
          </a:p>
          <a:p>
            <a:r>
              <a:rPr lang="en-US" altLang="zh-CN" sz="1595">
                <a:latin typeface="Calibri" panose="020F0502020204030204" charset="0"/>
              </a:rPr>
              <a:t>Corner Cabinet  - KD Construction</a:t>
            </a:r>
          </a:p>
        </p:txBody>
      </p:sp>
      <p:sp>
        <p:nvSpPr>
          <p:cNvPr id="2" name="Text Box 7"/>
          <p:cNvSpPr txBox="1"/>
          <p:nvPr/>
        </p:nvSpPr>
        <p:spPr>
          <a:xfrm>
            <a:off x="6457950" y="2860675"/>
            <a:ext cx="4215130" cy="18053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35" b="1" dirty="0">
                <a:latin typeface="Calibri" panose="020F0502020204030204" charset="0"/>
                <a:ea typeface="微软雅黑" panose="020B0503020204020204" charset="-122"/>
                <a:sym typeface="+mn-ea"/>
              </a:rPr>
              <a:t>D</a:t>
            </a: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escription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Full S304 Construction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doors cabinet with one layer inside,with 8.5 cu ft (0.24m³) storage space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2x3” Fixed casters and 2x3”Locking Swivel Casters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Dimension: 776.9*776.9*962.3, 30.5”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 850mm*850mm*350mm,</a:t>
            </a: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3015" y="1468120"/>
            <a:ext cx="2955290" cy="2678430"/>
          </a:xfrm>
          <a:prstGeom prst="rect">
            <a:avLst/>
          </a:prstGeom>
        </p:spPr>
      </p:pic>
      <p:pic>
        <p:nvPicPr>
          <p:cNvPr id="3" name="图片 2" descr="IMG_13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255" y="4014470"/>
            <a:ext cx="4032250" cy="268795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7221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</a:rPr>
              <a:t>Pizza Oven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</a:rPr>
              <a:t> With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</a:rPr>
              <a:t>Bottom Cabinet -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</a:rPr>
              <a:t> KD Construction</a:t>
            </a: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4694555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MK07SS304</a:t>
            </a:r>
          </a:p>
          <a:p>
            <a:r>
              <a:rPr lang="en-US" altLang="zh-CN" sz="1595">
                <a:latin typeface="Calibri" panose="020F0502020204030204" charset="0"/>
              </a:rPr>
              <a:t>Pizza Oven With Bottom Cabinet - KD Construction</a:t>
            </a:r>
          </a:p>
        </p:txBody>
      </p:sp>
      <p:sp>
        <p:nvSpPr>
          <p:cNvPr id="2" name="Text Box 7"/>
          <p:cNvSpPr txBox="1"/>
          <p:nvPr/>
        </p:nvSpPr>
        <p:spPr>
          <a:xfrm>
            <a:off x="6457950" y="2542540"/>
            <a:ext cx="3768725" cy="2947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35" b="1" dirty="0">
                <a:latin typeface="Calibri" panose="020F0502020204030204" charset="0"/>
                <a:ea typeface="微软雅黑" panose="020B0503020204020204" charset="-122"/>
                <a:sym typeface="+mn-ea"/>
              </a:rPr>
              <a:t>D</a:t>
            </a: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escription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Full S304 Construction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It containes pizza oven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Bottom cabinet with 2 doors, with 6.3 cu ft (0.18m³) storage space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With flavour container in front of the cabinet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Cordierite stone fire bricks provide a great cooking surface and durability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Fire brick Thickness: 0.6” (15mm)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Cooking Area: 23.6”* 21”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2x3” Fixed casters and 2x3”Locking Swivel Casters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Production Dimension: 702.4*661.8*2068.9mm, 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 850mm*740mm*705mm</a:t>
            </a: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7514" y="1977771"/>
            <a:ext cx="1945862" cy="3780000"/>
          </a:xfrm>
          <a:prstGeom prst="rect">
            <a:avLst/>
          </a:prstGeom>
        </p:spPr>
      </p:pic>
      <p:pic>
        <p:nvPicPr>
          <p:cNvPr id="1026" name="Picture 2" descr="C:\Users\Administrator\Desktop\Cordierite Firebr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0820" y="3564255"/>
            <a:ext cx="2233295" cy="167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0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635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</a:rPr>
              <a:t>3 drawers cabinet </a:t>
            </a:r>
            <a:endParaRPr lang="zh-CN" altLang="en-US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4694555" cy="1809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OK3D01S</a:t>
            </a:r>
          </a:p>
          <a:p>
            <a:r>
              <a:rPr lang="en-US" altLang="zh-CN" sz="3185" b="1" baseline="30000" dirty="0">
                <a:solidFill>
                  <a:schemeClr val="tx1"/>
                </a:solidFill>
                <a:latin typeface="Cambria" panose="02040503050406030204" pitchFamily="18" charset="0"/>
                <a:sym typeface="+mn-ea"/>
              </a:rPr>
              <a:t>3 drawers cabinet</a:t>
            </a:r>
            <a:r>
              <a:rPr lang="en-US" altLang="zh-CN" sz="3185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 </a:t>
            </a:r>
            <a:endParaRPr lang="zh-CN" altLang="en-US" sz="3185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US" sz="3185" b="1" dirty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337935" y="2031365"/>
            <a:ext cx="376872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400" b="1" dirty="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D</a:t>
            </a:r>
            <a:r>
              <a:rPr lang="en-US" altLang="zh-CN" sz="1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escription</a:t>
            </a:r>
            <a:endParaRPr lang="en-US" altLang="zh-CN" sz="14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Full S304 Construction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It containes 3 drawers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4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2x3” Fixed casters and 2x3”Locking Swivel Casters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4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Production Dimension: 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813*660.4*962.3mm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4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Package Dimension:  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890*740*1015mm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4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4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2520950"/>
            <a:ext cx="2559685" cy="251777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52" name="直接连接符 57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2086653" y="4104344"/>
            <a:ext cx="8132106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3375" y="1395095"/>
            <a:ext cx="1081405" cy="138811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6980" y="1395355"/>
            <a:ext cx="1146136" cy="1387929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359903" y="281323"/>
            <a:ext cx="56133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Kitchen Appliance Series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7" name="矩形 86"/>
          <p:cNvSpPr/>
          <p:nvPr>
            <p:custDataLst>
              <p:tags r:id="rId3"/>
            </p:custDataLst>
          </p:nvPr>
        </p:nvSpPr>
        <p:spPr>
          <a:xfrm>
            <a:off x="1945874" y="3446370"/>
            <a:ext cx="1620004" cy="307596"/>
          </a:xfrm>
          <a:prstGeom prst="rect">
            <a:avLst/>
          </a:prstGeom>
        </p:spPr>
        <p:txBody>
          <a:bodyPr wrap="none" lIns="89947" tIns="46772" rIns="89947" bIns="46772"/>
          <a:lstStyle/>
          <a:p>
            <a:pPr defTabSz="914400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微软雅黑" panose="020B0503020204020204" charset="-122"/>
              </a:rPr>
              <a:t>Range</a:t>
            </a:r>
          </a:p>
        </p:txBody>
      </p: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3483575" y="4395814"/>
            <a:ext cx="1620004" cy="307596"/>
          </a:xfrm>
          <a:prstGeom prst="rect">
            <a:avLst/>
          </a:prstGeom>
        </p:spPr>
        <p:txBody>
          <a:bodyPr wrap="none" lIns="89947" tIns="46772" rIns="89947" bIns="46772"/>
          <a:lstStyle/>
          <a:p>
            <a:pPr defTabSz="914400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微软雅黑" panose="020B0503020204020204" charset="-122"/>
              </a:rPr>
              <a:t>Fridge</a:t>
            </a: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5207856" y="3446370"/>
            <a:ext cx="1620004" cy="307596"/>
          </a:xfrm>
          <a:prstGeom prst="rect">
            <a:avLst/>
          </a:prstGeom>
        </p:spPr>
        <p:txBody>
          <a:bodyPr wrap="none" lIns="89947" tIns="46772" rIns="89947" bIns="46772"/>
          <a:lstStyle/>
          <a:p>
            <a:pPr defTabSz="914400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微软雅黑" panose="020B0503020204020204" charset="-122"/>
              </a:rPr>
              <a:t>Cooktop</a:t>
            </a:r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8870286" y="3446370"/>
            <a:ext cx="1620004" cy="307596"/>
          </a:xfrm>
          <a:prstGeom prst="rect">
            <a:avLst/>
          </a:prstGeom>
        </p:spPr>
        <p:txBody>
          <a:bodyPr wrap="none" lIns="89947" tIns="46772" rIns="89947" bIns="46772"/>
          <a:lstStyle/>
          <a:p>
            <a:pPr defTabSz="914400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微软雅黑" panose="020B0503020204020204" charset="-122"/>
              </a:rPr>
              <a:t>Dishwasher</a:t>
            </a:r>
          </a:p>
        </p:txBody>
      </p:sp>
      <p:sp>
        <p:nvSpPr>
          <p:cNvPr id="24" name="矩形 23"/>
          <p:cNvSpPr/>
          <p:nvPr>
            <p:custDataLst>
              <p:tags r:id="rId7"/>
            </p:custDataLst>
          </p:nvPr>
        </p:nvSpPr>
        <p:spPr>
          <a:xfrm>
            <a:off x="7250084" y="4395814"/>
            <a:ext cx="1620004" cy="307596"/>
          </a:xfrm>
          <a:prstGeom prst="rect">
            <a:avLst/>
          </a:prstGeom>
        </p:spPr>
        <p:txBody>
          <a:bodyPr wrap="none" lIns="89947" tIns="46772" rIns="89947" bIns="46772"/>
          <a:lstStyle/>
          <a:p>
            <a:pPr defTabSz="914400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微软雅黑" panose="020B0503020204020204" charset="-122"/>
              </a:rPr>
              <a:t>Wine Cooler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394" y="3038805"/>
            <a:ext cx="1425372" cy="16646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873" y="4878588"/>
            <a:ext cx="1550393" cy="1709050"/>
          </a:xfrm>
          <a:prstGeom prst="rect">
            <a:avLst/>
          </a:prstGeom>
        </p:spPr>
      </p:pic>
      <p:pic>
        <p:nvPicPr>
          <p:cNvPr id="14" name="图片 13" descr="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07365" y="1416685"/>
            <a:ext cx="1442085" cy="1407160"/>
          </a:xfrm>
          <a:prstGeom prst="rect">
            <a:avLst/>
          </a:prstGeom>
        </p:spPr>
      </p:pic>
      <p:pic>
        <p:nvPicPr>
          <p:cNvPr id="25" name="图片 24" descr="CSO60TSS (8)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949450" y="1386205"/>
            <a:ext cx="1437640" cy="1437640"/>
          </a:xfrm>
          <a:prstGeom prst="rect">
            <a:avLst/>
          </a:prstGeom>
        </p:spPr>
      </p:pic>
      <p:pic>
        <p:nvPicPr>
          <p:cNvPr id="26" name="图片 25" descr="IMG_379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01720" y="1346835"/>
            <a:ext cx="2037080" cy="12115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49770" y="5726430"/>
            <a:ext cx="632460" cy="93408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92085" y="4805680"/>
            <a:ext cx="711835" cy="185483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94610" y="5487035"/>
            <a:ext cx="831215" cy="12007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25825" y="4878705"/>
            <a:ext cx="895985" cy="1809115"/>
          </a:xfrm>
          <a:prstGeom prst="rect">
            <a:avLst/>
          </a:prstGeom>
        </p:spPr>
      </p:pic>
      <p:sp>
        <p:nvSpPr>
          <p:cNvPr id="3" name="object 4"/>
          <p:cNvSpPr/>
          <p:nvPr/>
        </p:nvSpPr>
        <p:spPr>
          <a:xfrm>
            <a:off x="2170684" y="3753738"/>
            <a:ext cx="166141" cy="422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8587" y="4017835"/>
            <a:ext cx="166090" cy="4139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5496814" y="3753738"/>
            <a:ext cx="166141" cy="422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7625587" y="4017835"/>
            <a:ext cx="166090" cy="4139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9223629" y="3753738"/>
            <a:ext cx="166141" cy="4226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图片 9" descr="图片2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2445" y="4854575"/>
            <a:ext cx="1120140" cy="1805940"/>
          </a:xfrm>
          <a:prstGeom prst="rect">
            <a:avLst/>
          </a:prstGeom>
        </p:spPr>
      </p:pic>
      <p:pic>
        <p:nvPicPr>
          <p:cNvPr id="11" name="图片 10" descr="HRT3618U-00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638800" y="1346200"/>
            <a:ext cx="2322785" cy="154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113572" y="2823435"/>
            <a:ext cx="10681428" cy="1444393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835"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365" y="3233420"/>
            <a:ext cx="9728835" cy="74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50" b="1" dirty="0">
                <a:solidFill>
                  <a:schemeClr val="bg1"/>
                </a:solidFill>
                <a:latin typeface="Cambria" panose="02040503050406030204" pitchFamily="18" charset="0"/>
              </a:rPr>
              <a:t>Europe Style Kitchen Appliances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5100" y="641945"/>
            <a:ext cx="1694028" cy="5866408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835">
              <a:sym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674" y="2965681"/>
            <a:ext cx="1705273" cy="107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900mm      </a:t>
            </a:r>
          </a:p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Range Cooker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8640" y="640080"/>
            <a:ext cx="3327400" cy="112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0" b="1"/>
              <a:t>PDC901SS</a:t>
            </a:r>
          </a:p>
          <a:p>
            <a:r>
              <a:rPr lang="en-US" altLang="zh-CN" sz="1770"/>
              <a:t>900mm cooker with  Multifunction oven and gas hob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09719" y="830924"/>
            <a:ext cx="4686829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ym typeface="+mn-ea"/>
              </a:rPr>
              <a:t>Dimension:900W*600mmD*870-923mmH 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endParaRPr lang="en-US" altLang="zh-CN" sz="1200"/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olidFill>
                  <a:srgbClr val="FF0000"/>
                </a:solidFill>
                <a:sym typeface="+mn-ea"/>
              </a:rPr>
              <a:t>GAS HOB</a:t>
            </a:r>
            <a:endParaRPr lang="en-US" altLang="zh-CN" sz="1200">
              <a:solidFill>
                <a:srgbClr val="FF0000"/>
              </a:solidFill>
            </a:endParaRP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6 burners stainless steel pan stands rapid burners 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6 burners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Front left: Ultra rapid 4.20 kW      Rear left: 3.00 kW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Front centre: 1.00 kW                     Rear centre: 1.80 kW      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Front right: 1.8 kW                          Rear right: Rapid 3.00 kW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Heavy duty cast iron pan stands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Automatic electronic ignition with thermocouple 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Safety valves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endParaRPr lang="en-US" altLang="zh-CN" sz="1200" b="1"/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olidFill>
                  <a:srgbClr val="FF0000"/>
                </a:solidFill>
                <a:sym typeface="+mn-ea"/>
              </a:rPr>
              <a:t>ELECTRIC OVEN</a:t>
            </a:r>
            <a:endParaRPr lang="en-US" altLang="zh-CN" sz="1200">
              <a:solidFill>
                <a:srgbClr val="FF0000"/>
              </a:solidFill>
            </a:endParaRP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Enamel interior Air cooling system 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13 functions(bake, fan bake,fan forced, convection bake,grill,fan grill,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pizza,rotisserie,defrost,proof,dehydrate,keep warm,air fry)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Large LED display with dimentsion 218mm*78mm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capacity: gross - 122 litres, net - 102 litres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Usable cavity space dimensions (HxWxD): 385x715x443mm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Large professional style controls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Easy clean grey enamel interior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  Top Heater Power :2900W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  Lower Heater Power :1700W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  Rear Heater:1500W*2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  Temperature probe including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2*25W halogen lights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Two convection fans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2 chrome plated racks   5 Rack positions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Quadruple glazed removable door glass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Removable inner door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Pyrolytic(Self) and steam cleaning function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Power cord:1.5M</a:t>
            </a:r>
          </a:p>
          <a:p>
            <a:pPr marL="171450" indent="-171450" algn="l">
              <a:buFont typeface="Wingdings" panose="05000000000000000000" charset="0"/>
              <a:buChar char="l"/>
            </a:pP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 b="1">
                <a:solidFill>
                  <a:srgbClr val="FF0000"/>
                </a:solidFill>
              </a:rPr>
              <a:t>CE/CB approved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025" y="5658485"/>
            <a:ext cx="2533650" cy="84963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260" y="1800860"/>
            <a:ext cx="3599815" cy="3599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5100" y="641945"/>
            <a:ext cx="1694028" cy="5866408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835">
              <a:sym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674" y="2965681"/>
            <a:ext cx="1705273" cy="107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900mm      Range Cooker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8640" y="640080"/>
            <a:ext cx="3327400" cy="112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0" b="1"/>
              <a:t>TDC901SS</a:t>
            </a:r>
          </a:p>
          <a:p>
            <a:r>
              <a:rPr lang="en-US" altLang="zh-CN" sz="1770"/>
              <a:t>900mm range cooker with </a:t>
            </a:r>
          </a:p>
          <a:p>
            <a:r>
              <a:rPr lang="en-US" altLang="zh-CN" sz="1770"/>
              <a:t>Multifunction oven and gas hob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951299" y="907759"/>
            <a:ext cx="4686829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ym typeface="+mn-ea"/>
              </a:rPr>
              <a:t>Dimension:900W*600mmD*870-923mmH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endParaRPr lang="en-US" altLang="zh-CN" sz="1200"/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olidFill>
                  <a:schemeClr val="tx1"/>
                </a:solidFill>
                <a:sym typeface="+mn-ea"/>
              </a:rPr>
              <a:t>GAS HOB</a:t>
            </a:r>
            <a:endParaRPr lang="en-US" altLang="zh-CN" sz="1200">
              <a:solidFill>
                <a:schemeClr val="tx1"/>
              </a:solidFill>
            </a:endParaRP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6 burners stainless steel pan stands rapid burners 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6 burners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Front left: Ultra rapid 4.20 kW      Rear left: 3.00 kW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Front centre: 1.00 kW                     Rear centre: 1.80 kW      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Front right: 1.8 kW                          Rear right: Rapid 3.00 kW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Heavy duty cast iron pan stands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Automatic electronic ignition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Safety valves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endParaRPr lang="en-US" altLang="zh-CN" sz="1200"/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olidFill>
                  <a:schemeClr val="tx1"/>
                </a:solidFill>
                <a:sym typeface="+mn-ea"/>
              </a:rPr>
              <a:t>ELECTRCIT OVEN</a:t>
            </a:r>
            <a:endParaRPr lang="en-US" altLang="zh-CN" sz="1200">
              <a:solidFill>
                <a:schemeClr val="tx1"/>
              </a:solidFill>
            </a:endParaRP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glazed 5 different cooking levels 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Enamel interior Air cooling system 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8 functions(fan forced,bake, fan bake,proof,convection bake,grill,fan grill,warm)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capacity: gross - 122 litres, net - 102 litres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Usable cavity space dimensions (HxWxD): 385x715x443mm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Large professional style controls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Easy clean grey enamel interior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  Top Heater Power :2900W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  Lower Heater Power :1700W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  Rear Heater:1500W*2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2*25W halogen lights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Two convection fans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2 chrome plated racks   6 Rack positions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Quadruple glazed removable door glass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Removable inner door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Steam cleaning function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Power cord:1.5M</a:t>
            </a:r>
          </a:p>
          <a:p>
            <a:pPr marL="171450" indent="-171450" algn="l">
              <a:buFont typeface="Wingdings" panose="05000000000000000000" charset="0"/>
              <a:buChar char="l"/>
            </a:pP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 b="1">
                <a:solidFill>
                  <a:srgbClr val="FF0000"/>
                </a:solidFill>
                <a:sym typeface="+mn-ea"/>
              </a:rPr>
              <a:t>CE/CB approved</a:t>
            </a:r>
            <a:endParaRPr lang="en-US" altLang="zh-CN" sz="1200" b="1">
              <a:solidFill>
                <a:srgbClr val="FF0000"/>
              </a:solidFill>
            </a:endParaRPr>
          </a:p>
          <a:p>
            <a:pPr indent="0" algn="l">
              <a:buFont typeface="Wingdings" panose="05000000000000000000" charset="0"/>
              <a:buNone/>
            </a:pPr>
            <a:endParaRPr lang="en-US" altLang="zh-CN" sz="1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2850" y="1765300"/>
            <a:ext cx="5066030" cy="37522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040" y="5464810"/>
            <a:ext cx="2533650" cy="849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5100" y="641945"/>
            <a:ext cx="1694028" cy="5866408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835">
              <a:sym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674" y="2965681"/>
            <a:ext cx="1705273" cy="107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900mm      </a:t>
            </a:r>
          </a:p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Range Cooker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8640" y="640080"/>
            <a:ext cx="3707765" cy="112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0" b="1"/>
              <a:t>PIC901SS</a:t>
            </a:r>
          </a:p>
          <a:p>
            <a:r>
              <a:rPr lang="en-US" altLang="zh-CN" sz="1770"/>
              <a:t>900mm Pro cooker with  Multifunction oven and induction hob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09719" y="297524"/>
            <a:ext cx="4686829" cy="692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ym typeface="+mn-ea"/>
              </a:rPr>
              <a:t>Dimension:900W*600mmD*870-923mmH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endParaRPr lang="en-US" altLang="zh-CN" sz="1200">
              <a:sym typeface="+mn-ea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olidFill>
                  <a:schemeClr val="tx1"/>
                </a:solidFill>
                <a:sym typeface="+mn-ea"/>
              </a:rPr>
              <a:t>INDUCTION HOB</a:t>
            </a:r>
            <a:endParaRPr lang="en-US" altLang="zh-CN" sz="1200">
              <a:solidFill>
                <a:schemeClr val="tx1"/>
              </a:solidFill>
            </a:endParaRP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5 induction zones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Front left - Ø 14.5 cm, 1.40 kW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Rear left - Ø 18.0 cm, 1.85 kW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Central - Ø 27.0 cm, 2.60 kW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Rear right - Ø 21.0 cm, 2.30 kW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Front right - Ø 14.5 cm, 1.40 kW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With Bridge function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Slight touch control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9 power levels adjustment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1-99 minute timer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Red display fonts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Automatic safety switch off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Residual heat indicator 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Child safety lock</a:t>
            </a:r>
            <a:endParaRPr lang="en-US" altLang="zh-CN" sz="1200"/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olidFill>
                  <a:schemeClr val="tx1"/>
                </a:solidFill>
                <a:sym typeface="+mn-ea"/>
              </a:rPr>
              <a:t>ELECTRIC OVEN</a:t>
            </a:r>
            <a:endParaRPr lang="en-US" altLang="zh-CN" sz="1200">
              <a:solidFill>
                <a:schemeClr val="tx1"/>
              </a:solidFill>
            </a:endParaRP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Enamel interior Air cooling system 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13 functions(bake, fan bake,fan forced, convection bake,grill,fan grill,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pizza,rotisserie,defrost,proof,dehydrate,keep warm,air fry)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Large LED display with dimentsion 218mm*78mm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capacity: gross - 122 litres, net - 102 litres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Usable cavity space dimensions (HxWxD): 385x715x443mm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Large professional style controls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Easy clean grey enamel interior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  Top Heater Power :2900W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  Lower Heater Power :1700W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  Rear Heater:1500W*2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  Temperature probe including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2*25W halogen lights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Two convection fans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2 chrome plated racks   6 Rack positions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Quadruple glazed removable door glass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Removable inner door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Pyrolytic(Self) and steam cleaning function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 b="1">
                <a:solidFill>
                  <a:srgbClr val="FF0000"/>
                </a:solidFill>
                <a:sym typeface="+mn-ea"/>
              </a:rPr>
              <a:t>CE/CB approved</a:t>
            </a:r>
            <a:endParaRPr lang="en-US" altLang="zh-CN" sz="1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185" y="5658485"/>
            <a:ext cx="2533650" cy="849630"/>
          </a:xfrm>
          <a:prstGeom prst="rect">
            <a:avLst/>
          </a:prstGeom>
        </p:spPr>
      </p:pic>
      <p:pic>
        <p:nvPicPr>
          <p:cNvPr id="5" name="图片 4" descr="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595" y="1324610"/>
            <a:ext cx="4686300" cy="468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216785" y="2244090"/>
            <a:ext cx="2872740" cy="1775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3527" y="1282065"/>
            <a:ext cx="6871970" cy="2413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400" b="1" spc="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Semi - Automatic hanging line in the workshop. Colors: </a:t>
            </a:r>
            <a:r>
              <a:rPr sz="1400" b="1" spc="1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Black, </a:t>
            </a:r>
            <a:r>
              <a:rPr sz="1400" b="1" spc="-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Red, </a:t>
            </a:r>
            <a:r>
              <a:rPr sz="1400" b="1" spc="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Blue</a:t>
            </a:r>
            <a:r>
              <a:rPr sz="1400" b="1" spc="15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etc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9102" y="297815"/>
            <a:ext cx="42729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Equipment</a:t>
            </a:r>
            <a:r>
              <a:rPr sz="3200" spc="-60" dirty="0"/>
              <a:t> </a:t>
            </a:r>
            <a:r>
              <a:rPr sz="3200" spc="-25" dirty="0"/>
              <a:t>Investment</a:t>
            </a:r>
            <a:endParaRPr sz="3200"/>
          </a:p>
        </p:txBody>
      </p:sp>
      <p:pic>
        <p:nvPicPr>
          <p:cNvPr id="9" name="图片 8" descr="IMG_20210907_1120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58360" y="2740025"/>
            <a:ext cx="3969385" cy="2977515"/>
          </a:xfrm>
          <a:prstGeom prst="rect">
            <a:avLst/>
          </a:prstGeom>
        </p:spPr>
      </p:pic>
      <p:pic>
        <p:nvPicPr>
          <p:cNvPr id="10" name="图片 9" descr="IMG_20210907_1058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36470" y="4088765"/>
            <a:ext cx="2833370" cy="212471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5100" y="641945"/>
            <a:ext cx="1694028" cy="5866408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835">
              <a:sym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674" y="2965681"/>
            <a:ext cx="1705273" cy="140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600mm      Steam &amp; Bake Built In Oven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8640" y="640080"/>
            <a:ext cx="3707765" cy="85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0" b="1"/>
              <a:t>HBS6001E</a:t>
            </a:r>
          </a:p>
          <a:p>
            <a:r>
              <a:rPr lang="en-US" altLang="zh-CN" sz="1770"/>
              <a:t>60cm Steam &amp; Baking Oven</a:t>
            </a:r>
          </a:p>
        </p:txBody>
      </p:sp>
      <p:pic>
        <p:nvPicPr>
          <p:cNvPr id="1448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1800" y="2207895"/>
            <a:ext cx="2630805" cy="227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6" name="图片 3" descr="75e1113583764806c6429e148a4667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00" y="2913380"/>
            <a:ext cx="1789430" cy="10140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1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69160" y="4655185"/>
            <a:ext cx="3196590" cy="1433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009719" y="639789"/>
            <a:ext cx="4686829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ym typeface="+mn-ea"/>
              </a:rPr>
              <a:t>The machine part</a:t>
            </a:r>
            <a:endParaRPr lang="en-US" altLang="zh-CN" sz="1200">
              <a:sym typeface="+mn-ea"/>
            </a:endParaRP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The whole machine size(W*D*H):  594*593*639mm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Cabinet size(W*D*H): 565*594*630mm</a:t>
            </a:r>
          </a:p>
          <a:p>
            <a:pPr marL="171450" indent="-171450" algn="l">
              <a:buFont typeface="Wingdings" panose="05000000000000000000" charset="0"/>
              <a:buChar char="l"/>
            </a:pPr>
            <a:endParaRPr lang="en-US" altLang="zh-CN" sz="1200">
              <a:sym typeface="+mn-ea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ym typeface="+mn-ea"/>
              </a:rPr>
              <a:t>Description</a:t>
            </a:r>
            <a:endParaRPr lang="en-US" altLang="zh-CN" sz="1200">
              <a:sym typeface="+mn-ea"/>
            </a:endParaRP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Total oven capacity: 71L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The available capacity: 61L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  The net weight: 47 KG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  The energy efficiency: A 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Control panel section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7 inch TFT color screen, Built-in menu mode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The control panel: Blue star grey glass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The tank to remind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Features: 4D_Hotfan, Sabbath day, Hot air eco....; </a:t>
            </a:r>
          </a:p>
          <a:p>
            <a:pPr marL="171450" indent="-171450" algn="l">
              <a:buFont typeface="Wingdings" panose="05000000000000000000" charset="0"/>
              <a:buChar char="l"/>
            </a:pPr>
            <a:endParaRPr lang="en-US" altLang="zh-CN" sz="1200">
              <a:sym typeface="+mn-ea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ym typeface="+mn-ea"/>
              </a:rPr>
              <a:t>Technical details </a:t>
            </a:r>
            <a:endParaRPr lang="en-US" altLang="zh-CN" sz="1200">
              <a:sym typeface="+mn-ea"/>
            </a:endParaRP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Fuel typ: electric, Constrution: Built in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voltage: 208V/240V, current: 16 A, frequency: 60 HZ</a:t>
            </a:r>
          </a:p>
          <a:p>
            <a:pPr indent="0" algn="l">
              <a:buFont typeface="Wingdings" panose="05000000000000000000" charset="0"/>
              <a:buNone/>
            </a:pPr>
            <a:endParaRPr lang="en-US" altLang="zh-CN" sz="1200" b="1">
              <a:sym typeface="+mn-ea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olidFill>
                  <a:schemeClr val="tx1"/>
                </a:solidFill>
                <a:sym typeface="+mn-ea"/>
              </a:rPr>
              <a:t>Electric oven part</a:t>
            </a:r>
            <a:endParaRPr lang="en-US" altLang="zh-CN" sz="1200">
              <a:solidFill>
                <a:schemeClr val="tx1"/>
              </a:solidFill>
              <a:sym typeface="+mn-ea"/>
            </a:endParaRP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Zinc alloy handle seat, 304 handle tube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The oven door: Hover at any Angle, Lower than 15 degrees slow closing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Five mount layers, 2*3W LED lights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The tank volume: 1.3L，Steam for 50 minutes at moderate strength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Self-cleaning with high temperature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Support true convection fan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Upper heating tube power</a:t>
            </a:r>
            <a:r>
              <a:rPr lang="zh-CN" altLang="en-US" sz="1200">
                <a:sym typeface="+mn-ea"/>
              </a:rPr>
              <a:t>：</a:t>
            </a:r>
            <a:r>
              <a:rPr lang="en-US" altLang="zh-CN" sz="1200">
                <a:sym typeface="+mn-ea"/>
              </a:rPr>
              <a:t>1250+1450W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Delivery heat pipe power: 1250W; Back heating tube power:1800W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temperature range: 30℃~300℃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 b="1">
                <a:solidFill>
                  <a:srgbClr val="FF0000"/>
                </a:solidFill>
                <a:sym typeface="+mn-ea"/>
              </a:rPr>
              <a:t>CE/CB/CSA approved</a:t>
            </a:r>
            <a:endParaRPr lang="en-US" altLang="zh-CN" sz="1200" b="1">
              <a:solidFill>
                <a:srgbClr val="FF0000"/>
              </a:solidFill>
            </a:endParaRPr>
          </a:p>
          <a:p>
            <a:pPr marL="171450" indent="-171450" algn="l">
              <a:buFont typeface="Wingdings" panose="05000000000000000000" charset="0"/>
              <a:buChar char="l"/>
            </a:pPr>
            <a:endParaRPr lang="en-US" altLang="zh-CN" sz="1200">
              <a:sym typeface="+mn-ea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ym typeface="+mn-ea"/>
              </a:rPr>
              <a:t>Accessories:</a:t>
            </a:r>
            <a:endParaRPr lang="en-US" altLang="zh-CN" sz="1200">
              <a:sym typeface="+mn-ea"/>
            </a:endParaRP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2 rack,1 set steam plates,1 cooking plate,1 Air fryer mesh,1.5m  power cord；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113572" y="2823435"/>
            <a:ext cx="10681428" cy="1444393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835"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365" y="3233420"/>
            <a:ext cx="9728835" cy="74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50" b="1" dirty="0">
                <a:solidFill>
                  <a:schemeClr val="bg1"/>
                </a:solidFill>
                <a:latin typeface="Cambria" panose="02040503050406030204" pitchFamily="18" charset="0"/>
              </a:rPr>
              <a:t>America Style Kitchen Appliances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18434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30 inch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freestanding  gas range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8435" name="文本框 6"/>
          <p:cNvSpPr txBox="1"/>
          <p:nvPr/>
        </p:nvSpPr>
        <p:spPr>
          <a:xfrm>
            <a:off x="1818845" y="640259"/>
            <a:ext cx="2648148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190" b="1" dirty="0">
                <a:latin typeface="微软雅黑" panose="020B0503020204020204" charset="-122"/>
                <a:ea typeface="微软雅黑" panose="020B0503020204020204" charset="-122"/>
              </a:rPr>
              <a:t>HRG3080U</a:t>
            </a:r>
          </a:p>
          <a:p>
            <a:r>
              <a:rPr lang="en-US" altLang="zh-CN" sz="1595">
                <a:latin typeface="Calibri" panose="020F0502020204030204" charset="0"/>
                <a:sym typeface="等线" panose="02010600030101010101" charset="-122"/>
              </a:rPr>
              <a:t>30” freestanding gas range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333629" y="1059127"/>
            <a:ext cx="4312378" cy="58159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342900" indent="-342900" fontAlgn="auto">
              <a:defRPr/>
            </a:pPr>
            <a:endParaRPr lang="en-US" altLang="x-none" sz="1200" b="1" noProof="1">
              <a:latin typeface="Calibri" panose="020F0502020204030204" charset="0"/>
              <a:cs typeface="+mn-ea"/>
            </a:endParaRPr>
          </a:p>
          <a:p>
            <a:pPr marL="342900" indent="-342900" fontAlgn="auto">
              <a:defRPr/>
            </a:pPr>
            <a:r>
              <a:rPr lang="en-US" altLang="x-none" sz="1200" b="1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Gas Cooktop:</a:t>
            </a:r>
            <a:endParaRPr lang="en-US" altLang="x-none" sz="1200" b="1" noProof="1">
              <a:latin typeface="Calibri" panose="020F0502020204030204" charset="0"/>
            </a:endParaRP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1 dual burner x 15000BTU</a:t>
            </a:r>
            <a:endParaRPr lang="en-US" altLang="x-none" sz="1200" noProof="1">
              <a:latin typeface="Calibri" panose="020F0502020204030204" charset="0"/>
            </a:endParaRP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 1 single burner x 18000BTU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 2 single burner x 12000BTU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Black Porcelain Drip Pan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3 x Flat cast-iron cooking grates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Calibri" panose="020F0502020204030204" charset="0"/>
                <a:ea typeface="宋体" panose="02010600030101010101" pitchFamily="2" charset="-122"/>
                <a:cs typeface="+mn-ea"/>
                <a:sym typeface="+mn-ea"/>
              </a:rPr>
              <a:t>Automatic re-ignition if the burner flame extinguishes</a:t>
            </a:r>
            <a:endParaRPr lang="en-US" altLang="x-none" sz="1200" noProof="1">
              <a:latin typeface="Calibri" panose="020F0502020204030204" charset="0"/>
            </a:endParaRPr>
          </a:p>
          <a:p>
            <a:pPr marL="342900" indent="-342900" fontAlgn="auto">
              <a:defRPr/>
            </a:pPr>
            <a:endParaRPr lang="en-US" altLang="x-none" sz="1200" b="1" noProof="1">
              <a:latin typeface="Calibri" panose="020F0502020204030204" charset="0"/>
              <a:ea typeface="宋体" panose="02010600030101010101" pitchFamily="2" charset="-122"/>
              <a:cs typeface="+mn-ea"/>
            </a:endParaRPr>
          </a:p>
          <a:p>
            <a:pPr marL="342900" indent="-342900" fontAlgn="auto">
              <a:defRPr/>
            </a:pPr>
            <a:r>
              <a:rPr lang="en-US" altLang="x-none" sz="1200" b="1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Control panel:</a:t>
            </a:r>
            <a:endParaRPr lang="en-US" altLang="x-none" sz="1200" b="1" noProof="1">
              <a:latin typeface="Calibri" panose="020F0502020204030204" charset="0"/>
            </a:endParaRP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SS Control panel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5 x high quality control knobs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endParaRPr lang="en-US" altLang="x-none" sz="1200" noProof="1">
              <a:latin typeface="Calibri" panose="020F0502020204030204" charset="0"/>
            </a:endParaRPr>
          </a:p>
          <a:p>
            <a:pPr marL="342900" indent="-342900" fontAlgn="auto">
              <a:defRPr/>
            </a:pPr>
            <a:r>
              <a:rPr lang="en-US" altLang="x-none" sz="1200" b="1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Gas Oven:</a:t>
            </a:r>
            <a:endParaRPr lang="en-US" altLang="x-none" sz="1200" b="1" noProof="1">
              <a:latin typeface="Calibri" panose="020F0502020204030204" charset="0"/>
            </a:endParaRPr>
          </a:p>
          <a:p>
            <a:pPr marL="342900" indent="-34290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4.2 cu.ft oven capacity</a:t>
            </a:r>
          </a:p>
          <a:p>
            <a:pPr marL="342900" indent="-34290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Tube burner: 1 x 13000BTU;</a:t>
            </a:r>
          </a:p>
          <a:p>
            <a:pPr marL="342900" indent="-34290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U shape stove burner: 1 x 22000BTU</a:t>
            </a:r>
          </a:p>
          <a:p>
            <a:pPr marL="342900" marR="0" indent="-34290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120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Blue porcelain oven interior</a:t>
            </a:r>
            <a:endParaRPr kumimoji="0" lang="en-US" altLang="zh-CN" sz="1200" kern="1200" cap="none" spc="0" normalizeH="0" baseline="0" noProof="0">
              <a:latin typeface="Calibri" panose="020F050202020403020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342900" marR="0" indent="-34290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120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Commercial convection fan circulates heat for even distribution</a:t>
            </a:r>
            <a:endParaRPr kumimoji="0" lang="en-US" altLang="zh-CN" sz="1200" kern="1200" cap="none" spc="0" normalizeH="0" baseline="0" noProof="0">
              <a:latin typeface="Calibri" panose="020F050202020403020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342900" marR="0" indent="-34290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120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2 x Halogen Lights increase visibility for the oven interior</a:t>
            </a:r>
            <a:endParaRPr kumimoji="0" lang="en-US" altLang="zh-CN" sz="1200" kern="1200" cap="none" spc="0" normalizeH="0" baseline="0" noProof="0"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  <a:p>
            <a:pPr marL="342900" marR="0" indent="-34290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120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Thermostatically Controlled to attain the right temperature</a:t>
            </a:r>
            <a:endParaRPr kumimoji="0" lang="en-US" altLang="zh-CN" sz="1200" kern="1200" cap="none" spc="0" normalizeH="0" baseline="0" noProof="0"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  <a:p>
            <a:pPr marL="342900" marR="0" indent="-34290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120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Two nickel platted oven racks</a:t>
            </a:r>
          </a:p>
          <a:p>
            <a:pPr marL="342900" marR="0" indent="-342900" defTabSz="914400" fontAlgn="auto">
              <a:buClrTx/>
              <a:buSzTx/>
              <a:buFont typeface="Wingdings" panose="05000000000000000000" charset="0"/>
              <a:buChar char="l"/>
              <a:defRPr/>
            </a:pPr>
            <a:endParaRPr kumimoji="0" lang="en-US" altLang="zh-CN" sz="1200" kern="1200" cap="none" spc="0" normalizeH="0" baseline="0" noProof="0">
              <a:latin typeface="Calibri" panose="020F050202020403020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342900" marR="0" indent="-34290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1200" b="1">
                <a:solidFill>
                  <a:srgbClr val="FF0000"/>
                </a:solidFill>
                <a:sym typeface="+mn-ea"/>
              </a:rPr>
              <a:t>CSA approved</a:t>
            </a:r>
            <a:endParaRPr kumimoji="0" lang="en-US" altLang="zh-CN" sz="1200" kern="1200" cap="none" spc="0" normalizeH="0" baseline="0" noProof="0">
              <a:latin typeface="Calibri" panose="020F0502020204030204" charset="0"/>
              <a:ea typeface="宋体" panose="02010600030101010101" pitchFamily="2" charset="-122"/>
              <a:cs typeface="+mn-cs"/>
              <a:sym typeface="+mn-ea"/>
            </a:endParaRPr>
          </a:p>
          <a:p>
            <a:pPr fontAlgn="auto">
              <a:buFont typeface="Wingdings" panose="05000000000000000000" charset="0"/>
              <a:defRPr/>
            </a:pPr>
            <a:endParaRPr lang="en-US" altLang="x-none" sz="1200" noProof="1">
              <a:latin typeface="Calibri" panose="020F0502020204030204" charset="0"/>
            </a:endParaRPr>
          </a:p>
          <a:p>
            <a:pPr marL="342900" indent="-342900" fontAlgn="auto">
              <a:defRPr/>
            </a:pPr>
            <a:r>
              <a:rPr lang="en-US" altLang="x-none" sz="1200" b="1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Electrical Requirements:   </a:t>
            </a:r>
            <a:r>
              <a:rPr lang="en-US" altLang="x-none" sz="120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120V/60Hz/15 or 20A</a:t>
            </a:r>
            <a:endParaRPr lang="en-US" altLang="x-none" sz="1200" noProof="1">
              <a:latin typeface="Calibri" panose="020F0502020204030204" charset="0"/>
            </a:endParaRPr>
          </a:p>
          <a:p>
            <a:pPr marL="342900" indent="-342900" fontAlgn="auto">
              <a:defRPr/>
            </a:pPr>
            <a:r>
              <a:rPr lang="en-US" altLang="x-none" sz="1200" b="1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Product Dimension:</a:t>
            </a:r>
            <a:r>
              <a:rPr lang="en-US" altLang="x-none" sz="120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 30”Lx27½”Wx39”H</a:t>
            </a:r>
            <a:endParaRPr lang="en-US" altLang="x-none" sz="1200" noProof="1">
              <a:latin typeface="Calibri" panose="020F0502020204030204" charset="0"/>
            </a:endParaRPr>
          </a:p>
          <a:p>
            <a:pPr marL="342900" indent="-342900" fontAlgn="auto">
              <a:defRPr/>
            </a:pPr>
            <a:r>
              <a:rPr lang="en-US" altLang="x-none" sz="1200" b="1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Package </a:t>
            </a:r>
            <a:r>
              <a:rPr lang="en-US" altLang="x-none" sz="120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Di</a:t>
            </a:r>
            <a:r>
              <a:rPr lang="en-US" altLang="x-none" sz="1200" b="1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mension: </a:t>
            </a:r>
            <a:r>
              <a:rPr lang="en-US" altLang="x-none" sz="1200" noProof="1">
                <a:latin typeface="Calibri" panose="020F0502020204030204" charset="0"/>
                <a:ea typeface="宋体" panose="02010600030101010101" pitchFamily="2" charset="-122"/>
                <a:cs typeface="+mn-ea"/>
                <a:sym typeface="+mn-ea"/>
              </a:rPr>
              <a:t>32.3"L x 29.1"W x 44"H</a:t>
            </a:r>
            <a:endParaRPr lang="en-US" altLang="x-none" sz="1200" noProof="1">
              <a:latin typeface="Calibri" panose="020F0502020204030204" charset="0"/>
              <a:cs typeface="+mn-ea"/>
              <a:sym typeface="+mn-ea"/>
            </a:endParaRPr>
          </a:p>
          <a:p>
            <a:pPr marL="342900" indent="-342900" fontAlgn="auto">
              <a:defRPr/>
            </a:pPr>
            <a:r>
              <a:rPr lang="en-US" altLang="x-none" sz="1200" b="1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Container load</a:t>
            </a:r>
            <a:r>
              <a:rPr lang="en-US" altLang="x-none" sz="120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: 84 PCS/40HQ</a:t>
            </a:r>
            <a:endParaRPr lang="en-US" altLang="x-none" sz="1200" noProof="1">
              <a:latin typeface="Calibri" panose="020F0502020204030204" charset="0"/>
            </a:endParaRPr>
          </a:p>
          <a:p>
            <a:pPr marL="342900" indent="-342900" fontAlgn="auto">
              <a:defRPr/>
            </a:pPr>
            <a:endParaRPr lang="en-US" altLang="x-none" sz="1200" noProof="1">
              <a:latin typeface="Calibri" panose="020F0502020204030204" charset="0"/>
              <a:ea typeface="PMingLiU" panose="02020500000000000000" pitchFamily="2" charset="-120"/>
            </a:endParaRPr>
          </a:p>
        </p:txBody>
      </p:sp>
      <p:pic>
        <p:nvPicPr>
          <p:cNvPr id="3" name="图片 2" descr="HRG3080U-00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0235" y="1771650"/>
            <a:ext cx="4321810" cy="432181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19458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36 inch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freestanding  gas range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9459" name="文本框 6"/>
          <p:cNvSpPr txBox="1"/>
          <p:nvPr/>
        </p:nvSpPr>
        <p:spPr>
          <a:xfrm>
            <a:off x="1818845" y="640259"/>
            <a:ext cx="2648148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190" b="1" dirty="0">
                <a:latin typeface="微软雅黑" panose="020B0503020204020204" charset="-122"/>
                <a:ea typeface="微软雅黑" panose="020B0503020204020204" charset="-122"/>
              </a:rPr>
              <a:t>HRG3618U</a:t>
            </a:r>
          </a:p>
          <a:p>
            <a:r>
              <a:rPr lang="en-US" altLang="zh-CN" sz="1595">
                <a:latin typeface="Calibri" panose="020F0502020204030204" charset="0"/>
                <a:sym typeface="等线" panose="02010600030101010101" charset="-122"/>
              </a:rPr>
              <a:t>36” freestanding gas range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238048" y="1150491"/>
            <a:ext cx="4407958" cy="5631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marR="0" indent="-342900" defTabSz="914400" fontAlgn="auto">
              <a:buClrTx/>
              <a:buSzTx/>
              <a:buFontTx/>
              <a:defRPr/>
            </a:pPr>
            <a:r>
              <a:rPr kumimoji="0" lang="en-US" altLang="zh-CN" sz="1200" b="1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Gas Cooktop:</a:t>
            </a:r>
          </a:p>
          <a:p>
            <a:pPr marL="285750" marR="0" indent="-28575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1200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2 x Sealed Dual Burner x 15000BTU </a:t>
            </a:r>
          </a:p>
          <a:p>
            <a:pPr marL="285750" marR="0" indent="-28575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1200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1 x Sealed Single Burner x 18000BTU </a:t>
            </a:r>
          </a:p>
          <a:p>
            <a:pPr marL="285750" marR="0" indent="-28575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1200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3 x Sealed Single Burner x 12000BTU  </a:t>
            </a:r>
          </a:p>
          <a:p>
            <a:pPr marL="285750" marR="0" indent="-28575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1200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Automatic re-ignition if the burner flame extinguishes</a:t>
            </a:r>
          </a:p>
          <a:p>
            <a:pPr marL="285750" marR="0" indent="-28575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1200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Black Porcelain Drip Pan to facilitate surface cleaning</a:t>
            </a:r>
          </a:p>
          <a:p>
            <a:pPr marL="285750" marR="0" indent="-28575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1200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3 x Continuous cast-iron cooking grates</a:t>
            </a:r>
          </a:p>
          <a:p>
            <a:pPr marL="285750" marR="0" indent="-28575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Calibri" panose="020F0502020204030204" charset="0"/>
                <a:ea typeface="宋体" panose="02010600030101010101" pitchFamily="2" charset="-122"/>
                <a:cs typeface="+mn-ea"/>
                <a:sym typeface="+mn-ea"/>
              </a:rPr>
              <a:t>Automatic re-ignition if the burner flame extinguishes</a:t>
            </a:r>
            <a:endParaRPr kumimoji="0" lang="en-US" altLang="zh-CN" sz="1200" kern="1200" cap="none" spc="0" normalizeH="0" baseline="0" noProof="0">
              <a:latin typeface="Calibri" panose="020F050202020403020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285750" marR="0" indent="-285750" defTabSz="914400" fontAlgn="auto">
              <a:buClrTx/>
              <a:buSzTx/>
              <a:buFont typeface="Wingdings" panose="05000000000000000000" charset="0"/>
              <a:buChar char="l"/>
              <a:defRPr/>
            </a:pPr>
            <a:endParaRPr kumimoji="0" lang="en-US" altLang="zh-CN" sz="1200" kern="1200" cap="none" spc="0" normalizeH="0" baseline="0" noProof="0">
              <a:latin typeface="Calibri" panose="020F050202020403020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342900" marR="0" indent="-342900" defTabSz="914400" fontAlgn="auto">
              <a:buClrTx/>
              <a:buSzTx/>
              <a:buFontTx/>
              <a:defRPr/>
            </a:pPr>
            <a:r>
              <a:rPr kumimoji="0" lang="en-US" altLang="zh-CN" sz="1200" b="1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Control panel:</a:t>
            </a:r>
          </a:p>
          <a:p>
            <a:pPr marL="342900" marR="0" indent="-34290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1200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SS Control panel</a:t>
            </a:r>
          </a:p>
          <a:p>
            <a:pPr marL="342900" marR="0" indent="-34290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1200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7 x high quality control knobs</a:t>
            </a:r>
          </a:p>
          <a:p>
            <a:pPr marL="342900" marR="0" indent="-342900" defTabSz="914400" fontAlgn="auto">
              <a:buClrTx/>
              <a:buSzTx/>
              <a:buFontTx/>
              <a:defRPr/>
            </a:pPr>
            <a:endParaRPr kumimoji="0" lang="en-US" altLang="zh-CN" sz="1200" b="1" kern="1200" cap="none" spc="0" normalizeH="0" baseline="0" noProof="0">
              <a:latin typeface="Calibri" panose="020F050202020403020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342900" marR="0" indent="-342900" defTabSz="914400" fontAlgn="auto">
              <a:buClrTx/>
              <a:buSzTx/>
              <a:buFontTx/>
              <a:defRPr/>
            </a:pPr>
            <a:r>
              <a:rPr kumimoji="0" lang="en-US" altLang="zh-CN" sz="1200" b="1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Gas Oven:</a:t>
            </a:r>
          </a:p>
          <a:p>
            <a:pPr marL="342900" marR="0" indent="-34290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1200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5.2 cu.ft oven capacity</a:t>
            </a:r>
          </a:p>
          <a:p>
            <a:pPr marL="342900" marR="0" indent="-34290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1200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Infrared broil burner:1 x 16500BTU;</a:t>
            </a:r>
          </a:p>
          <a:p>
            <a:pPr marL="342900" marR="0" indent="-34290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1200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U shape stove burner: 1 x 22000BTU</a:t>
            </a:r>
          </a:p>
          <a:p>
            <a:pPr marL="342900" marR="0" indent="-34290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1200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Blue porcelain oven interior</a:t>
            </a:r>
          </a:p>
          <a:p>
            <a:pPr marL="342900" marR="0" indent="-34290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1200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Commercial convection fan circulates heat for even distribution</a:t>
            </a:r>
          </a:p>
          <a:p>
            <a:pPr marL="342900" marR="0" indent="-34290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1200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2 x Halogen Lights</a:t>
            </a:r>
            <a:r>
              <a:rPr kumimoji="0" lang="en-US" altLang="zh-CN" sz="1200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</a:rPr>
              <a:t> increase visibility for the oven interior</a:t>
            </a:r>
          </a:p>
          <a:p>
            <a:pPr marL="342900" marR="0" indent="-34290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1200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</a:rPr>
              <a:t>Thermostatically Controlled to attain the right temperature</a:t>
            </a:r>
          </a:p>
          <a:p>
            <a:pPr marL="342900" marR="0" indent="-34290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en-US" altLang="zh-CN" sz="1200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</a:rPr>
              <a:t>Two nickel platted oven </a:t>
            </a:r>
            <a:r>
              <a:rPr kumimoji="0" lang="en-US" altLang="zh-CN" sz="1200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racks</a:t>
            </a:r>
          </a:p>
          <a:p>
            <a:pPr marL="342900" marR="0" indent="-342900" defTabSz="914400" fontAlgn="auto">
              <a:buClrTx/>
              <a:buSzTx/>
              <a:buFont typeface="Wingdings" panose="05000000000000000000" charset="0"/>
              <a:buChar char="l"/>
              <a:defRPr/>
            </a:pPr>
            <a:endParaRPr kumimoji="0" lang="en-US" altLang="zh-CN" sz="1200" kern="1200" cap="none" spc="0" normalizeH="0" baseline="0" noProof="0">
              <a:latin typeface="Calibri" panose="020F050202020403020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342900" marR="0" indent="-342900" defTabSz="914400" fontAlgn="auto"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1200" b="1">
                <a:solidFill>
                  <a:srgbClr val="FF0000"/>
                </a:solidFill>
                <a:sym typeface="+mn-ea"/>
              </a:rPr>
              <a:t>CSA approved</a:t>
            </a:r>
            <a:endParaRPr kumimoji="0" lang="en-US" altLang="zh-CN" sz="1200" kern="1200" cap="none" spc="0" normalizeH="0" baseline="0" noProof="0">
              <a:latin typeface="Calibri" panose="020F050202020403020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342900" marR="0" indent="-342900" defTabSz="914400" fontAlgn="auto">
              <a:buClrTx/>
              <a:buSzTx/>
              <a:buFontTx/>
              <a:defRPr/>
            </a:pPr>
            <a:endParaRPr kumimoji="0" lang="en-US" altLang="zh-CN" sz="1200" b="1" kern="1200" cap="none" spc="0" normalizeH="0" baseline="0" noProof="0">
              <a:latin typeface="Calibri" panose="020F050202020403020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342900" marR="0" indent="-342900" defTabSz="914400" fontAlgn="auto">
              <a:buClrTx/>
              <a:buSzTx/>
              <a:buFontTx/>
              <a:defRPr/>
            </a:pPr>
            <a:r>
              <a:rPr kumimoji="0" lang="en-US" altLang="zh-CN" sz="1200" b="1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Electrical Requirements:   </a:t>
            </a:r>
            <a:r>
              <a:rPr kumimoji="0" lang="en-US" altLang="zh-CN" sz="1200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120V/60Hz/15 or 20A</a:t>
            </a:r>
          </a:p>
          <a:p>
            <a:pPr marL="342900" marR="0" indent="-342900" defTabSz="914400" fontAlgn="auto">
              <a:buClrTx/>
              <a:buSzTx/>
              <a:buFontTx/>
              <a:defRPr/>
            </a:pPr>
            <a:r>
              <a:rPr kumimoji="0" lang="en-US" altLang="zh-CN" sz="1200" b="1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Product Dimension:</a:t>
            </a:r>
            <a:r>
              <a:rPr kumimoji="0" lang="en-US" altLang="zh-CN" sz="1200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 36”Wx27½”Dx39”H</a:t>
            </a:r>
          </a:p>
          <a:p>
            <a:pPr marL="342900" marR="0" indent="-342900" defTabSz="914400" fontAlgn="auto">
              <a:buClrTx/>
              <a:buSzTx/>
              <a:buFontTx/>
              <a:defRPr/>
            </a:pPr>
            <a:r>
              <a:rPr kumimoji="0" lang="en-US" altLang="zh-CN" sz="1200" b="1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Package </a:t>
            </a:r>
            <a:r>
              <a:rPr kumimoji="0" lang="en-US" altLang="zh-CN" sz="1200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Di</a:t>
            </a:r>
            <a:r>
              <a:rPr kumimoji="0" lang="en-US" altLang="zh-CN" sz="1200" b="1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mension: 38.1"L x 29.7"W x 44"H</a:t>
            </a:r>
          </a:p>
          <a:p>
            <a:pPr marL="342900" marR="0" indent="-342900" defTabSz="914400" fontAlgn="auto">
              <a:buClrTx/>
              <a:buSzTx/>
              <a:buFontTx/>
              <a:defRPr/>
            </a:pPr>
            <a:r>
              <a:rPr kumimoji="0" lang="en-US" altLang="zh-CN" sz="1200" b="1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Container load</a:t>
            </a:r>
            <a:r>
              <a:rPr kumimoji="0" lang="en-US" altLang="zh-CN" sz="1200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: </a:t>
            </a:r>
            <a:r>
              <a:rPr kumimoji="0" lang="en-US" altLang="zh-CN" sz="1200" b="1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70</a:t>
            </a:r>
            <a:r>
              <a:rPr kumimoji="0" lang="en-US" altLang="zh-CN" sz="1200" kern="1200" cap="none" spc="0" normalizeH="0" baseline="0" noProof="0"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pcs/40HQ</a:t>
            </a:r>
          </a:p>
        </p:txBody>
      </p:sp>
      <p:pic>
        <p:nvPicPr>
          <p:cNvPr id="3" name="图片 2" descr="HR3618U-00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5960" y="1771650"/>
            <a:ext cx="4055110" cy="405511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0482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48 inch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freestanding  gas range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483" name="文本框 6"/>
          <p:cNvSpPr txBox="1"/>
          <p:nvPr/>
        </p:nvSpPr>
        <p:spPr>
          <a:xfrm>
            <a:off x="1840230" y="641350"/>
            <a:ext cx="7844790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190" b="1" dirty="0">
                <a:latin typeface="微软雅黑" panose="020B0503020204020204" charset="-122"/>
                <a:ea typeface="微软雅黑" panose="020B0503020204020204" charset="-122"/>
              </a:rPr>
              <a:t>HRG4808U                          </a:t>
            </a:r>
          </a:p>
          <a:p>
            <a:r>
              <a:rPr lang="en-US" altLang="zh-CN" sz="1595">
                <a:latin typeface="Calibri" panose="020F0502020204030204" charset="0"/>
                <a:sym typeface="等线" panose="02010600030101010101" charset="-122"/>
              </a:rPr>
              <a:t>48” freestanding gas range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6509769" y="1009592"/>
            <a:ext cx="4318004" cy="58305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  <a:scene3d>
              <a:camera prst="orthographicFront"/>
              <a:lightRig rig="threePt" dir="t"/>
            </a:scene3d>
          </a:bodyPr>
          <a:lstStyle/>
          <a:p>
            <a:pPr marL="342900" indent="-342900" fontAlgn="auto">
              <a:lnSpc>
                <a:spcPct val="90000"/>
              </a:lnSpc>
            </a:pPr>
            <a:endParaRPr lang="en-US" altLang="zh-CN" sz="1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  <a:cs typeface="Calibri" panose="020F0502020204030204" charset="0"/>
              <a:sym typeface="+mn-ea"/>
            </a:endParaRPr>
          </a:p>
          <a:p>
            <a:pPr marL="342900" indent="-342900" fontAlgn="auto">
              <a:lnSpc>
                <a:spcPct val="90000"/>
              </a:lnSpc>
            </a:pPr>
            <a:r>
              <a:rPr lang="en-US" altLang="zh-CN" sz="1200" b="1" noProof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Gas </a:t>
            </a:r>
            <a:r>
              <a:rPr lang="en-US" altLang="zh-CN" sz="1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PMingLiU" panose="02020500000000000000" pitchFamily="2" charset="-120"/>
                <a:cs typeface="Calibri" panose="020F0502020204030204" charset="0"/>
              </a:rPr>
              <a:t>Cooktop:</a:t>
            </a:r>
            <a:endParaRPr lang="en-US" altLang="zh-CN" sz="1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PMingLiU" panose="02020500000000000000" pitchFamily="2" charset="-120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PMingLiU" panose="02020500000000000000" pitchFamily="2" charset="-120"/>
                <a:cs typeface="Calibri" panose="020F0502020204030204" charset="0"/>
              </a:rPr>
              <a:t>3 dual  burners </a:t>
            </a: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x </a:t>
            </a:r>
            <a:r>
              <a:rPr lang="en-US" altLang="zh-CN" sz="1200" noProof="1">
                <a:latin typeface="Calibri" panose="020F0502020204030204" charset="0"/>
                <a:ea typeface="PMingLiU" panose="02020500000000000000" pitchFamily="2" charset="-120"/>
                <a:cs typeface="Calibri" panose="020F0502020204030204" charset="0"/>
              </a:rPr>
              <a:t>15,000BTU</a:t>
            </a:r>
            <a:endParaRPr lang="en-US" altLang="zh-CN" sz="1200" noProof="1">
              <a:ea typeface="PMingLiU" panose="02020500000000000000" pitchFamily="2" charset="-120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PMingLiU" panose="02020500000000000000" pitchFamily="2" charset="-120"/>
                <a:cs typeface="Calibri" panose="020F0502020204030204" charset="0"/>
              </a:rPr>
              <a:t>3 single burners </a:t>
            </a: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x</a:t>
            </a:r>
            <a:r>
              <a:rPr lang="en-US" altLang="zh-CN" sz="1200" noProof="1">
                <a:latin typeface="Calibri" panose="020F0502020204030204" charset="0"/>
                <a:ea typeface="PMingLiU" panose="02020500000000000000" pitchFamily="2" charset="-120"/>
                <a:cs typeface="Calibri" panose="020F0502020204030204" charset="0"/>
              </a:rPr>
              <a:t> 18,000BTU</a:t>
            </a:r>
            <a:endParaRPr lang="en-US" altLang="zh-CN" sz="1200" noProof="1">
              <a:ea typeface="PMingLiU" panose="02020500000000000000" pitchFamily="2" charset="-120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Stainless steel</a:t>
            </a:r>
            <a:r>
              <a:rPr lang="en-US" altLang="zh-CN" sz="1200" noProof="1">
                <a:latin typeface="Calibri" panose="020F0502020204030204" charset="0"/>
                <a:ea typeface="PMingLiU" panose="02020500000000000000" pitchFamily="2" charset="-120"/>
                <a:cs typeface="Calibri" panose="020F0502020204030204" charset="0"/>
              </a:rPr>
              <a:t> drip pan</a:t>
            </a:r>
            <a:endParaRPr lang="en-US" altLang="zh-CN" sz="1200" noProof="1">
              <a:ea typeface="PMingLiU" panose="02020500000000000000" pitchFamily="2" charset="-120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PMingLiU" panose="02020500000000000000" pitchFamily="2" charset="-120"/>
                <a:cs typeface="Calibri" panose="020F0502020204030204" charset="0"/>
              </a:rPr>
              <a:t>Stainless Steel Griddle</a:t>
            </a:r>
            <a:endParaRPr lang="en-US" altLang="zh-CN" sz="1200" noProof="1">
              <a:ea typeface="PMingLiU" panose="02020500000000000000" pitchFamily="2" charset="-120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PMingLiU" panose="02020500000000000000" pitchFamily="2" charset="-120"/>
                <a:cs typeface="Calibri" panose="020F0502020204030204" charset="0"/>
              </a:rPr>
              <a:t>1</a:t>
            </a:r>
            <a:r>
              <a:rPr lang="zh-CN" altLang="en-US" sz="120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5,</a:t>
            </a:r>
            <a:r>
              <a:rPr lang="en-US" altLang="zh-CN" sz="1200" noProof="1">
                <a:latin typeface="Calibri" panose="020F0502020204030204" charset="0"/>
                <a:ea typeface="PMingLiU" panose="02020500000000000000" pitchFamily="2" charset="-120"/>
                <a:cs typeface="Calibri" panose="020F0502020204030204" charset="0"/>
              </a:rPr>
              <a:t>000</a:t>
            </a:r>
            <a:r>
              <a:rPr lang="zh-CN" altLang="en-US" sz="120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 </a:t>
            </a:r>
            <a:r>
              <a:rPr lang="en-US" altLang="zh-CN" sz="1200" noProof="1">
                <a:latin typeface="Calibri" panose="020F0502020204030204" charset="0"/>
                <a:ea typeface="PMingLiU" panose="02020500000000000000" pitchFamily="2" charset="-120"/>
                <a:cs typeface="Calibri" panose="020F0502020204030204" charset="0"/>
              </a:rPr>
              <a:t>BTU griddle</a:t>
            </a:r>
            <a:endParaRPr lang="en-US" altLang="zh-CN" sz="1200" noProof="1">
              <a:ea typeface="PMingLiU" panose="02020500000000000000" pitchFamily="2" charset="-120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3 x</a:t>
            </a:r>
            <a:r>
              <a:rPr lang="en-US" altLang="zh-CN" sz="1200" noProof="1">
                <a:latin typeface="Calibri" panose="020F0502020204030204" charset="0"/>
                <a:ea typeface="PMingLiU" panose="02020500000000000000" pitchFamily="2" charset="-120"/>
                <a:cs typeface="Calibri" panose="020F0502020204030204" charset="0"/>
              </a:rPr>
              <a:t> heavy casting iron cooking grates</a:t>
            </a:r>
            <a:endParaRPr lang="en-US" altLang="zh-CN" sz="1200" noProof="1">
              <a:ea typeface="PMingLiU" panose="02020500000000000000" pitchFamily="2" charset="-120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x-none" sz="1200" noProof="1">
                <a:latin typeface="Calibri" panose="020F0502020204030204" charset="0"/>
                <a:ea typeface="宋体" panose="02010600030101010101" pitchFamily="2" charset="-122"/>
                <a:cs typeface="+mn-ea"/>
                <a:sym typeface="+mn-ea"/>
              </a:rPr>
              <a:t>Automatic re-ignition if the burner flame extinguishes</a:t>
            </a:r>
            <a:endParaRPr lang="en-US" altLang="zh-CN" sz="1200" noProof="1">
              <a:ea typeface="PMingLiU" panose="02020500000000000000" pitchFamily="2" charset="-120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</a:pPr>
            <a:endParaRPr lang="en-US" altLang="zh-CN" sz="1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PMingLiU" panose="02020500000000000000" pitchFamily="2" charset="-120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</a:pPr>
            <a:r>
              <a:rPr lang="en-US" altLang="zh-CN" sz="1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PMingLiU" panose="02020500000000000000" pitchFamily="2" charset="-120"/>
                <a:cs typeface="Calibri" panose="020F0502020204030204" charset="0"/>
              </a:rPr>
              <a:t>Control panel:</a:t>
            </a:r>
            <a:endParaRPr lang="en-US" altLang="zh-CN" sz="1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PMingLiU" panose="02020500000000000000" pitchFamily="2" charset="-120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9 x high quality control knob</a:t>
            </a:r>
            <a:endParaRPr lang="en-US" altLang="zh-CN" sz="1200" noProof="1">
              <a:ea typeface="宋体" panose="02010600030101010101" pitchFamily="2" charset="-122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SS control panel</a:t>
            </a:r>
            <a:endParaRPr lang="en-US" altLang="zh-CN" sz="1200" noProof="1">
              <a:ea typeface="宋体" panose="02010600030101010101" pitchFamily="2" charset="-122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</a:pPr>
            <a:endParaRPr lang="en-US" altLang="zh-CN" sz="1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PMingLiU" panose="02020500000000000000" pitchFamily="2" charset="-120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</a:pPr>
            <a:r>
              <a:rPr lang="en-US" altLang="zh-CN" sz="1200" b="1" noProof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Gas </a:t>
            </a:r>
            <a:r>
              <a:rPr lang="en-US" altLang="zh-CN" sz="1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PMingLiU" panose="02020500000000000000" pitchFamily="2" charset="-120"/>
                <a:cs typeface="Calibri" panose="020F0502020204030204" charset="0"/>
              </a:rPr>
              <a:t>Oven: </a:t>
            </a:r>
            <a:endParaRPr lang="en-US" altLang="zh-CN" sz="1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PMingLiU" panose="02020500000000000000" pitchFamily="2" charset="-120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</a:pPr>
            <a:r>
              <a:rPr lang="en-US" altLang="zh-CN" sz="1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PMingLiU" panose="02020500000000000000" pitchFamily="2" charset="-120"/>
                <a:cs typeface="Calibri" panose="020F0502020204030204" charset="0"/>
              </a:rPr>
              <a:t>30” oven </a:t>
            </a:r>
            <a:endParaRPr lang="en-US" altLang="zh-CN" sz="1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PMingLiU" panose="02020500000000000000" pitchFamily="2" charset="-120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4.2 cu.ft oven capacity</a:t>
            </a:r>
            <a:endParaRPr lang="en-US" altLang="zh-CN" sz="1200" noProof="1">
              <a:ea typeface="宋体" panose="02010600030101010101" pitchFamily="2" charset="-122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Oven broil burner at 16,500BTU </a:t>
            </a:r>
            <a:endParaRPr lang="en-US" altLang="zh-CN" sz="1200" noProof="1">
              <a:ea typeface="宋体" panose="02010600030101010101" pitchFamily="2" charset="-122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U shape bake burner at 22,000BTU</a:t>
            </a:r>
            <a:endParaRPr lang="en-US" altLang="zh-CN" sz="1200" noProof="1">
              <a:ea typeface="宋体" panose="02010600030101010101" pitchFamily="2" charset="-122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Blue oven interior</a:t>
            </a:r>
            <a:endParaRPr lang="en-US" altLang="zh-CN" sz="1200" noProof="1">
              <a:ea typeface="宋体" panose="02010600030101010101" pitchFamily="2" charset="-122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Commercial convection fan</a:t>
            </a:r>
            <a:endParaRPr lang="en-US" altLang="zh-CN" sz="1200" noProof="1">
              <a:ea typeface="宋体" panose="02010600030101010101" pitchFamily="2" charset="-122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 halogen lights</a:t>
            </a:r>
            <a:endParaRPr lang="en-US" altLang="zh-CN" sz="1200" noProof="1">
              <a:ea typeface="宋体" panose="02010600030101010101" pitchFamily="2" charset="-122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</a:pPr>
            <a:r>
              <a:rPr lang="en-US" altLang="zh-CN" sz="1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PMingLiU" panose="02020500000000000000" pitchFamily="2" charset="-120"/>
                <a:cs typeface="Calibri" panose="020F0502020204030204" charset="0"/>
              </a:rPr>
              <a:t>18” oven:</a:t>
            </a:r>
            <a:endParaRPr lang="en-US" altLang="zh-CN" sz="1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PMingLiU" panose="02020500000000000000" pitchFamily="2" charset="-120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2.5 cu.ft oven capacity</a:t>
            </a:r>
            <a:endParaRPr lang="en-US" altLang="zh-CN" sz="1200" noProof="1">
              <a:ea typeface="宋体" panose="02010600030101010101" pitchFamily="2" charset="-122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 tube burner with 14,000BTU</a:t>
            </a:r>
            <a:endParaRPr lang="en-US" altLang="zh-CN" sz="1200" noProof="1">
              <a:ea typeface="宋体" panose="02010600030101010101" pitchFamily="2" charset="-122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 halogen light</a:t>
            </a: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endParaRPr lang="en-US" altLang="zh-CN" sz="1200" noProof="1"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b="1">
                <a:solidFill>
                  <a:srgbClr val="FF0000"/>
                </a:solidFill>
                <a:sym typeface="+mn-ea"/>
              </a:rPr>
              <a:t>CSA approved</a:t>
            </a:r>
            <a:endParaRPr lang="en-US" altLang="zh-CN" sz="1200" noProof="1">
              <a:ea typeface="宋体" panose="02010600030101010101" pitchFamily="2" charset="-122"/>
              <a:cs typeface="Calibri" panose="020F0502020204030204" charset="0"/>
            </a:endParaRPr>
          </a:p>
          <a:p>
            <a:pPr fontAlgn="auto">
              <a:lnSpc>
                <a:spcPct val="90000"/>
              </a:lnSpc>
              <a:buFont typeface="Wingdings" panose="05000000000000000000" charset="0"/>
            </a:pPr>
            <a:endParaRPr lang="en-US" altLang="zh-CN" sz="12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  <a:cs typeface="Calibri" panose="020F0502020204030204" charset="0"/>
            </a:endParaRPr>
          </a:p>
          <a:p>
            <a:pPr marL="342900" indent="-342900" fontAlgn="auto"/>
            <a:r>
              <a:rPr lang="en-US" altLang="zh-CN" sz="1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Electrical Requirements:  </a:t>
            </a:r>
            <a:r>
              <a:rPr lang="en-US" altLang="zh-CN" sz="12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120V/60Hz/15 or 20A</a:t>
            </a:r>
            <a:endParaRPr lang="en-US" altLang="zh-CN" sz="12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  <a:cs typeface="Calibri" panose="020F0502020204030204" charset="0"/>
            </a:endParaRPr>
          </a:p>
          <a:p>
            <a:pPr marL="342900" indent="-342900" fontAlgn="auto"/>
            <a:r>
              <a:rPr lang="en-US" altLang="x-none" sz="1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Product Dimension:</a:t>
            </a:r>
            <a:r>
              <a:rPr lang="en-US" altLang="x-none" sz="12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 48”Lx27½”Wx39”H</a:t>
            </a:r>
            <a:endParaRPr lang="en-US" altLang="x-none" sz="12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  <a:cs typeface="Calibri" panose="020F0502020204030204" charset="0"/>
            </a:endParaRPr>
          </a:p>
          <a:p>
            <a:pPr marL="342900" indent="-342900" fontAlgn="auto"/>
            <a:r>
              <a:rPr lang="en-US" altLang="x-none" sz="1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Package </a:t>
            </a:r>
            <a:r>
              <a:rPr lang="en-US" altLang="x-none" sz="12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Di</a:t>
            </a:r>
            <a:r>
              <a:rPr lang="en-US" altLang="x-none" sz="1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mension: 50.4"L x 29.5"W x 45.3"H </a:t>
            </a:r>
            <a:endParaRPr lang="en-US" altLang="x-none" sz="1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  <a:cs typeface="Calibri" panose="020F0502020204030204" charset="0"/>
            </a:endParaRPr>
          </a:p>
          <a:p>
            <a:pPr marL="342900" indent="-342900" fontAlgn="auto"/>
            <a:r>
              <a:rPr lang="en-US" altLang="x-none" sz="1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Container load</a:t>
            </a:r>
            <a:r>
              <a:rPr lang="en-US" altLang="x-none" sz="12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: </a:t>
            </a:r>
            <a:r>
              <a:rPr lang="en-US" altLang="x-none" sz="1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54</a:t>
            </a:r>
            <a:r>
              <a:rPr lang="en-US" altLang="x-none" sz="12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PCS/40HQ</a:t>
            </a:r>
            <a:endParaRPr lang="en-US" altLang="x-none" sz="12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  <a:cs typeface="Calibri" panose="020F0502020204030204" charset="0"/>
            </a:endParaRPr>
          </a:p>
          <a:p>
            <a:pPr marL="342900" indent="-342900" fontAlgn="auto"/>
            <a:endParaRPr lang="en-US" altLang="x-none" sz="12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  <a:cs typeface="Calibri" panose="020F0502020204030204" charset="0"/>
            </a:endParaRPr>
          </a:p>
        </p:txBody>
      </p:sp>
      <p:pic>
        <p:nvPicPr>
          <p:cNvPr id="2" name="图片 1" descr="HRG4808U-00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6280" y="1908810"/>
            <a:ext cx="4095115" cy="409511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4578" name="文本框 6"/>
          <p:cNvSpPr txBox="1"/>
          <p:nvPr/>
        </p:nvSpPr>
        <p:spPr>
          <a:xfrm>
            <a:off x="1818845" y="640259"/>
            <a:ext cx="312464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190" b="1" dirty="0">
                <a:latin typeface="微软雅黑" panose="020B0503020204020204" charset="-122"/>
                <a:ea typeface="微软雅黑" panose="020B0503020204020204" charset="-122"/>
              </a:rPr>
              <a:t>HRD3088U</a:t>
            </a:r>
          </a:p>
          <a:p>
            <a:r>
              <a:rPr lang="en-US" altLang="zh-CN" sz="1595">
                <a:latin typeface="Calibri" panose="020F0502020204030204" charset="0"/>
                <a:sym typeface="等线" panose="02010600030101010101" charset="-122"/>
              </a:rPr>
              <a:t>30” freestanding dual fuel range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048293" y="995876"/>
            <a:ext cx="4693295" cy="56413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fontAlgn="auto">
              <a:lnSpc>
                <a:spcPts val="2200"/>
              </a:lnSpc>
              <a:defRPr/>
            </a:pPr>
            <a:r>
              <a:rPr lang="zh-CN" altLang="en-US" sz="1200" b="1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Type of </a:t>
            </a:r>
            <a:r>
              <a:rPr lang="en-US" altLang="zh-CN" sz="1200" b="1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Fuel</a:t>
            </a:r>
            <a:r>
              <a:rPr lang="zh-CN" altLang="en-US" sz="1200" b="1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: </a:t>
            </a:r>
          </a:p>
          <a:p>
            <a:pPr marL="285750" indent="-285750" fontAlgn="auto">
              <a:lnSpc>
                <a:spcPts val="2200"/>
              </a:lnSpc>
              <a:buFont typeface="Wingdings" panose="05000000000000000000" charset="0"/>
              <a:buChar char="l"/>
              <a:defRPr/>
            </a:pP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Top burner : NG/LPG             Bottom Oven : Electric</a:t>
            </a:r>
          </a:p>
          <a:p>
            <a:pPr marL="342900" indent="-342900" fontAlgn="auto">
              <a:defRPr/>
            </a:pPr>
            <a:r>
              <a:rPr lang="en-US" altLang="zh-CN" sz="1200" b="1" noProof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Gas </a:t>
            </a:r>
            <a:r>
              <a:rPr lang="en-US" altLang="x-none" sz="1200" b="1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Cooktop:</a:t>
            </a:r>
            <a:endParaRPr lang="en-US" altLang="x-none" sz="1200" b="1" noProof="1">
              <a:latin typeface="+mj-lt"/>
              <a:cs typeface="+mj-lt"/>
            </a:endParaRP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Front: 1 dual burner x 15000BTU  1 single burner x 18000BTU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Rear:  2 single burner x 12000BTU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Automatic re-ignition if the burner flame extinguishes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Black Porcelain Drip Pan to facilitate surface cleaning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3 x Continuous cast-iron cooking grates</a:t>
            </a:r>
            <a:endParaRPr lang="en-US" altLang="x-none" sz="1200" noProof="1">
              <a:latin typeface="+mj-lt"/>
              <a:cs typeface="+mj-lt"/>
              <a:sym typeface="+mn-ea"/>
            </a:endParaRPr>
          </a:p>
          <a:p>
            <a:pPr marL="342900" indent="-342900" fontAlgn="auto">
              <a:defRPr/>
            </a:pPr>
            <a:endParaRPr lang="en-US" altLang="x-none" sz="1200" b="1" noProof="1">
              <a:latin typeface="+mj-lt"/>
              <a:ea typeface="宋体" panose="02010600030101010101" pitchFamily="2" charset="-122"/>
              <a:cs typeface="+mj-lt"/>
              <a:sym typeface="+mn-ea"/>
            </a:endParaRPr>
          </a:p>
          <a:p>
            <a:pPr marL="342900" indent="-342900" fontAlgn="auto">
              <a:defRPr/>
            </a:pPr>
            <a:r>
              <a:rPr lang="en-US" altLang="x-none" sz="1200" b="1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Control panel:</a:t>
            </a:r>
            <a:endParaRPr lang="en-US" altLang="x-none" sz="1200" b="1" noProof="1">
              <a:latin typeface="+mj-lt"/>
              <a:cs typeface="+mj-lt"/>
            </a:endParaRP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SS Control panel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5 x high quality metal control knobs</a:t>
            </a:r>
            <a:endParaRPr lang="zh-CN" altLang="en-US" sz="1200" noProof="1">
              <a:solidFill>
                <a:schemeClr val="tx1">
                  <a:lumMod val="50000"/>
                </a:schemeClr>
              </a:solidFill>
              <a:latin typeface="+mj-lt"/>
              <a:ea typeface="宋体" panose="02010600030101010101" pitchFamily="2" charset="-122"/>
              <a:cs typeface="+mj-lt"/>
              <a:sym typeface="+mn-ea"/>
            </a:endParaRPr>
          </a:p>
          <a:p>
            <a:pPr marL="342900" indent="-342900" fontAlgn="auto">
              <a:defRPr/>
            </a:pPr>
            <a:endParaRPr lang="en-US" altLang="x-none" sz="1200" b="1" noProof="1">
              <a:latin typeface="+mj-lt"/>
              <a:ea typeface="宋体" panose="02010600030101010101" pitchFamily="2" charset="-122"/>
              <a:cs typeface="+mj-lt"/>
              <a:sym typeface="+mn-ea"/>
            </a:endParaRPr>
          </a:p>
          <a:p>
            <a:pPr marL="342900" indent="-342900" fontAlgn="auto">
              <a:defRPr/>
            </a:pPr>
            <a:r>
              <a:rPr lang="en-US" altLang="x-none" sz="1200" b="1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Electric Oven:</a:t>
            </a:r>
            <a:endParaRPr lang="en-US" altLang="x-none" sz="1200" b="1" noProof="1">
              <a:latin typeface="+mj-lt"/>
              <a:cs typeface="+mj-lt"/>
            </a:endParaRP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4.2 cu.ft oven capacity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Electric Broiler (Top) Heating Element</a:t>
            </a:r>
            <a:r>
              <a:rPr lang="zh-CN" altLang="en-US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:1</a:t>
            </a: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x</a:t>
            </a: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3 5</a:t>
            </a:r>
            <a:r>
              <a:rPr lang="zh-CN" altLang="en-US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00 </a:t>
            </a: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W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Oven Electric Heating Element</a:t>
            </a:r>
            <a:r>
              <a:rPr lang="zh-CN" altLang="en-US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: 1</a:t>
            </a: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x</a:t>
            </a: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850 W(Top) &amp; 3 000</a:t>
            </a:r>
            <a:r>
              <a:rPr lang="zh-CN" altLang="en-US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 </a:t>
            </a: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W (Base)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Black porcelain oven interior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Commercial convection fan circulates heat for even distribution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2 x Halogen Lights increase visibility for the oven interior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Thermostatically Controlled to attain the right temp.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endParaRPr lang="en-US" altLang="x-none" sz="1200" noProof="1">
              <a:latin typeface="+mj-lt"/>
              <a:ea typeface="宋体" panose="02010600030101010101" pitchFamily="2" charset="-122"/>
              <a:cs typeface="+mj-lt"/>
              <a:sym typeface="+mn-ea"/>
            </a:endParaRP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zh-CN" sz="1200" b="1">
                <a:solidFill>
                  <a:srgbClr val="FF0000"/>
                </a:solidFill>
                <a:sym typeface="+mn-ea"/>
              </a:rPr>
              <a:t>CSA approved</a:t>
            </a:r>
            <a:endParaRPr lang="en-US" altLang="x-none" sz="1200" noProof="1">
              <a:latin typeface="+mj-lt"/>
              <a:cs typeface="+mj-lt"/>
            </a:endParaRP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endParaRPr lang="en-US" altLang="x-none" sz="1200" noProof="1">
              <a:latin typeface="+mj-lt"/>
              <a:cs typeface="+mj-lt"/>
              <a:sym typeface="+mn-ea"/>
            </a:endParaRP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Electrical Requirements:   240V/60Hz/30A</a:t>
            </a:r>
            <a:endParaRPr lang="en-US" altLang="x-none" sz="1200" noProof="1">
              <a:latin typeface="+mj-lt"/>
              <a:cs typeface="+mj-lt"/>
            </a:endParaRPr>
          </a:p>
          <a:p>
            <a:pPr fontAlgn="auto">
              <a:buFont typeface="Arial" panose="020B0604020202020204" pitchFamily="34" charset="0"/>
              <a:defRPr/>
            </a:pPr>
            <a:endParaRPr lang="en-US" altLang="x-none" sz="1200" noProof="1">
              <a:latin typeface="+mj-lt"/>
              <a:cs typeface="+mj-lt"/>
            </a:endParaRPr>
          </a:p>
          <a:p>
            <a:pPr marL="342900" indent="-342900" fontAlgn="auto">
              <a:defRPr/>
            </a:pPr>
            <a:r>
              <a:rPr lang="en-US" altLang="x-none" sz="1200" b="1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Product Dimension:</a:t>
            </a: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 30”Lx27½”Wx39”H</a:t>
            </a:r>
            <a:endParaRPr lang="en-US" altLang="x-none" sz="1200" noProof="1">
              <a:latin typeface="+mj-lt"/>
              <a:cs typeface="+mj-lt"/>
            </a:endParaRPr>
          </a:p>
          <a:p>
            <a:pPr marL="342900" indent="-342900" fontAlgn="auto">
              <a:defRPr/>
            </a:pPr>
            <a:r>
              <a:rPr lang="en-US" altLang="x-none" sz="1200" b="1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Package </a:t>
            </a: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Di</a:t>
            </a:r>
            <a:r>
              <a:rPr lang="en-US" altLang="x-none" sz="1200" b="1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mension: </a:t>
            </a: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32.3"L x 29.1"W x 44"H</a:t>
            </a:r>
            <a:endParaRPr lang="en-US" altLang="x-none" sz="1200" noProof="1">
              <a:latin typeface="+mj-lt"/>
              <a:cs typeface="+mj-lt"/>
              <a:sym typeface="+mn-ea"/>
            </a:endParaRPr>
          </a:p>
          <a:p>
            <a:pPr marL="342900" indent="-342900" fontAlgn="auto">
              <a:defRPr/>
            </a:pPr>
            <a:r>
              <a:rPr lang="en-US" altLang="x-none" sz="1200" b="1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Container load</a:t>
            </a: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: 84 PCS/40HQ</a:t>
            </a:r>
            <a:endParaRPr lang="en-US" altLang="x-none" sz="1200" noProof="1">
              <a:latin typeface="+mj-lt"/>
              <a:ea typeface="PMingLiU" panose="02020500000000000000" pitchFamily="2" charset="-120"/>
              <a:cs typeface="+mj-lt"/>
            </a:endParaRPr>
          </a:p>
        </p:txBody>
      </p:sp>
      <p:sp>
        <p:nvSpPr>
          <p:cNvPr id="24582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30 inch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freestanding  dual fuel range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图片 3" descr="HRD3080U-00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8155" y="1774190"/>
            <a:ext cx="3997960" cy="399796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5602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36 inch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freestanding  dual fuel range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5603" name="文本框 6"/>
          <p:cNvSpPr txBox="1"/>
          <p:nvPr/>
        </p:nvSpPr>
        <p:spPr>
          <a:xfrm>
            <a:off x="1818845" y="640259"/>
            <a:ext cx="3151353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190" b="1" dirty="0">
                <a:latin typeface="微软雅黑" panose="020B0503020204020204" charset="-122"/>
                <a:ea typeface="微软雅黑" panose="020B0503020204020204" charset="-122"/>
              </a:rPr>
              <a:t>HRD3606U</a:t>
            </a:r>
          </a:p>
          <a:p>
            <a:r>
              <a:rPr lang="en-US" altLang="zh-CN" sz="1595">
                <a:latin typeface="Calibri" panose="020F0502020204030204" charset="0"/>
                <a:sym typeface="等线" panose="02010600030101010101" charset="-122"/>
              </a:rPr>
              <a:t>36” freestanding dual fuel range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18434" name="Text Box 7"/>
          <p:cNvSpPr txBox="1"/>
          <p:nvPr/>
        </p:nvSpPr>
        <p:spPr>
          <a:xfrm>
            <a:off x="5875404" y="1175792"/>
            <a:ext cx="4770603" cy="54571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fontAlgn="auto">
              <a:lnSpc>
                <a:spcPts val="2200"/>
              </a:lnSpc>
              <a:defRPr/>
            </a:pPr>
            <a:r>
              <a:rPr lang="zh-CN" altLang="en-US" sz="1200" b="1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Type of </a:t>
            </a:r>
            <a:r>
              <a:rPr lang="en-US" altLang="zh-CN" sz="1200" b="1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Fuel</a:t>
            </a:r>
            <a:r>
              <a:rPr lang="zh-CN" altLang="en-US" sz="1200" b="1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: </a:t>
            </a:r>
          </a:p>
          <a:p>
            <a:pPr marL="285750" indent="-285750" fontAlgn="auto">
              <a:lnSpc>
                <a:spcPts val="2200"/>
              </a:lnSpc>
              <a:buFont typeface="Wingdings" panose="05000000000000000000" charset="0"/>
              <a:buChar char="l"/>
              <a:defRPr/>
            </a:pP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Top burner : NG/LPG             Bottom Oven : Electric</a:t>
            </a:r>
          </a:p>
          <a:p>
            <a:pPr marL="342900" indent="-342900" fontAlgn="auto">
              <a:defRPr/>
            </a:pPr>
            <a:r>
              <a:rPr lang="en-US" altLang="x-none" sz="1200" b="1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Gas Cooktop:</a:t>
            </a:r>
            <a:endParaRPr lang="en-US" altLang="x-none" sz="1200" b="1" noProof="1">
              <a:latin typeface="+mj-lt"/>
              <a:cs typeface="+mj-lt"/>
              <a:sym typeface="+mn-ea"/>
            </a:endParaRP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Front: 2 Sealed Single Burner x 18,000 BTU  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1 Dual burner x 15,000 BTU with 650 BTU simmer function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Rear:  3 Sealed Single Burner x  12,000 BTU 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Automatic re-ignition if the burner flame extinguishes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Black Porcelain Drip Pan to facilitate surface cleaning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3 x Continuous cast-iron cooking grates</a:t>
            </a:r>
            <a:endParaRPr lang="en-US" altLang="x-none" sz="1200" noProof="1">
              <a:latin typeface="+mj-lt"/>
              <a:cs typeface="+mj-lt"/>
              <a:sym typeface="+mn-ea"/>
            </a:endParaRPr>
          </a:p>
          <a:p>
            <a:pPr marL="342900" indent="-342900" fontAlgn="auto">
              <a:defRPr/>
            </a:pPr>
            <a:r>
              <a:rPr lang="en-US" altLang="x-none" sz="1200" b="1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Control panel:</a:t>
            </a:r>
            <a:endParaRPr lang="en-US" altLang="x-none" sz="1200" b="1" noProof="1">
              <a:latin typeface="+mj-lt"/>
              <a:cs typeface="+mj-lt"/>
              <a:sym typeface="+mn-ea"/>
            </a:endParaRP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SS Control panel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7 x high quality metal control knobs</a:t>
            </a:r>
            <a:endParaRPr lang="en-US" altLang="x-none" sz="1200" noProof="1">
              <a:latin typeface="+mj-lt"/>
              <a:cs typeface="+mj-lt"/>
              <a:sym typeface="+mn-ea"/>
            </a:endParaRPr>
          </a:p>
          <a:p>
            <a:pPr marL="342900" indent="-342900" fontAlgn="auto">
              <a:defRPr/>
            </a:pPr>
            <a:r>
              <a:rPr lang="en-US" altLang="x-none" sz="1200" b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Electric </a:t>
            </a:r>
            <a:r>
              <a:rPr lang="en-US" altLang="x-none" sz="1200" b="1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Oven:</a:t>
            </a:r>
          </a:p>
          <a:p>
            <a:pPr marL="342900" indent="-34290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5.2 cu.ft oven capacity</a:t>
            </a:r>
          </a:p>
          <a:p>
            <a:pPr marL="342900" indent="-342900" fontAlgn="auto">
              <a:buFont typeface="Wingdings" panose="05000000000000000000" charset="0"/>
              <a:buChar char="l"/>
              <a:defRPr/>
            </a:pP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Electric  Broiler (Top) Heating Element</a:t>
            </a:r>
            <a:r>
              <a:rPr lang="zh-CN" altLang="en-US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:1</a:t>
            </a: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x</a:t>
            </a: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3 5</a:t>
            </a:r>
            <a:r>
              <a:rPr lang="zh-CN" altLang="en-US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00 </a:t>
            </a: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W</a:t>
            </a:r>
          </a:p>
          <a:p>
            <a:pPr marL="342900" indent="-342900" fontAlgn="auto">
              <a:buFont typeface="Wingdings" panose="05000000000000000000" charset="0"/>
              <a:buChar char="l"/>
              <a:defRPr/>
            </a:pP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Oven Electric Heating Element</a:t>
            </a:r>
            <a:r>
              <a:rPr lang="zh-CN" altLang="en-US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: 1</a:t>
            </a: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x</a:t>
            </a: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850W (Top) &amp; 3 000</a:t>
            </a:r>
            <a:r>
              <a:rPr lang="zh-CN" altLang="en-US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 </a:t>
            </a: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W (Base)</a:t>
            </a:r>
          </a:p>
          <a:p>
            <a:pPr marL="342900" indent="-34290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Black porcelain oven interior</a:t>
            </a:r>
          </a:p>
          <a:p>
            <a:pPr marL="342900" indent="-34290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Commercial convection fan circulates heat for even distribution</a:t>
            </a:r>
          </a:p>
          <a:p>
            <a:pPr marL="342900" indent="-34290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2 x Halogen Lights increase visibility for the oven interior</a:t>
            </a:r>
          </a:p>
          <a:p>
            <a:pPr marL="342900" indent="-34290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Thermostatically Controlled to attain the right temp.</a:t>
            </a:r>
          </a:p>
          <a:p>
            <a:pPr marL="342900" indent="-342900" fontAlgn="auto">
              <a:buFont typeface="Wingdings" panose="05000000000000000000" charset="0"/>
              <a:buChar char="l"/>
              <a:defRPr/>
            </a:pPr>
            <a:endParaRPr lang="en-US" altLang="zh-CN" sz="1200" b="1">
              <a:solidFill>
                <a:srgbClr val="FF0000"/>
              </a:solidFill>
              <a:sym typeface="+mn-ea"/>
            </a:endParaRPr>
          </a:p>
          <a:p>
            <a:pPr marL="342900" indent="-342900" fontAlgn="auto">
              <a:buFont typeface="Wingdings" panose="05000000000000000000" charset="0"/>
              <a:buChar char="l"/>
              <a:defRPr/>
            </a:pPr>
            <a:r>
              <a:rPr lang="en-US" altLang="zh-CN" sz="1200" b="1">
                <a:solidFill>
                  <a:srgbClr val="FF0000"/>
                </a:solidFill>
                <a:sym typeface="+mn-ea"/>
              </a:rPr>
              <a:t>CSA approved</a:t>
            </a:r>
          </a:p>
          <a:p>
            <a:pPr indent="0" fontAlgn="auto">
              <a:buFont typeface="Wingdings" panose="05000000000000000000" charset="0"/>
              <a:buNone/>
              <a:defRPr/>
            </a:pPr>
            <a:endParaRPr lang="en-US" altLang="x-none" sz="1200" noProof="1">
              <a:latin typeface="+mj-lt"/>
              <a:cs typeface="+mj-lt"/>
              <a:sym typeface="+mn-ea"/>
            </a:endParaRP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Electrical Requirements:   240V/60Hz/30A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endParaRPr lang="en-US" altLang="x-none" sz="1200" noProof="1">
              <a:latin typeface="+mj-lt"/>
              <a:cs typeface="+mj-lt"/>
              <a:sym typeface="+mn-ea"/>
            </a:endParaRPr>
          </a:p>
          <a:p>
            <a:pPr marL="342900" marR="0" indent="-342900" defTabSz="914400" fontAlgn="auto">
              <a:buClrTx/>
              <a:buSzTx/>
              <a:buFontTx/>
              <a:defRPr/>
            </a:pPr>
            <a:r>
              <a:rPr lang="en-US" altLang="zh-CN" sz="1200" b="1" noProof="0">
                <a:latin typeface="+mj-lt"/>
                <a:ea typeface="宋体" panose="02010600030101010101" pitchFamily="2" charset="-122"/>
                <a:cs typeface="+mj-lt"/>
                <a:sym typeface="+mn-ea"/>
              </a:rPr>
              <a:t>Product Dimension:</a:t>
            </a:r>
            <a:r>
              <a:rPr lang="en-US" altLang="zh-CN" sz="1200" noProof="0">
                <a:latin typeface="+mj-lt"/>
                <a:ea typeface="宋体" panose="02010600030101010101" pitchFamily="2" charset="-122"/>
                <a:cs typeface="+mj-lt"/>
                <a:sym typeface="+mn-ea"/>
              </a:rPr>
              <a:t> 36”Wx27½”Dx39”H</a:t>
            </a:r>
            <a:endParaRPr kumimoji="0" lang="en-US" altLang="zh-CN" sz="1200" kern="1200" cap="none" spc="0" normalizeH="0" baseline="0" noProof="0">
              <a:latin typeface="+mj-lt"/>
              <a:ea typeface="宋体" panose="02010600030101010101" pitchFamily="2" charset="-122"/>
              <a:cs typeface="+mj-lt"/>
              <a:sym typeface="+mn-ea"/>
            </a:endParaRPr>
          </a:p>
          <a:p>
            <a:pPr marL="342900" marR="0" indent="-342900" defTabSz="914400" fontAlgn="auto">
              <a:buClrTx/>
              <a:buSzTx/>
              <a:buFontTx/>
              <a:defRPr/>
            </a:pPr>
            <a:r>
              <a:rPr lang="en-US" altLang="zh-CN" sz="1200" b="1" noProof="0">
                <a:latin typeface="+mj-lt"/>
                <a:ea typeface="宋体" panose="02010600030101010101" pitchFamily="2" charset="-122"/>
                <a:cs typeface="+mj-lt"/>
                <a:sym typeface="+mn-ea"/>
              </a:rPr>
              <a:t>Package </a:t>
            </a:r>
            <a:r>
              <a:rPr lang="en-US" altLang="zh-CN" sz="1200" noProof="0">
                <a:latin typeface="+mj-lt"/>
                <a:ea typeface="宋体" panose="02010600030101010101" pitchFamily="2" charset="-122"/>
                <a:cs typeface="+mj-lt"/>
                <a:sym typeface="+mn-ea"/>
              </a:rPr>
              <a:t>Di</a:t>
            </a:r>
            <a:r>
              <a:rPr lang="en-US" altLang="zh-CN" sz="1200" b="1" noProof="0">
                <a:latin typeface="+mj-lt"/>
                <a:ea typeface="宋体" panose="02010600030101010101" pitchFamily="2" charset="-122"/>
                <a:cs typeface="+mj-lt"/>
                <a:sym typeface="+mn-ea"/>
              </a:rPr>
              <a:t>mension: 38.1"L x 29.7"W x 44"H</a:t>
            </a:r>
            <a:endParaRPr kumimoji="0" lang="en-US" altLang="zh-CN" sz="1200" b="1" kern="1200" cap="none" spc="0" normalizeH="0" baseline="0" noProof="0">
              <a:latin typeface="+mj-lt"/>
              <a:ea typeface="宋体" panose="02010600030101010101" pitchFamily="2" charset="-122"/>
              <a:cs typeface="+mj-lt"/>
              <a:sym typeface="+mn-ea"/>
            </a:endParaRPr>
          </a:p>
          <a:p>
            <a:pPr marL="342900" marR="0" indent="-342900" defTabSz="914400" fontAlgn="auto">
              <a:buClrTx/>
              <a:buSzTx/>
              <a:buFontTx/>
              <a:defRPr/>
            </a:pPr>
            <a:r>
              <a:rPr lang="en-US" altLang="zh-CN" sz="1200" b="1" noProof="0">
                <a:latin typeface="+mj-lt"/>
                <a:ea typeface="宋体" panose="02010600030101010101" pitchFamily="2" charset="-122"/>
                <a:cs typeface="+mj-lt"/>
                <a:sym typeface="+mn-ea"/>
              </a:rPr>
              <a:t>Container load</a:t>
            </a:r>
            <a:r>
              <a:rPr lang="en-US" altLang="zh-CN" sz="1200" noProof="0">
                <a:latin typeface="+mj-lt"/>
                <a:ea typeface="宋体" panose="02010600030101010101" pitchFamily="2" charset="-122"/>
                <a:cs typeface="+mj-lt"/>
                <a:sym typeface="+mn-ea"/>
              </a:rPr>
              <a:t>: </a:t>
            </a:r>
            <a:r>
              <a:rPr lang="en-US" altLang="zh-CN" sz="1200" b="1" noProof="0">
                <a:latin typeface="+mj-lt"/>
                <a:ea typeface="宋体" panose="02010600030101010101" pitchFamily="2" charset="-122"/>
                <a:cs typeface="+mj-lt"/>
                <a:sym typeface="+mn-ea"/>
              </a:rPr>
              <a:t>70</a:t>
            </a:r>
            <a:r>
              <a:rPr lang="en-US" altLang="zh-CN" sz="1200" noProof="0">
                <a:latin typeface="+mj-lt"/>
                <a:ea typeface="宋体" panose="02010600030101010101" pitchFamily="2" charset="-122"/>
                <a:cs typeface="+mj-lt"/>
                <a:sym typeface="+mn-ea"/>
              </a:rPr>
              <a:t>pcs/40HQ</a:t>
            </a:r>
            <a:endParaRPr lang="en-US" altLang="x-none" sz="1200" noProof="1">
              <a:latin typeface="+mj-lt"/>
              <a:ea typeface="PMingLiU" panose="02020500000000000000" pitchFamily="2" charset="-120"/>
              <a:cs typeface="+mj-lt"/>
            </a:endParaRPr>
          </a:p>
        </p:txBody>
      </p:sp>
      <p:pic>
        <p:nvPicPr>
          <p:cNvPr id="3" name="图片 2" descr="HRD3606U-00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8640" y="1774190"/>
            <a:ext cx="3891280" cy="389128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6626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48 inch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freestanding  dual fuel range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6627" name="文本框 6"/>
          <p:cNvSpPr txBox="1"/>
          <p:nvPr/>
        </p:nvSpPr>
        <p:spPr>
          <a:xfrm>
            <a:off x="1818640" y="640080"/>
            <a:ext cx="3928745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190" b="1" dirty="0">
                <a:latin typeface="微软雅黑" panose="020B0503020204020204" charset="-122"/>
                <a:ea typeface="微软雅黑" panose="020B0503020204020204" charset="-122"/>
              </a:rPr>
              <a:t>HRD4803U </a:t>
            </a:r>
          </a:p>
          <a:p>
            <a:r>
              <a:rPr lang="en-US" altLang="zh-CN" sz="1595">
                <a:latin typeface="Calibri" panose="020F0502020204030204" charset="0"/>
                <a:sym typeface="等线" panose="02010600030101010101" charset="-122"/>
              </a:rPr>
              <a:t>48” freestanding dual fuel range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18434" name="Text Box 7"/>
          <p:cNvSpPr txBox="1"/>
          <p:nvPr/>
        </p:nvSpPr>
        <p:spPr>
          <a:xfrm>
            <a:off x="5685648" y="564356"/>
            <a:ext cx="5109353" cy="63233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fontAlgn="auto">
              <a:lnSpc>
                <a:spcPts val="2200"/>
              </a:lnSpc>
              <a:defRPr/>
            </a:pPr>
            <a:r>
              <a:rPr lang="zh-CN" altLang="en-US" sz="1200" b="1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Type of </a:t>
            </a:r>
            <a:r>
              <a:rPr lang="en-US" altLang="zh-CN" sz="1200" b="1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Fuel</a:t>
            </a:r>
            <a:r>
              <a:rPr lang="zh-CN" altLang="en-US" sz="1200" b="1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: </a:t>
            </a:r>
          </a:p>
          <a:p>
            <a:pPr marL="285750" indent="-285750" fontAlgn="auto">
              <a:lnSpc>
                <a:spcPts val="2200"/>
              </a:lnSpc>
              <a:buFont typeface="Wingdings" panose="05000000000000000000" charset="0"/>
              <a:buChar char="l"/>
              <a:defRPr/>
            </a:pP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Top burner : NG/LPG             Bottom Oven : Electric</a:t>
            </a:r>
          </a:p>
          <a:p>
            <a:pPr marL="342900" indent="-342900" fontAlgn="auto">
              <a:defRPr/>
            </a:pPr>
            <a:r>
              <a:rPr lang="en-US" altLang="x-none" sz="1200" b="1" noProof="1">
                <a:latin typeface="+mj-lt"/>
                <a:ea typeface="宋体" panose="02010600030101010101" pitchFamily="2" charset="-122"/>
                <a:cs typeface="+mj-lt"/>
              </a:rPr>
              <a:t>Gas Cooktop:</a:t>
            </a:r>
            <a:endParaRPr lang="en-US" altLang="x-none" sz="1200" b="1" noProof="1">
              <a:latin typeface="+mj-lt"/>
              <a:cs typeface="+mj-lt"/>
            </a:endParaRP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</a:rPr>
              <a:t>Front: 2 </a:t>
            </a: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Sealed Single Burner </a:t>
            </a: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</a:rPr>
              <a:t>x 18,000 BTU ,1* Dual Burner15000BTU   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</a:rPr>
              <a:t>Rear:  2 </a:t>
            </a: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Sealed Single Burner x  12,000 BTU ,1*Dual Burner 15000BTU 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</a:rPr>
              <a:t>Automatic re-ignition if the burner flame extinguishes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Black Porcelain Drip Pan to facilitate surface cleaning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zh-CN" sz="1200" noProof="1">
                <a:latin typeface="+mj-lt"/>
                <a:ea typeface="PMingLiU" panose="02020500000000000000" pitchFamily="2" charset="-120"/>
                <a:cs typeface="+mj-lt"/>
                <a:sym typeface="+mn-ea"/>
              </a:rPr>
              <a:t>1</a:t>
            </a:r>
            <a:r>
              <a:rPr lang="zh-CN" altLang="en-US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5,</a:t>
            </a:r>
            <a:r>
              <a:rPr lang="en-US" altLang="zh-CN" sz="1200" noProof="1">
                <a:latin typeface="+mj-lt"/>
                <a:ea typeface="PMingLiU" panose="02020500000000000000" pitchFamily="2" charset="-120"/>
                <a:cs typeface="+mj-lt"/>
                <a:sym typeface="+mn-ea"/>
              </a:rPr>
              <a:t>000BTU stainless steel griddle</a:t>
            </a: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</a:rPr>
              <a:t>3 x Continuous cast-iron cooking grates</a:t>
            </a:r>
            <a:endParaRPr lang="en-US" altLang="x-none" sz="1200" noProof="1">
              <a:latin typeface="+mj-lt"/>
              <a:cs typeface="+mj-lt"/>
            </a:endParaRPr>
          </a:p>
          <a:p>
            <a:pPr marL="342900" indent="-342900" fontAlgn="auto">
              <a:defRPr/>
            </a:pPr>
            <a:endParaRPr lang="en-US" altLang="x-none" sz="1200" b="1" noProof="1">
              <a:latin typeface="+mj-lt"/>
              <a:ea typeface="宋体" panose="02010600030101010101" pitchFamily="2" charset="-122"/>
              <a:cs typeface="+mj-lt"/>
            </a:endParaRPr>
          </a:p>
          <a:p>
            <a:pPr marL="342900" indent="-342900" fontAlgn="auto">
              <a:defRPr/>
            </a:pPr>
            <a:r>
              <a:rPr lang="en-US" altLang="x-none" sz="1200" b="1" noProof="1">
                <a:latin typeface="+mj-lt"/>
                <a:ea typeface="宋体" panose="02010600030101010101" pitchFamily="2" charset="-122"/>
                <a:cs typeface="+mj-lt"/>
              </a:rPr>
              <a:t>Control panel:</a:t>
            </a:r>
          </a:p>
          <a:p>
            <a:pPr marL="342900" indent="-34290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</a:rPr>
              <a:t>SS Control panel</a:t>
            </a:r>
          </a:p>
          <a:p>
            <a:pPr marL="342900" indent="-34290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</a:rPr>
              <a:t>9 x high quality metal control knobs</a:t>
            </a:r>
            <a:endParaRPr lang="en-US" altLang="x-none" sz="1200" noProof="1">
              <a:latin typeface="+mj-lt"/>
              <a:cs typeface="+mj-lt"/>
            </a:endParaRPr>
          </a:p>
          <a:p>
            <a:pPr marL="342900" indent="-342900" fontAlgn="auto">
              <a:lnSpc>
                <a:spcPct val="90000"/>
              </a:lnSpc>
            </a:pPr>
            <a:endParaRPr lang="en-US" altLang="zh-CN" sz="1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PMingLiU" panose="02020500000000000000" pitchFamily="2" charset="-120"/>
              <a:cs typeface="+mj-lt"/>
              <a:sym typeface="+mn-ea"/>
            </a:endParaRPr>
          </a:p>
          <a:p>
            <a:pPr marL="342900" indent="-342900" fontAlgn="auto">
              <a:lnSpc>
                <a:spcPct val="90000"/>
              </a:lnSpc>
            </a:pPr>
            <a:r>
              <a:rPr lang="en-US" altLang="x-none" sz="1200" b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Electric </a:t>
            </a:r>
            <a:r>
              <a:rPr lang="en-US" altLang="zh-CN" sz="1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PMingLiU" panose="02020500000000000000" pitchFamily="2" charset="-120"/>
                <a:cs typeface="+mj-lt"/>
                <a:sym typeface="+mn-ea"/>
              </a:rPr>
              <a:t>Oven: </a:t>
            </a:r>
            <a:endParaRPr lang="en-US" altLang="zh-CN" sz="1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PMingLiU" panose="02020500000000000000" pitchFamily="2" charset="-120"/>
              <a:cs typeface="+mj-lt"/>
            </a:endParaRPr>
          </a:p>
          <a:p>
            <a:pPr marL="342900" indent="-342900" fontAlgn="auto">
              <a:lnSpc>
                <a:spcPct val="90000"/>
              </a:lnSpc>
            </a:pPr>
            <a:r>
              <a:rPr lang="en-US" altLang="zh-CN" sz="1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PMingLiU" panose="02020500000000000000" pitchFamily="2" charset="-120"/>
                <a:cs typeface="+mj-lt"/>
                <a:sym typeface="+mn-ea"/>
              </a:rPr>
              <a:t>30” oven </a:t>
            </a:r>
            <a:endParaRPr lang="en-US" altLang="zh-CN" sz="1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PMingLiU" panose="02020500000000000000" pitchFamily="2" charset="-120"/>
              <a:cs typeface="+mj-lt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4.2 cu.ft oven capacity</a:t>
            </a:r>
            <a:endParaRPr lang="en-US" altLang="zh-CN" sz="1200" noProof="1">
              <a:latin typeface="+mj-lt"/>
              <a:ea typeface="宋体" panose="02010600030101010101" pitchFamily="2" charset="-122"/>
              <a:cs typeface="+mj-lt"/>
            </a:endParaRPr>
          </a:p>
          <a:p>
            <a:pPr marL="342900" indent="-342900" fontAlgn="auto">
              <a:buFont typeface="Wingdings" panose="05000000000000000000" charset="0"/>
              <a:buChar char="l"/>
              <a:defRPr/>
            </a:pP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Electric  Broiler (Top) Heating Element</a:t>
            </a:r>
            <a:r>
              <a:rPr lang="zh-CN" altLang="en-US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:1</a:t>
            </a: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x</a:t>
            </a: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3 5</a:t>
            </a:r>
            <a:r>
              <a:rPr lang="zh-CN" altLang="en-US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00 </a:t>
            </a: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W</a:t>
            </a:r>
          </a:p>
          <a:p>
            <a:pPr marL="342900" indent="-342900" fontAlgn="auto">
              <a:buFont typeface="Wingdings" panose="05000000000000000000" charset="0"/>
              <a:buChar char="l"/>
              <a:defRPr/>
            </a:pP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Oven Electric Heating Element</a:t>
            </a:r>
            <a:r>
              <a:rPr lang="zh-CN" altLang="en-US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: 1</a:t>
            </a: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x</a:t>
            </a: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850W (Top) &amp; 3 000</a:t>
            </a:r>
            <a:r>
              <a:rPr lang="zh-CN" altLang="en-US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 </a:t>
            </a: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W (Base)</a:t>
            </a: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Blue porcelain oven interior</a:t>
            </a: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Commercial convection fan</a:t>
            </a:r>
            <a:endParaRPr lang="en-US" altLang="zh-CN" sz="1200" noProof="1">
              <a:latin typeface="+mj-lt"/>
              <a:ea typeface="宋体" panose="02010600030101010101" pitchFamily="2" charset="-122"/>
              <a:cs typeface="+mj-lt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2 halogen lights</a:t>
            </a:r>
            <a:endParaRPr lang="en-US" altLang="zh-CN" sz="1200" noProof="1">
              <a:latin typeface="+mj-lt"/>
              <a:ea typeface="宋体" panose="02010600030101010101" pitchFamily="2" charset="-122"/>
              <a:cs typeface="+mj-lt"/>
            </a:endParaRPr>
          </a:p>
          <a:p>
            <a:pPr marL="342900" indent="-342900" fontAlgn="auto">
              <a:lnSpc>
                <a:spcPct val="90000"/>
              </a:lnSpc>
            </a:pPr>
            <a:r>
              <a:rPr lang="en-US" altLang="zh-CN" sz="1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PMingLiU" panose="02020500000000000000" pitchFamily="2" charset="-120"/>
                <a:cs typeface="+mj-lt"/>
                <a:sym typeface="+mn-ea"/>
              </a:rPr>
              <a:t>18” oven:</a:t>
            </a:r>
            <a:endParaRPr lang="en-US" altLang="zh-CN" sz="1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PMingLiU" panose="02020500000000000000" pitchFamily="2" charset="-120"/>
              <a:cs typeface="+mj-lt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2.5 cu.ft oven capacity</a:t>
            </a:r>
            <a:endParaRPr lang="en-US" altLang="zh-CN" sz="1200" noProof="1">
              <a:latin typeface="+mj-lt"/>
              <a:ea typeface="宋体" panose="02010600030101010101" pitchFamily="2" charset="-122"/>
              <a:cs typeface="+mj-lt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Electric Bake Wattage</a:t>
            </a:r>
            <a:r>
              <a:rPr lang="zh-CN" altLang="en-US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:1</a:t>
            </a:r>
            <a:r>
              <a:rPr lang="en-US" altLang="x-none" sz="1200" noProof="1">
                <a:latin typeface="+mj-lt"/>
                <a:ea typeface="+mn-ea"/>
                <a:cs typeface="+mj-lt"/>
                <a:sym typeface="+mn-ea"/>
              </a:rPr>
              <a:t>x</a:t>
            </a: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2 5</a:t>
            </a:r>
            <a:r>
              <a:rPr lang="zh-CN" altLang="en-US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00 </a:t>
            </a: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W (Base)</a:t>
            </a: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1 halogen light</a:t>
            </a: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endParaRPr lang="en-US" altLang="zh-CN" sz="1200" noProof="1">
              <a:latin typeface="+mj-lt"/>
              <a:ea typeface="宋体" panose="02010600030101010101" pitchFamily="2" charset="-122"/>
              <a:cs typeface="+mj-lt"/>
              <a:sym typeface="+mn-ea"/>
            </a:endParaRPr>
          </a:p>
          <a:p>
            <a:pPr marL="342900" indent="-342900" fontAlgn="auto">
              <a:lnSpc>
                <a:spcPct val="90000"/>
              </a:lnSpc>
              <a:buFont typeface="Wingdings" panose="05000000000000000000" charset="0"/>
              <a:buChar char="l"/>
            </a:pPr>
            <a:r>
              <a:rPr lang="en-US" altLang="zh-CN" sz="1200" b="1">
                <a:solidFill>
                  <a:srgbClr val="FF0000"/>
                </a:solidFill>
                <a:sym typeface="+mn-ea"/>
              </a:rPr>
              <a:t>CSA approved</a:t>
            </a:r>
            <a:endParaRPr lang="en-US" altLang="zh-CN" sz="1200" noProof="1">
              <a:latin typeface="+mj-lt"/>
              <a:ea typeface="宋体" panose="02010600030101010101" pitchFamily="2" charset="-122"/>
              <a:cs typeface="+mj-lt"/>
            </a:endParaRPr>
          </a:p>
          <a:p>
            <a:pPr marL="342900" indent="-342900" fontAlgn="auto">
              <a:buFont typeface="Arial" panose="020B0604020202020204" pitchFamily="34" charset="0"/>
              <a:buChar char="•"/>
              <a:defRPr/>
            </a:pPr>
            <a:endParaRPr lang="en-US" altLang="x-none" sz="1200" noProof="1">
              <a:latin typeface="+mj-lt"/>
              <a:ea typeface="宋体" panose="02010600030101010101" pitchFamily="2" charset="-122"/>
              <a:cs typeface="+mj-lt"/>
            </a:endParaRPr>
          </a:p>
          <a:p>
            <a:pPr marL="285750" indent="-285750" fontAlgn="auto">
              <a:buFont typeface="Wingdings" panose="05000000000000000000" charset="0"/>
              <a:buChar char="l"/>
              <a:defRPr/>
            </a:pP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</a:rPr>
              <a:t>Electrical Requirements:   240</a:t>
            </a: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V/60Hz/30A</a:t>
            </a:r>
            <a:endParaRPr lang="en-US" altLang="x-none" sz="1200" noProof="1">
              <a:latin typeface="+mj-lt"/>
              <a:cs typeface="+mj-lt"/>
            </a:endParaRPr>
          </a:p>
          <a:p>
            <a:pPr fontAlgn="auto">
              <a:buFont typeface="Arial" panose="020B0604020202020204" pitchFamily="34" charset="0"/>
              <a:defRPr/>
            </a:pPr>
            <a:endParaRPr lang="en-US" altLang="x-none" sz="1200" noProof="1">
              <a:latin typeface="+mj-lt"/>
              <a:cs typeface="+mj-lt"/>
            </a:endParaRPr>
          </a:p>
          <a:p>
            <a:pPr marL="342900" indent="-342900" fontAlgn="auto">
              <a:defRPr/>
            </a:pPr>
            <a:r>
              <a:rPr lang="en-US" altLang="x-none" sz="1200" b="1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Product Dimension:</a:t>
            </a:r>
            <a:r>
              <a:rPr lang="en-US" altLang="x-none" sz="1200" noProof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 48”Lx27½”Wx39”H</a:t>
            </a:r>
            <a:endParaRPr lang="en-US" altLang="x-none" sz="1200" noProof="1">
              <a:latin typeface="+mj-lt"/>
              <a:cs typeface="+mj-lt"/>
            </a:endParaRPr>
          </a:p>
          <a:p>
            <a:pPr marL="342900" indent="-342900" fontAlgn="auto"/>
            <a:r>
              <a:rPr lang="en-US" altLang="x-none" sz="1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宋体" panose="02010600030101010101" pitchFamily="2" charset="-122"/>
                <a:cs typeface="+mj-lt"/>
                <a:sym typeface="+mn-ea"/>
              </a:rPr>
              <a:t>Package </a:t>
            </a:r>
            <a:r>
              <a:rPr lang="en-US" altLang="x-none" sz="12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宋体" panose="02010600030101010101" pitchFamily="2" charset="-122"/>
                <a:cs typeface="+mj-lt"/>
                <a:sym typeface="+mn-ea"/>
              </a:rPr>
              <a:t>Di</a:t>
            </a:r>
            <a:r>
              <a:rPr lang="en-US" altLang="x-none" sz="1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宋体" panose="02010600030101010101" pitchFamily="2" charset="-122"/>
                <a:cs typeface="+mj-lt"/>
                <a:sym typeface="+mn-ea"/>
              </a:rPr>
              <a:t>mension: 50.4"L x 29.5"W x 45.3"H </a:t>
            </a:r>
            <a:endParaRPr lang="en-US" altLang="x-none" sz="1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宋体" panose="02010600030101010101" pitchFamily="2" charset="-122"/>
              <a:cs typeface="+mj-lt"/>
            </a:endParaRPr>
          </a:p>
          <a:p>
            <a:pPr marL="342900" indent="-342900" fontAlgn="auto"/>
            <a:r>
              <a:rPr lang="en-US" altLang="x-none" sz="1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宋体" panose="02010600030101010101" pitchFamily="2" charset="-122"/>
                <a:cs typeface="+mj-lt"/>
                <a:sym typeface="+mn-ea"/>
              </a:rPr>
              <a:t>Container load</a:t>
            </a:r>
            <a:r>
              <a:rPr lang="en-US" altLang="x-none" sz="12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宋体" panose="02010600030101010101" pitchFamily="2" charset="-122"/>
                <a:cs typeface="+mj-lt"/>
                <a:sym typeface="+mn-ea"/>
              </a:rPr>
              <a:t>: </a:t>
            </a:r>
            <a:r>
              <a:rPr lang="en-US" altLang="x-none" sz="1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宋体" panose="02010600030101010101" pitchFamily="2" charset="-122"/>
                <a:cs typeface="+mj-lt"/>
                <a:sym typeface="+mn-ea"/>
              </a:rPr>
              <a:t>54</a:t>
            </a:r>
            <a:r>
              <a:rPr lang="en-US" altLang="x-none" sz="12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宋体" panose="02010600030101010101" pitchFamily="2" charset="-122"/>
                <a:cs typeface="+mj-lt"/>
                <a:sym typeface="+mn-ea"/>
              </a:rPr>
              <a:t>PCS/40HQ</a:t>
            </a:r>
            <a:endParaRPr lang="en-US" altLang="x-none" sz="1200" noProof="1">
              <a:latin typeface="+mj-lt"/>
              <a:ea typeface="PMingLiU" panose="02020500000000000000" pitchFamily="2" charset="-120"/>
              <a:cs typeface="+mj-lt"/>
              <a:sym typeface="+mn-ea"/>
            </a:endParaRPr>
          </a:p>
        </p:txBody>
      </p:sp>
      <p:pic>
        <p:nvPicPr>
          <p:cNvPr id="3" name="图片 2" descr="HRD4803-0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8155" y="2010410"/>
            <a:ext cx="3842385" cy="384238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5099" y="641945"/>
            <a:ext cx="1694028" cy="5866408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835">
              <a:sym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-65220" y="3017408"/>
            <a:ext cx="1935229" cy="746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24 inch</a:t>
            </a:r>
            <a:endParaRPr lang="en-US" altLang="zh-CN" sz="2125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gas range</a:t>
            </a:r>
            <a:endParaRPr lang="en-US" altLang="zh-CN" sz="2125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16100" y="628650"/>
            <a:ext cx="3357245" cy="82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/>
            <a:r>
              <a:rPr lang="en-US" sz="319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LRG2401</a:t>
            </a:r>
          </a:p>
          <a:p>
            <a:pPr lvl="1" algn="l"/>
            <a:r>
              <a:rPr lang="en-US" altLang="zh-CN" sz="1595"/>
              <a:t>24” freestanding  gas range</a:t>
            </a:r>
          </a:p>
        </p:txBody>
      </p:sp>
      <p:graphicFrame>
        <p:nvGraphicFramePr>
          <p:cNvPr id="4" name="Table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84401" y="1189567"/>
          <a:ext cx="4549140" cy="5205250"/>
        </p:xfrm>
        <a:graphic>
          <a:graphicData uri="http://schemas.openxmlformats.org/drawingml/2006/table">
            <a:tbl>
              <a:tblPr/>
              <a:tblGrid>
                <a:gridCol w="2597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1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515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cs typeface="+mn-lt"/>
                        </a:rPr>
                        <a:t>FEATURES</a:t>
                      </a:r>
                    </a:p>
                  </a:txBody>
                  <a:tcPr marL="6954" marR="6954" marT="69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marL="171450" indent="-171450" algn="l" rtl="0" fontAlgn="t">
                        <a:buFont typeface="Wingdings" panose="05000000000000000000" charset="0"/>
                        <a:buChar char="l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Black Porcelain Drip Pan On Cook Top</a:t>
                      </a:r>
                    </a:p>
                  </a:txBody>
                  <a:tcPr marL="6954" marR="6954" marT="69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 gridSpan="2">
                  <a:txBody>
                    <a:bodyPr/>
                    <a:lstStyle/>
                    <a:p>
                      <a:pPr marL="171450" indent="-171450" algn="l" rtl="0" fontAlgn="t">
                        <a:buFont typeface="Wingdings" panose="05000000000000000000" charset="0"/>
                        <a:buChar char="l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Heavy Duty Continuous Cast Iron Cooking Grates</a:t>
                      </a:r>
                    </a:p>
                  </a:txBody>
                  <a:tcPr marL="6954" marR="6954" marT="69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marL="171450" indent="-171450" algn="l" rtl="0" fontAlgn="b">
                        <a:buFont typeface="Wingdings" panose="05000000000000000000" charset="0"/>
                        <a:buChar char="l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5pcs of high quality control knobs</a:t>
                      </a:r>
                    </a:p>
                  </a:txBody>
                  <a:tcPr marL="6954" marR="6954" marT="6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825">
                <a:tc gridSpan="2"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charset="0"/>
                        <a:buChar char="l"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Heavy Duty  handle  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charset="0"/>
                        <a:buChar char="l"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Black oven interior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charset="0"/>
                        <a:buChar char="l"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2pcs 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of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oven racks </a:t>
                      </a:r>
                      <a:endParaRPr lang="en-US" altLang="x-none" sz="1200">
                        <a:cs typeface="+mn-lt"/>
                        <a:sym typeface="+mn-ea"/>
                      </a:endParaRP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charset="0"/>
                        <a:buChar char="l"/>
                        <a:defRPr/>
                      </a:pPr>
                      <a:r>
                        <a:rPr lang="en-US" altLang="x-none" sz="1200">
                          <a:cs typeface="+mn-lt"/>
                          <a:sym typeface="+mn-ea"/>
                        </a:rPr>
                        <a:t>1 x Halogen Lights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charset="0"/>
                        <a:buChar char="l"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With storage drawer</a:t>
                      </a:r>
                    </a:p>
                  </a:txBody>
                  <a:tcPr marL="6954" marR="6954" marT="6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515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altLang="x-none" sz="1200" b="1">
                          <a:latin typeface="+mj-lt"/>
                          <a:ea typeface="宋体" panose="02010600030101010101" pitchFamily="2" charset="-122"/>
                          <a:cs typeface="+mj-lt"/>
                          <a:sym typeface="+mn-ea"/>
                        </a:rPr>
                        <a:t>Gas Cooktop: 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cs typeface="+mn-lt"/>
                      </a:endParaRPr>
                    </a:p>
                  </a:txBody>
                  <a:tcPr marL="6954" marR="6954" marT="69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Total Number of Range Top Burners</a:t>
                      </a:r>
                    </a:p>
                  </a:txBody>
                  <a:tcPr marL="6954" marR="6954" marT="6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4 Burners</a:t>
                      </a:r>
                    </a:p>
                  </a:txBody>
                  <a:tcPr marL="6954" marR="6954" marT="6953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Front Right (Single)</a:t>
                      </a:r>
                    </a:p>
                  </a:txBody>
                  <a:tcPr marL="6954" marR="6954" marT="6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18,000 BTU</a:t>
                      </a:r>
                    </a:p>
                  </a:txBody>
                  <a:tcPr marL="6954" marR="6954" marT="69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Front Left (Single)</a:t>
                      </a:r>
                    </a:p>
                  </a:txBody>
                  <a:tcPr marL="6954" marR="6954" marT="69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12,000BTU</a:t>
                      </a:r>
                    </a:p>
                  </a:txBody>
                  <a:tcPr marL="6954" marR="6954" marT="69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Rear Left (Single)</a:t>
                      </a:r>
                    </a:p>
                    <a:p>
                      <a:pPr algn="l" rtl="0" fontAlgn="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cs typeface="+mn-lt"/>
                          <a:sym typeface="+mn-ea"/>
                        </a:rPr>
                        <a:t>Rear Right(Single)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cs typeface="+mn-lt"/>
                      </a:endParaRPr>
                    </a:p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Oven Bottom Burner</a:t>
                      </a:r>
                    </a:p>
                  </a:txBody>
                  <a:tcPr marL="6954" marR="6954" marT="69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9,000 BTU</a:t>
                      </a:r>
                    </a:p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3,500BTU</a:t>
                      </a:r>
                    </a:p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12,000 BTU</a:t>
                      </a:r>
                    </a:p>
                  </a:txBody>
                  <a:tcPr marL="6954" marR="6954" marT="69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610">
                <a:tc gridSpan="2"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US" altLang="x-none" sz="1200" b="1">
                          <a:latin typeface="+mj-lt"/>
                          <a:ea typeface="宋体" panose="02010600030101010101" pitchFamily="2" charset="-122"/>
                          <a:cs typeface="+mj-lt"/>
                          <a:sym typeface="+mn-ea"/>
                        </a:rPr>
                        <a:t>Gas </a:t>
                      </a:r>
                      <a:r>
                        <a:rPr lang="en-US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cs typeface="+mn-lt"/>
                        </a:rPr>
                        <a:t>Oven: </a:t>
                      </a:r>
                    </a:p>
                  </a:txBody>
                  <a:tcPr marL="6954" marR="6954" marT="69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785">
                <a:tc gridSpan="2"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en-US" altLang="zh-CN" sz="1200" b="0" dirty="0">
                          <a:cs typeface="+mn-lt"/>
                          <a:sym typeface="+mn-ea"/>
                        </a:rPr>
                        <a:t>3.73 cubic feet oven capacity ,Manual clean oven</a:t>
                      </a:r>
                      <a:endParaRPr lang="en-US" altLang="zh-CN" sz="1200" b="0" i="0" u="none" strike="noStrike" dirty="0">
                        <a:solidFill>
                          <a:srgbClr val="FFFFFF"/>
                        </a:solidFill>
                        <a:effectLst/>
                        <a:cs typeface="+mn-lt"/>
                        <a:sym typeface="+mn-ea"/>
                      </a:endParaRPr>
                    </a:p>
                  </a:txBody>
                  <a:tcPr marL="6954" marR="6954" marT="69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515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cs typeface="+mn-lt"/>
                        </a:rPr>
                        <a:t>TECHNICAL DETAILS</a:t>
                      </a:r>
                    </a:p>
                  </a:txBody>
                  <a:tcPr marL="6954" marR="6954" marT="69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Fuel Type</a:t>
                      </a:r>
                    </a:p>
                  </a:txBody>
                  <a:tcPr marL="6954" marR="6954" marT="69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Natural Gas / LP Convertible</a:t>
                      </a:r>
                    </a:p>
                  </a:txBody>
                  <a:tcPr marL="6954" marR="6954" marT="6953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Electrical Requirements</a:t>
                      </a:r>
                    </a:p>
                  </a:txBody>
                  <a:tcPr marL="6954" marR="6954" marT="69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120V</a:t>
                      </a:r>
                    </a:p>
                  </a:txBody>
                  <a:tcPr marL="6954" marR="6954" marT="69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Circuit Breaker (A)</a:t>
                      </a:r>
                    </a:p>
                  </a:txBody>
                  <a:tcPr marL="6954" marR="6954" marT="69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15 or 20 A</a:t>
                      </a:r>
                    </a:p>
                  </a:txBody>
                  <a:tcPr marL="6954" marR="6954" marT="69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Frequency (Hz)</a:t>
                      </a:r>
                    </a:p>
                  </a:txBody>
                  <a:tcPr marL="6954" marR="6954" marT="69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60 Hz</a:t>
                      </a:r>
                    </a:p>
                  </a:txBody>
                  <a:tcPr marL="6954" marR="6954" marT="69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515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altLang="zh-CN" sz="1200" b="1">
                          <a:solidFill>
                            <a:srgbClr val="FF0000"/>
                          </a:solidFill>
                          <a:sym typeface="+mn-ea"/>
                        </a:rPr>
                        <a:t>CSA approved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cs typeface="+mn-lt"/>
                      </a:endParaRPr>
                    </a:p>
                  </a:txBody>
                  <a:tcPr marL="6954" marR="6954" marT="69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150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cs typeface="+mn-lt"/>
                        </a:rPr>
                        <a:t>CONTAINER LOAD</a:t>
                      </a:r>
                    </a:p>
                  </a:txBody>
                  <a:tcPr marL="6954" marR="6954" marT="69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8775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cs typeface="+mn-lt"/>
                        </a:rPr>
                        <a:t>102 PCS/40HQ</a:t>
                      </a:r>
                    </a:p>
                    <a:p>
                      <a:pPr algn="l" rtl="0" fontAlgn="t"/>
                      <a:r>
                        <a:rPr lang="en-US" altLang="zh-CN" sz="1200" b="0" dirty="0">
                          <a:cs typeface="+mn-lt"/>
                          <a:sym typeface="+mn-ea"/>
                        </a:rPr>
                        <a:t>Dimensions (24”</a:t>
                      </a:r>
                      <a:r>
                        <a:rPr lang="en-US" altLang="zh-CN" sz="1200" b="0" dirty="0" err="1">
                          <a:cs typeface="+mn-lt"/>
                          <a:sym typeface="+mn-ea"/>
                        </a:rPr>
                        <a:t>Lx26.5”Wx36”H</a:t>
                      </a:r>
                      <a:r>
                        <a:rPr lang="en-US" altLang="zh-CN" sz="1200" b="0" dirty="0">
                          <a:cs typeface="+mn-lt"/>
                          <a:sym typeface="+mn-ea"/>
                        </a:rPr>
                        <a:t>, by inches) (609*670*914mm)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cs typeface="+mn-lt"/>
                      </a:endParaRPr>
                    </a:p>
                  </a:txBody>
                  <a:tcPr marL="6954" marR="6954" marT="69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2" name="图片 1" descr="LRG2401 (1)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3250" y="1771650"/>
            <a:ext cx="3787140" cy="3787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1506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30 inch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freestanding  gas range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1507" name="文本框 6"/>
          <p:cNvSpPr txBox="1"/>
          <p:nvPr/>
        </p:nvSpPr>
        <p:spPr>
          <a:xfrm>
            <a:off x="1818845" y="640259"/>
            <a:ext cx="2648148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190" b="1" dirty="0">
                <a:latin typeface="微软雅黑" panose="020B0503020204020204" charset="-122"/>
                <a:ea typeface="微软雅黑" panose="020B0503020204020204" charset="-122"/>
              </a:rPr>
              <a:t>LRG3001U</a:t>
            </a:r>
          </a:p>
          <a:p>
            <a:r>
              <a:rPr lang="en-US" altLang="zh-CN" sz="1595">
                <a:latin typeface="Calibri" panose="020F0502020204030204" charset="0"/>
                <a:sym typeface="等线" panose="02010600030101010101" charset="-122"/>
              </a:rPr>
              <a:t>30” freestanding gas range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1510" name="文本框 2"/>
          <p:cNvSpPr txBox="1"/>
          <p:nvPr/>
        </p:nvSpPr>
        <p:spPr>
          <a:xfrm>
            <a:off x="5920383" y="1233421"/>
            <a:ext cx="4185874" cy="53917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x-none" sz="1200" b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Gas </a:t>
            </a:r>
            <a:r>
              <a:rPr lang="en-US" altLang="zh-CN" sz="1200" b="1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Cooktop:</a:t>
            </a:r>
            <a:endParaRPr lang="en-US" altLang="zh-CN" sz="1200" b="1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1 single burner x 18000BTU  </a:t>
            </a:r>
            <a:endParaRPr lang="en-US" altLang="zh-CN" sz="1200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1 single burner x 8000BTU</a:t>
            </a:r>
            <a:endParaRPr lang="en-US" altLang="zh-CN" sz="1200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1 oval burner x 9000BTU</a:t>
            </a:r>
            <a:endParaRPr lang="en-US" altLang="zh-CN" sz="1200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1 single burner x 6000BTU</a:t>
            </a:r>
            <a:endParaRPr lang="en-US" altLang="zh-CN" sz="1200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1 single burner x 4000BTU</a:t>
            </a:r>
            <a:endParaRPr lang="en-US" altLang="zh-CN" sz="1200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Cooking grate: cast iron, flat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Black porcelain drip pan</a:t>
            </a:r>
            <a:endParaRPr lang="en-US" altLang="zh-CN" sz="1200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            </a:t>
            </a:r>
            <a:endParaRPr lang="en-US" altLang="zh-CN" sz="1200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x-none" sz="1200" b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Gas </a:t>
            </a:r>
            <a:r>
              <a:rPr lang="en-US" altLang="zh-CN" sz="1200" b="1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Oven:</a:t>
            </a:r>
            <a:endParaRPr lang="en-US" altLang="zh-CN" sz="1200" b="1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4.8 cu.ft oven capacity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Broil burner: 1 x 10,000BTU;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U shape burner: 1 x 18,500BTU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1x Halogen Light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Black porcelain oven interior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Commercial convections fan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1x Halogen Light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Two black porcelain oven racks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Three layers glass window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Black Porcelain Material Storage drawer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endParaRPr lang="en-US" altLang="zh-CN" sz="1200" dirty="0"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b="1">
                <a:solidFill>
                  <a:srgbClr val="FF0000"/>
                </a:solidFill>
                <a:sym typeface="+mn-ea"/>
              </a:rPr>
              <a:t>CSA approved</a:t>
            </a: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1200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zh-CN" sz="1200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1200" b="1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Package:</a:t>
            </a:r>
            <a:endParaRPr lang="en-US" altLang="zh-CN" sz="1200" b="1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1200" b="1" dirty="0">
                <a:latin typeface="Calibri" panose="020F0502020204030204" charset="0"/>
                <a:ea typeface="宋体" panose="02010600030101010101" pitchFamily="2" charset="-122"/>
              </a:rPr>
              <a:t>Product Dimension:</a:t>
            </a: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altLang="en-US" sz="1200" dirty="0">
                <a:latin typeface="Calibri" panose="020F0502020204030204" charset="0"/>
                <a:ea typeface="宋体" panose="02010600030101010101" pitchFamily="2" charset="-122"/>
              </a:rPr>
              <a:t>30"L</a:t>
            </a: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*29"D*38"H</a:t>
            </a:r>
            <a:endParaRPr lang="en-US" altLang="zh-CN" sz="1200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package dimension: 33”*30”*44.5”</a:t>
            </a:r>
            <a:endParaRPr lang="en-US" altLang="zh-CN" sz="1200" b="1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1200" b="1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Container load: 84</a:t>
            </a: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PCS/40HQ</a:t>
            </a:r>
            <a:endParaRPr lang="en-US" altLang="zh-CN" sz="1200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zh-CN" sz="1200" b="1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zh-CN" sz="1200" dirty="0">
              <a:latin typeface="Calibri" panose="020F0502020204030204" charset="0"/>
            </a:endParaRPr>
          </a:p>
        </p:txBody>
      </p:sp>
      <p:pic>
        <p:nvPicPr>
          <p:cNvPr id="2" name="图片 1" descr="LRG3001 (1)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0230" y="1771650"/>
            <a:ext cx="4007485" cy="400748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835" y="665480"/>
            <a:ext cx="3237230" cy="5092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200" spc="-5" dirty="0"/>
              <a:t>Porcelain 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3527" y="1232852"/>
            <a:ext cx="4826000" cy="2413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400" b="1" spc="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Germany </a:t>
            </a:r>
            <a:r>
              <a:rPr sz="1400" b="1" spc="-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Wagner </a:t>
            </a:r>
            <a:r>
              <a:rPr sz="1400" b="1" spc="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Electrostatic </a:t>
            </a:r>
            <a:r>
              <a:rPr sz="1400" b="1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Powder Porcelain</a:t>
            </a:r>
            <a:r>
              <a:rPr sz="1400" b="1" spc="6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spc="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Line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55648" y="1985772"/>
            <a:ext cx="3105912" cy="22357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15711" y="4221479"/>
            <a:ext cx="3262884" cy="216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5167" y="4271771"/>
            <a:ext cx="3145535" cy="2118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15711" y="1985772"/>
            <a:ext cx="3262884" cy="2202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2530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36 inch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freestanding  gas range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2531" name="文本框 6"/>
          <p:cNvSpPr txBox="1"/>
          <p:nvPr/>
        </p:nvSpPr>
        <p:spPr>
          <a:xfrm>
            <a:off x="1818845" y="640259"/>
            <a:ext cx="2648148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190" b="1" dirty="0">
                <a:latin typeface="微软雅黑" panose="020B0503020204020204" charset="-122"/>
                <a:ea typeface="微软雅黑" panose="020B0503020204020204" charset="-122"/>
              </a:rPr>
              <a:t>LRG3601U</a:t>
            </a:r>
          </a:p>
          <a:p>
            <a:r>
              <a:rPr lang="en-US" altLang="zh-CN" sz="1595">
                <a:latin typeface="Calibri" panose="020F0502020204030204" charset="0"/>
                <a:sym typeface="等线" panose="02010600030101010101" charset="-122"/>
              </a:rPr>
              <a:t>36” freestanding gas range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2534" name="文本框 2"/>
          <p:cNvSpPr txBox="1"/>
          <p:nvPr/>
        </p:nvSpPr>
        <p:spPr>
          <a:xfrm>
            <a:off x="6051104" y="1562332"/>
            <a:ext cx="4185874" cy="4839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x-none" sz="1200" b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Gas </a:t>
            </a:r>
            <a:r>
              <a:rPr lang="en-US" altLang="zh-CN" sz="1200" b="1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Cooktop:</a:t>
            </a:r>
            <a:endParaRPr lang="en-US" altLang="zh-CN" sz="1200" b="1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2 single burner x 18000BTU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2 single burner x12000BTU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2 single burner x 9000BTU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Cooking grate: cast iron, flat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Black porcelain drip pan</a:t>
            </a:r>
            <a:endParaRPr lang="en-US" altLang="zh-CN" sz="1200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            </a:t>
            </a:r>
            <a:endParaRPr lang="en-US" altLang="zh-CN" sz="1200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x-none" sz="1200" b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Gas </a:t>
            </a:r>
            <a:r>
              <a:rPr lang="en-US" altLang="zh-CN" sz="1200" b="1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Oven:</a:t>
            </a:r>
            <a:endParaRPr lang="en-US" altLang="zh-CN" sz="1200" b="1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6.0 cu.ft oven capacity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Broil burner: 1 x 10,000BTU;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U shape burner: 1 x 18,500BTU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1x Halogen Light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Grey porcelain oven interior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Commercial convections fan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Two black porcelain oven racks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Three layers glass window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Storage at the bottom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endParaRPr lang="en-US" altLang="zh-CN" sz="1200" dirty="0"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b="1">
                <a:solidFill>
                  <a:srgbClr val="FF0000"/>
                </a:solidFill>
                <a:sym typeface="+mn-ea"/>
              </a:rPr>
              <a:t>CSA approved</a:t>
            </a:r>
            <a:endParaRPr lang="en-US" altLang="zh-CN" sz="1200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zh-CN" sz="1200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1200" b="1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Package:</a:t>
            </a:r>
            <a:endParaRPr lang="en-US" altLang="zh-CN" sz="1200" b="1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1200" b="1" dirty="0">
                <a:latin typeface="Calibri" panose="020F0502020204030204" charset="0"/>
                <a:ea typeface="宋体" panose="02010600030101010101" pitchFamily="2" charset="-122"/>
              </a:rPr>
              <a:t>Product Dimension:</a:t>
            </a: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en-US" altLang="en-US" sz="1200" dirty="0">
                <a:latin typeface="Calibri" panose="020F0502020204030204" charset="0"/>
                <a:ea typeface="宋体" panose="02010600030101010101" pitchFamily="2" charset="-122"/>
              </a:rPr>
              <a:t>36"L</a:t>
            </a: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*29"D*38"H</a:t>
            </a:r>
            <a:endParaRPr lang="en-US" altLang="zh-CN" sz="1200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package dimension: 41”*30”*44.5”</a:t>
            </a:r>
            <a:endParaRPr lang="en-US" altLang="zh-CN" sz="1200" b="1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1200" b="1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Container load: 70</a:t>
            </a:r>
            <a:r>
              <a:rPr lang="en-US" altLang="zh-CN" sz="120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PCS/40HQ</a:t>
            </a:r>
            <a:endParaRPr lang="en-US" altLang="zh-CN" sz="1200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zh-CN" sz="1200" b="1" dirty="0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zh-CN" sz="1200" dirty="0">
              <a:latin typeface="Calibri" panose="020F0502020204030204" charset="0"/>
            </a:endParaRPr>
          </a:p>
        </p:txBody>
      </p:sp>
      <p:pic>
        <p:nvPicPr>
          <p:cNvPr id="2" name="图片 1" descr="LRG3601-00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2295" y="1997075"/>
            <a:ext cx="3793490" cy="379349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3554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48 inch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freestanding  gas range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3555" name="文本框 6"/>
          <p:cNvSpPr txBox="1"/>
          <p:nvPr/>
        </p:nvSpPr>
        <p:spPr>
          <a:xfrm>
            <a:off x="1818640" y="640080"/>
            <a:ext cx="7845425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190" b="1" dirty="0">
                <a:latin typeface="微软雅黑" panose="020B0503020204020204" charset="-122"/>
                <a:ea typeface="微软雅黑" panose="020B0503020204020204" charset="-122"/>
              </a:rPr>
              <a:t>LRG4807U                               </a:t>
            </a:r>
          </a:p>
          <a:p>
            <a:r>
              <a:rPr lang="en-US" altLang="zh-CN" sz="1595">
                <a:latin typeface="Calibri" panose="020F0502020204030204" charset="0"/>
                <a:sym typeface="等线" panose="02010600030101010101" charset="-122"/>
              </a:rPr>
              <a:t>48” freestanding gas range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0461" y="1025393"/>
            <a:ext cx="3686887" cy="5688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</a:pPr>
            <a:r>
              <a:rPr lang="en-US" altLang="x-none" sz="1200" b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Gas </a:t>
            </a:r>
            <a:r>
              <a:rPr lang="en-US" altLang="zh-CN" sz="1200" b="1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Cooktop:</a:t>
            </a:r>
            <a:endParaRPr lang="en-US" altLang="zh-CN" sz="1200" b="1" noProof="1"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2*18000BTU  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2*12000BTU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2*9000BTU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3*flat cast iron grates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Black porcelain drip pan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Griddle: 1*15000BTU</a:t>
            </a:r>
            <a:endParaRPr lang="en-US" altLang="zh-CN" sz="1200" noProof="1"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            </a:t>
            </a:r>
            <a:endParaRPr lang="en-US" altLang="zh-CN" sz="1200" noProof="1"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 </a:t>
            </a:r>
            <a:r>
              <a:rPr lang="en-US" altLang="zh-CN" sz="1200" b="1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30" </a:t>
            </a:r>
            <a:r>
              <a:rPr lang="en-US" altLang="x-none" sz="1200" b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Gas </a:t>
            </a:r>
            <a:r>
              <a:rPr lang="en-US" altLang="zh-CN" sz="1200" b="1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Oven:</a:t>
            </a:r>
            <a:endParaRPr lang="en-US" altLang="zh-CN" sz="1200" b="1" noProof="1"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4.88 cu.ft oven capacity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Broil burner: 1 x 10,000BTU;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U shape burner: 1 x 2200BTU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1x Halogen Light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white flakes with gray background porcelain oven interior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Commercial convections fan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Two  oven racks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</a:pPr>
            <a:r>
              <a:rPr lang="en-US" altLang="zh-CN" sz="1200" b="1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18" </a:t>
            </a:r>
            <a:r>
              <a:rPr lang="en-US" altLang="x-none" sz="1200" b="1">
                <a:latin typeface="+mj-lt"/>
                <a:ea typeface="宋体" panose="02010600030101010101" pitchFamily="2" charset="-122"/>
                <a:cs typeface="+mj-lt"/>
                <a:sym typeface="+mn-ea"/>
              </a:rPr>
              <a:t>Gas </a:t>
            </a:r>
            <a:r>
              <a:rPr lang="en-US" altLang="zh-CN" sz="1200" b="1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Oven:</a:t>
            </a:r>
            <a:endParaRPr lang="en-US" altLang="zh-CN" sz="1200" b="1" noProof="1"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2.2 cu.ft oven capacity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U shape burner: 1 x 14000 BTU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1x Halogen Light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white flakes with gray background  porcelain oven interior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Two  oven racks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endParaRPr lang="en-US" altLang="zh-CN" sz="1200" noProof="1">
              <a:latin typeface="Calibri" panose="020F050202020403020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buFont typeface="Wingdings" panose="05000000000000000000" charset="0"/>
              <a:buChar char="l"/>
            </a:pPr>
            <a:r>
              <a:rPr lang="en-US" altLang="zh-CN" sz="1200" b="1">
                <a:solidFill>
                  <a:srgbClr val="FF0000"/>
                </a:solidFill>
                <a:sym typeface="+mn-ea"/>
              </a:rPr>
              <a:t>CSA approved</a:t>
            </a:r>
            <a:endParaRPr lang="en-US" altLang="zh-CN" sz="1200" noProof="1">
              <a:latin typeface="Calibri" panose="020F050202020403020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</a:pPr>
            <a:endParaRPr lang="en-US" altLang="zh-CN" sz="1200" noProof="1"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</a:pPr>
            <a:r>
              <a:rPr lang="en-US" altLang="zh-CN" sz="1200" b="1" noProof="1">
                <a:latin typeface="Calibri" panose="020F050202020403020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Package:</a:t>
            </a:r>
            <a:endParaRPr lang="en-US" altLang="zh-CN" sz="1200" b="1" noProof="1">
              <a:latin typeface="Calibri" panose="020F0502020204030204" charset="0"/>
              <a:sym typeface="宋体" panose="02010600030101010101" pitchFamily="2" charset="-122"/>
            </a:endParaRPr>
          </a:p>
          <a:p>
            <a:pPr marL="342900" indent="-342900" fontAlgn="auto">
              <a:defRPr/>
            </a:pPr>
            <a:r>
              <a:rPr lang="en-US" altLang="x-none" sz="1200" b="1" noProof="1">
                <a:latin typeface="Calibri" panose="020F0502020204030204" charset="0"/>
                <a:ea typeface="宋体" panose="02010600030101010101" pitchFamily="2" charset="-122"/>
                <a:cs typeface="+mn-ea"/>
                <a:sym typeface="+mn-ea"/>
              </a:rPr>
              <a:t>Product Dimension:</a:t>
            </a:r>
            <a:r>
              <a:rPr lang="en-US" altLang="x-none" sz="1200" noProof="1">
                <a:latin typeface="Calibri" panose="020F0502020204030204" charset="0"/>
                <a:ea typeface="宋体" panose="02010600030101010101" pitchFamily="2" charset="-122"/>
                <a:cs typeface="+mn-ea"/>
                <a:sym typeface="+mn-ea"/>
              </a:rPr>
              <a:t> 48”Lx27½”Wx39”H</a:t>
            </a:r>
            <a:endParaRPr lang="en-US" altLang="x-none" sz="1200" noProof="1">
              <a:latin typeface="Calibri" panose="020F0502020204030204" charset="0"/>
              <a:cs typeface="+mn-ea"/>
            </a:endParaRPr>
          </a:p>
          <a:p>
            <a:pPr marL="342900" indent="-342900" fontAlgn="auto"/>
            <a:r>
              <a:rPr lang="en-US" altLang="x-none" sz="1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Package </a:t>
            </a:r>
            <a:r>
              <a:rPr lang="en-US" altLang="x-none" sz="12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Di</a:t>
            </a:r>
            <a:r>
              <a:rPr lang="en-US" altLang="x-none" sz="1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mension: 50.4"L x 29.5"W x 45.3"H </a:t>
            </a:r>
            <a:endParaRPr lang="en-US" altLang="x-none" sz="1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  <a:p>
            <a:pPr marL="342900" indent="-342900" fontAlgn="auto"/>
            <a:r>
              <a:rPr lang="en-US" altLang="x-none" sz="1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Container load</a:t>
            </a:r>
            <a:r>
              <a:rPr lang="en-US" altLang="x-none" sz="12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: </a:t>
            </a:r>
            <a:r>
              <a:rPr lang="en-US" altLang="x-none" sz="1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54</a:t>
            </a:r>
            <a:r>
              <a:rPr lang="en-US" altLang="x-none" sz="12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ea typeface="宋体" panose="02010600030101010101" pitchFamily="2" charset="-122"/>
                <a:cs typeface="+mn-cs"/>
                <a:sym typeface="+mn-ea"/>
              </a:rPr>
              <a:t>PCS/40HQ</a:t>
            </a:r>
            <a:endParaRPr lang="en-US" altLang="x-none" sz="1200" noProof="1">
              <a:latin typeface="Calibri" panose="020F0502020204030204" charset="0"/>
              <a:ea typeface="宋体" panose="02010600030101010101" pitchFamily="2" charset="-122"/>
              <a:cs typeface="+mn-ea"/>
              <a:sym typeface="+mn-ea"/>
            </a:endParaRPr>
          </a:p>
        </p:txBody>
      </p:sp>
      <p:pic>
        <p:nvPicPr>
          <p:cNvPr id="2" name="图片 1" descr="LRG4807-00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0230" y="1695450"/>
            <a:ext cx="3646170" cy="364617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5099" y="641945"/>
            <a:ext cx="1273473" cy="5866408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835">
              <a:sym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-244012" y="2951063"/>
            <a:ext cx="1834026" cy="107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24 inch</a:t>
            </a:r>
          </a:p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Electric Range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84796" y="632387"/>
            <a:ext cx="3501066" cy="82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0" b="1"/>
              <a:t>HRE2401</a:t>
            </a:r>
          </a:p>
          <a:p>
            <a:r>
              <a:rPr lang="en-US" altLang="zh-CN" sz="1595"/>
              <a:t>24” Electric Range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702095" y="857402"/>
            <a:ext cx="4686829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b="1"/>
          </a:p>
          <a:p>
            <a:r>
              <a:rPr lang="en-US" altLang="zh-CN" sz="1200" b="1"/>
              <a:t>Key Spec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200"/>
              <a:t>Product Dimension: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23 3/4” W *27 3/5 ” D *（35 3/5-36 7/8）” H</a:t>
            </a:r>
            <a:endParaRPr lang="en-US" altLang="zh-CN" sz="1200"/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200"/>
              <a:t>Fuel type:Electric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Black Polished plate glass-ceramics cooktop  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The burner is silver printed on the glass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Hot sureface light on when the temp over 65℃（150 ℉）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Knob light (down shine)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Metal oven light/fan button with led light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charset="0"/>
              <a:sym typeface="+mn-ea"/>
            </a:endParaRP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4 elements :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Right Front:9"/6"Dual Element,2200W (1200W+1000W)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Left Front:8",2000W    Right Rear:6”,1200W   Left Rear:6”,1200W</a:t>
            </a:r>
          </a:p>
          <a:p>
            <a:pPr marL="171450" indent="-171450" algn="l" rtl="0" fontAlgn="t"/>
            <a:r>
              <a:rPr lang="en-US" altLang="zh-CN" sz="1200" b="1">
                <a:sym typeface="+mn-ea"/>
              </a:rPr>
              <a:t>Controls</a:t>
            </a:r>
          </a:p>
          <a:p>
            <a:pPr algn="l" rtl="0" fontAlgn="t"/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Control type :360°Energy regulator to control </a:t>
            </a:r>
          </a:p>
          <a:p>
            <a:pPr algn="l" rtl="0" fontAlgn="t"/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Control Panel :Blue Led indicators on panel , The light up when knob open </a:t>
            </a:r>
            <a:endParaRPr lang="en-US" altLang="zh-CN" sz="1200" b="1"/>
          </a:p>
          <a:p>
            <a:pPr indent="0" algn="l">
              <a:buClrTx/>
              <a:buSzTx/>
              <a:buFont typeface="Arial" panose="020B0604020202020204" pitchFamily="34" charset="0"/>
              <a:buNone/>
            </a:pPr>
            <a:r>
              <a:rPr lang="en-US" altLang="zh-CN" sz="1200" b="1"/>
              <a:t>Electric Oven: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Oven capacity :3.73 Cu. Ft.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Oven color : Blue porcelain with white dots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Top heating element :3000W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Lower heating element :2700W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True convection,rear heating element:800W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Oven light qty :1, rear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2 chrome plated racks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6 Rack positions</a:t>
            </a:r>
          </a:p>
          <a:p>
            <a:pPr marL="171450" indent="-171450" algn="l">
              <a:buClrTx/>
              <a:buSzTx/>
              <a:buNone/>
            </a:pPr>
            <a:r>
              <a:rPr lang="en-US" altLang="zh-CN" sz="1200" b="1"/>
              <a:t>Technical Information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Voltage :240V , Frequency : 60HZ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b="1" dirty="0">
                <a:solidFill>
                  <a:srgbClr val="FF0000"/>
                </a:solidFill>
                <a:effectLst/>
                <a:sym typeface="+mn-ea"/>
              </a:rPr>
              <a:t>Certificate : CSA</a:t>
            </a:r>
            <a:endParaRPr lang="en-US" sz="1200" b="1" dirty="0">
              <a:solidFill>
                <a:srgbClr val="FF0000"/>
              </a:solidFill>
              <a:effectLst/>
            </a:endParaRPr>
          </a:p>
          <a:p>
            <a:pPr marL="171450" indent="-171450"/>
            <a:r>
              <a:rPr lang="en-US" altLang="zh-CN" sz="1200" b="1"/>
              <a:t>Accessories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2 pcs Oven Rack, 1pc Gray pan , 1pc Bake pan cover</a:t>
            </a:r>
            <a:endParaRPr lang="en-US" sz="1200" u="none" strike="noStrike" dirty="0">
              <a:effectLst/>
            </a:endParaRPr>
          </a:p>
          <a:p>
            <a:pPr marL="171450" indent="-171450"/>
            <a:r>
              <a:rPr lang="en-US" altLang="zh-CN" sz="1200" b="1">
                <a:sym typeface="+mn-ea"/>
              </a:rPr>
              <a:t>Container Load</a:t>
            </a:r>
            <a:endParaRPr lang="en-US" altLang="zh-CN" sz="1200" b="1"/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102pcs/40HQ</a:t>
            </a:r>
            <a:endParaRPr lang="en-US" altLang="zh-CN" sz="1200"/>
          </a:p>
        </p:txBody>
      </p:sp>
      <p:pic>
        <p:nvPicPr>
          <p:cNvPr id="2" name="图片 1" descr="HRE2401-00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3200" y="1932305"/>
            <a:ext cx="4032250" cy="4032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5099" y="641945"/>
            <a:ext cx="1273473" cy="5866408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835">
              <a:sym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-244012" y="2951063"/>
            <a:ext cx="1834026" cy="107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30 inch</a:t>
            </a:r>
          </a:p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Electric Range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84796" y="632387"/>
            <a:ext cx="3667489" cy="82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0" b="1"/>
              <a:t>HRE3001</a:t>
            </a:r>
          </a:p>
          <a:p>
            <a:r>
              <a:rPr lang="en-US" altLang="zh-CN" sz="1595"/>
              <a:t>30” Electric Range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702115" y="628630"/>
            <a:ext cx="4686829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b="1"/>
          </a:p>
          <a:p>
            <a:r>
              <a:rPr lang="en-US" altLang="zh-CN" sz="1200" b="1"/>
              <a:t>Key Spec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200"/>
              <a:t>Product Dimension: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29 3/4” W *27 3/5 ” D *（35 3/5-36 7/8）” H</a:t>
            </a:r>
            <a:endParaRPr lang="en-US" altLang="zh-CN" sz="1200"/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200"/>
              <a:t>Fuel type:Electric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Black Polished plate glass-ceramics cooktop  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The burner is silver printed on the glass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Hot sureface light on when the temp over 65℃（150 ℉）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Knob light (down shine)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Metal oven light/fan button with led light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charset="0"/>
              <a:sym typeface="+mn-ea"/>
            </a:endParaRP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5 elements :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Right Front:9"/12"Dual Element,3000W (1800W+1200W)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Left Front:6"/9"Dual Element,3000W (1500W+1500W)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Right Rear:6”,1200W      Left Rear:6”,1200W      Center:7”,100W Warming zone</a:t>
            </a:r>
          </a:p>
          <a:p>
            <a:pPr algn="l" rtl="0" fontAlgn="t"/>
            <a:r>
              <a:rPr lang="en-US" altLang="zh-CN" sz="1200" b="1">
                <a:sym typeface="+mn-ea"/>
              </a:rPr>
              <a:t>Controls</a:t>
            </a:r>
          </a:p>
          <a:p>
            <a:pPr algn="l" rtl="0" fontAlgn="t"/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Control type :360°Energy regulator to control </a:t>
            </a:r>
          </a:p>
          <a:p>
            <a:pPr algn="l" rtl="0" fontAlgn="t"/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Control Panel :Blue Led indicators on panel , The light up when knob open </a:t>
            </a:r>
            <a:endParaRPr lang="en-US" altLang="zh-CN" sz="1200" b="1"/>
          </a:p>
          <a:p>
            <a:pPr indent="0" algn="l">
              <a:buClrTx/>
              <a:buSzTx/>
              <a:buFont typeface="Arial" panose="020B0604020202020204" pitchFamily="34" charset="0"/>
              <a:buNone/>
            </a:pPr>
            <a:r>
              <a:rPr lang="en-US" altLang="zh-CN" sz="1200" b="1">
                <a:sym typeface="+mn-ea"/>
              </a:rPr>
              <a:t>Electric </a:t>
            </a:r>
            <a:r>
              <a:rPr lang="en-US" altLang="zh-CN" sz="1200" b="1"/>
              <a:t>Oven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Oven capacity :4.55Cu. Ft.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Oven color : Blue porcelain with white dots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Top Heater Power :3500W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Lower Heater Power :3500W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True convection,rear heating element:1300W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Oven light qty :1, rear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2 chrome plated racks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6 Rack positions</a:t>
            </a:r>
          </a:p>
          <a:p>
            <a:pPr marL="171450" indent="-171450" algn="l">
              <a:buClrTx/>
              <a:buSzTx/>
              <a:buFont typeface="Arial" panose="020B0604020202020204" pitchFamily="34" charset="0"/>
              <a:buNone/>
            </a:pPr>
            <a:r>
              <a:rPr lang="en-US" altLang="zh-CN" sz="1200" b="1"/>
              <a:t>Technical Information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Voltage :240V , Frequency : 60HZ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b="1" dirty="0">
                <a:solidFill>
                  <a:srgbClr val="FF0000"/>
                </a:solidFill>
                <a:effectLst/>
                <a:sym typeface="+mn-ea"/>
              </a:rPr>
              <a:t>Certificate : CSA</a:t>
            </a:r>
            <a:endParaRPr lang="en-US" sz="1200" b="1" dirty="0">
              <a:solidFill>
                <a:srgbClr val="FF0000"/>
              </a:solidFill>
              <a:effectLst/>
            </a:endParaRPr>
          </a:p>
          <a:p>
            <a:pPr marL="171450" indent="-171450"/>
            <a:r>
              <a:rPr lang="en-US" altLang="zh-CN" sz="1200" b="1"/>
              <a:t>Accessories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2 pcs Oven Rack, 1pc Gray pan , 1pc Bake pan cover</a:t>
            </a:r>
            <a:endParaRPr lang="en-US" sz="1200" u="none" strike="noStrike" dirty="0">
              <a:effectLst/>
            </a:endParaRPr>
          </a:p>
          <a:p>
            <a:pPr marL="171450" indent="-171450"/>
            <a:r>
              <a:rPr lang="en-US" altLang="zh-CN" sz="1200" b="1">
                <a:sym typeface="+mn-ea"/>
              </a:rPr>
              <a:t>Container Load</a:t>
            </a:r>
            <a:endParaRPr lang="en-US" altLang="zh-CN" sz="1200" b="1"/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84pcs/40HQ</a:t>
            </a:r>
            <a:endParaRPr lang="en-US" altLang="zh-CN" sz="1200"/>
          </a:p>
        </p:txBody>
      </p:sp>
      <p:pic>
        <p:nvPicPr>
          <p:cNvPr id="2" name="图片 1" descr="HRE3001-00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4935" y="2036445"/>
            <a:ext cx="4018915" cy="4018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5099" y="641945"/>
            <a:ext cx="1273473" cy="5866408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835">
              <a:sym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-244012" y="2951063"/>
            <a:ext cx="1834026" cy="107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36 inch</a:t>
            </a:r>
          </a:p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Electric Range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84796" y="632387"/>
            <a:ext cx="3639939" cy="82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0" b="1"/>
              <a:t>HRE3601</a:t>
            </a:r>
          </a:p>
          <a:p>
            <a:r>
              <a:rPr lang="en-US" altLang="zh-CN" sz="1595"/>
              <a:t>36” Electric Range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702452" y="705108"/>
            <a:ext cx="4686829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200" b="1"/>
          </a:p>
          <a:p>
            <a:r>
              <a:rPr lang="en-US" altLang="zh-CN" sz="1200" b="1"/>
              <a:t>Key Spec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200"/>
              <a:t>Product Dimension: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35 3/4” W *27 3/5 ” D *（35 3/5-36 7/8）” H</a:t>
            </a:r>
            <a:endParaRPr lang="en-US" altLang="zh-CN" sz="1200"/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200"/>
              <a:t>Fuel type:Electric</a:t>
            </a:r>
            <a:endParaRPr lang="en-US" altLang="zh-CN" sz="1200">
              <a:sym typeface="+mn-ea"/>
            </a:endParaRP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Black Polished plate glass-ceramics cooktop  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The burner is silver printed on the glass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Hot sureface light on when the temp over 65℃（150 ℉）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Knob light (down shine)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Metal oven light/fan button with led light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charset="0"/>
              <a:sym typeface="+mn-ea"/>
            </a:endParaRP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sz="1200" b="1" dirty="0">
                <a:solidFill>
                  <a:schemeClr val="tx1"/>
                </a:solidFill>
                <a:effectLst/>
                <a:latin typeface="Calibri" panose="020F0502020204030204" charset="0"/>
                <a:sym typeface="+mn-ea"/>
              </a:rPr>
              <a:t>Electric cooktop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5 elements :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Right Front:9"/12"Dual Element,3000W (1800W+1200W)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Left Front:6"/9"Dual Element,3000W (1500W+1500W)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Right Rear:6”,1200W   Left Rear:6”,1200W    Center:7”,100W Warming zone</a:t>
            </a:r>
          </a:p>
          <a:p>
            <a:pPr marL="171450" indent="-171450" algn="l" rtl="0" fontAlgn="t"/>
            <a:r>
              <a:rPr lang="en-US" altLang="zh-CN" sz="1200" b="1">
                <a:sym typeface="+mn-ea"/>
              </a:rPr>
              <a:t>Controls</a:t>
            </a:r>
          </a:p>
          <a:p>
            <a:pPr algn="l" rtl="0" fontAlgn="t"/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Control type :360°Energy regulator to control </a:t>
            </a:r>
          </a:p>
          <a:p>
            <a:pPr algn="l" rtl="0" fontAlgn="t"/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charset="0"/>
                <a:sym typeface="+mn-ea"/>
              </a:rPr>
              <a:t>Control Panel :Blue Led indicators on panel , The light up when knob open </a:t>
            </a:r>
            <a:endParaRPr lang="en-US" altLang="zh-CN" sz="1200" b="1"/>
          </a:p>
          <a:p>
            <a:pPr indent="0" algn="l">
              <a:buClrTx/>
              <a:buSzTx/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tx1"/>
                </a:solidFill>
                <a:sym typeface="+mn-ea"/>
              </a:rPr>
              <a:t>Electric </a:t>
            </a:r>
            <a:r>
              <a:rPr lang="en-US" altLang="zh-CN" sz="1200" b="1">
                <a:solidFill>
                  <a:schemeClr val="tx1"/>
                </a:solidFill>
              </a:rPr>
              <a:t>Oven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Oven capacity :6.0 Cu. Ft.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Oven color : Blue porcelain with white dots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Top Heater Power :3500W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Lower Heater Power :3500W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True convection,rear heating element:1300W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Oven light qty :1, rear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2 chrome plated racks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6 Rack positions</a:t>
            </a:r>
          </a:p>
          <a:p>
            <a:pPr marL="171450" indent="-171450" algn="l">
              <a:buClrTx/>
              <a:buSzTx/>
              <a:buNone/>
            </a:pPr>
            <a:r>
              <a:rPr lang="en-US" altLang="zh-CN" sz="1200" b="1"/>
              <a:t>Technical Information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Voltage :240V , Frequency : 60HZ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b="1" dirty="0">
                <a:solidFill>
                  <a:srgbClr val="FF0000"/>
                </a:solidFill>
                <a:effectLst/>
                <a:sym typeface="+mn-ea"/>
              </a:rPr>
              <a:t>Certificate : CSA</a:t>
            </a:r>
            <a:endParaRPr lang="en-US" sz="1200" b="1" dirty="0">
              <a:solidFill>
                <a:srgbClr val="FF0000"/>
              </a:solidFill>
              <a:effectLst/>
            </a:endParaRPr>
          </a:p>
          <a:p>
            <a:pPr marL="171450" indent="-171450"/>
            <a:r>
              <a:rPr lang="en-US" altLang="zh-CN" sz="1200" b="1"/>
              <a:t>Accessories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2 pcs Oven Rack, 1pc Gray pan , 1pc Bake pan cover</a:t>
            </a:r>
            <a:endParaRPr lang="en-US" sz="1200" u="none" strike="noStrike" dirty="0">
              <a:effectLst/>
            </a:endParaRPr>
          </a:p>
          <a:p>
            <a:pPr marL="171450" indent="-171450">
              <a:buNone/>
            </a:pPr>
            <a:r>
              <a:rPr lang="en-US" altLang="zh-CN" sz="1200" b="1">
                <a:sym typeface="+mn-ea"/>
              </a:rPr>
              <a:t>Container Load</a:t>
            </a:r>
            <a:endParaRPr lang="en-US" altLang="zh-CN" sz="1200" b="1"/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70pcs/40HQ</a:t>
            </a:r>
            <a:endParaRPr lang="en-US" altLang="zh-CN" sz="1200"/>
          </a:p>
        </p:txBody>
      </p:sp>
      <p:pic>
        <p:nvPicPr>
          <p:cNvPr id="2" name="图片 1" descr="HRE3601-00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7960" y="1831975"/>
            <a:ext cx="4115435" cy="4115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5100" y="641945"/>
            <a:ext cx="1694028" cy="5866408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835">
              <a:sym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674" y="2965681"/>
            <a:ext cx="1705273" cy="746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30 inch</a:t>
            </a:r>
          </a:p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Wall Oven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8640" y="640080"/>
            <a:ext cx="3321685" cy="85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0" b="1"/>
              <a:t>HEW3001</a:t>
            </a:r>
          </a:p>
          <a:p>
            <a:r>
              <a:rPr lang="en-US" altLang="zh-CN" sz="1770"/>
              <a:t>30” Electric Single Wall Oven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09719" y="746469"/>
            <a:ext cx="4686829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/>
              <a:t>Key Spec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200"/>
              <a:t>Outside(Max.) Dimension: 30”W*24.8”D*29.29”H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200"/>
              <a:t>Cut-out Dimension:</a:t>
            </a:r>
            <a:r>
              <a:rPr lang="en-US" altLang="zh-CN" sz="1200">
                <a:sym typeface="+mn-ea"/>
              </a:rPr>
              <a:t> 28.54”W*24”D*27.56”H</a:t>
            </a:r>
            <a:endParaRPr lang="en-US" altLang="zh-CN" sz="1200"/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200"/>
              <a:t>Fuel type:Electric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200"/>
              <a:t>Color:Stainless steel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200"/>
              <a:t>Construction: built-in</a:t>
            </a:r>
          </a:p>
          <a:p>
            <a:pPr marL="171450" indent="-171450">
              <a:buFont typeface="Arial" panose="020B0604020202020204" pitchFamily="34" charset="0"/>
              <a:buNone/>
            </a:pPr>
            <a:r>
              <a:rPr lang="en-US" altLang="zh-CN" sz="1200" b="1"/>
              <a:t>Controls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altLang="zh-CN" sz="1200"/>
              <a:t>Electric touch display</a:t>
            </a:r>
          </a:p>
          <a:p>
            <a:pPr marL="171450" indent="-171450" algn="l">
              <a:buClrTx/>
              <a:buSzTx/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tx1"/>
                </a:solidFill>
                <a:sym typeface="+mn-ea"/>
              </a:rPr>
              <a:t>Electric </a:t>
            </a:r>
            <a:r>
              <a:rPr lang="en-US" altLang="zh-CN" sz="1200" b="1">
                <a:solidFill>
                  <a:schemeClr val="tx1"/>
                </a:solidFill>
              </a:rPr>
              <a:t>Oven </a:t>
            </a:r>
            <a:r>
              <a:rPr lang="en-US" altLang="zh-CN" sz="1200" b="1"/>
              <a:t>Cavity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Oven capacity :4.8 Cu. Ft.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Oven color : Gray porcelain with white dots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Top Heater Power :3500W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Lower Heater Power :3000W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Oven light qty :1, rear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2 chrome plated racks including a Gliding Rack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6 Rack positions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Bake: 150℉-550℉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Convection Bake:150℉-550℉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Convection Roast:150℉-550℉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Broil: Low-High</a:t>
            </a:r>
            <a:endParaRPr lang="en-US" sz="1200" u="none" strike="noStrike" dirty="0">
              <a:effectLst/>
            </a:endParaRPr>
          </a:p>
          <a:p>
            <a:pPr marL="171450" indent="-171450" algn="l">
              <a:buClrTx/>
              <a:buSzTx/>
              <a:buFont typeface="Arial" panose="020B0604020202020204" pitchFamily="34" charset="0"/>
              <a:buNone/>
            </a:pPr>
            <a:r>
              <a:rPr lang="en-US" altLang="en-US" sz="1200" b="1" dirty="0">
                <a:effectLst/>
                <a:sym typeface="+mn-ea"/>
              </a:rPr>
              <a:t>Convenience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Self-Clean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Temprature Probe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Broil Element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Hidden Bake Element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Delay Start 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Child Safety Lock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Warming mode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Kitchen Timer</a:t>
            </a:r>
            <a:endParaRPr lang="en-US" altLang="zh-CN" sz="1200"/>
          </a:p>
        </p:txBody>
      </p:sp>
      <p:sp>
        <p:nvSpPr>
          <p:cNvPr id="5" name="文本框 4"/>
          <p:cNvSpPr txBox="1"/>
          <p:nvPr/>
        </p:nvSpPr>
        <p:spPr>
          <a:xfrm>
            <a:off x="6066790" y="6104255"/>
            <a:ext cx="404050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ClrTx/>
              <a:buSzTx/>
              <a:buNone/>
            </a:pPr>
            <a:r>
              <a:rPr lang="en-US" sz="1200" b="1" dirty="0">
                <a:effectLst/>
                <a:sym typeface="+mn-ea"/>
              </a:rPr>
              <a:t>Technical Information</a:t>
            </a:r>
            <a:endParaRPr lang="en-US" sz="1200" b="1" dirty="0">
              <a:effectLst/>
            </a:endParaRP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Voltage :240V , Frequency : 60HZ</a:t>
            </a: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b="1" dirty="0">
                <a:solidFill>
                  <a:srgbClr val="FF0000"/>
                </a:solidFill>
                <a:effectLst/>
                <a:sym typeface="+mn-ea"/>
              </a:rPr>
              <a:t>Certificate : CSA </a:t>
            </a:r>
          </a:p>
          <a:p>
            <a:pPr marL="171450" indent="-171450" algn="l">
              <a:buClrTx/>
              <a:buSzTx/>
              <a:buNone/>
            </a:pPr>
            <a:r>
              <a:rPr lang="en-US" sz="1200" b="1" dirty="0">
                <a:effectLst/>
                <a:sym typeface="+mn-ea"/>
              </a:rPr>
              <a:t>Container Load</a:t>
            </a:r>
            <a:endParaRPr lang="en-US" sz="1200" b="1" dirty="0">
              <a:effectLst/>
            </a:endParaRPr>
          </a:p>
          <a:p>
            <a:pPr marL="171450" indent="-171450" algn="l">
              <a:buClrTx/>
              <a:buSzTx/>
              <a:buFont typeface="Wingdings" panose="05000000000000000000" charset="0"/>
              <a:buChar char="l"/>
            </a:pPr>
            <a:r>
              <a:rPr lang="en-US" sz="1200" dirty="0">
                <a:effectLst/>
                <a:sym typeface="+mn-ea"/>
              </a:rPr>
              <a:t>Package Dimension: 117pcs/40HQ</a:t>
            </a:r>
            <a:endParaRPr lang="en-US" sz="1200" dirty="0">
              <a:effectLst/>
            </a:endParaRPr>
          </a:p>
          <a:p>
            <a:pPr marL="285750" indent="-285750">
              <a:buNone/>
            </a:pPr>
            <a:endParaRPr lang="zh-CN" altLang="en-US"/>
          </a:p>
        </p:txBody>
      </p:sp>
      <p:pic>
        <p:nvPicPr>
          <p:cNvPr id="8" name="图片 7" descr="HEW3001-00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320925" y="4805680"/>
            <a:ext cx="2747010" cy="1387475"/>
          </a:xfrm>
          <a:prstGeom prst="rect">
            <a:avLst/>
          </a:prstGeom>
        </p:spPr>
      </p:pic>
      <p:pic>
        <p:nvPicPr>
          <p:cNvPr id="9" name="图片 8" descr="HEW3001-0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3270" y="1666875"/>
            <a:ext cx="3437255" cy="3867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5100" y="641945"/>
            <a:ext cx="1694028" cy="5866408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835">
              <a:sym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575" y="2965450"/>
            <a:ext cx="1790065" cy="140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30 Inch Professional Double </a:t>
            </a:r>
          </a:p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Wall Oven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8640" y="640080"/>
            <a:ext cx="4137660" cy="85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0" b="1"/>
              <a:t>LDW3001</a:t>
            </a:r>
          </a:p>
          <a:p>
            <a:r>
              <a:rPr lang="en-US" altLang="zh-CN" sz="1770"/>
              <a:t>30 Inch Professional Double Wall Oven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741670" y="641985"/>
            <a:ext cx="5053330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ym typeface="+mn-ea"/>
              </a:rPr>
              <a:t>Electric OVEN PERFORMANCE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4.8 cu. ft. per oven, provides an extra-large cooking capacity that's unsurpassed among 30 in. wall ovens and is perfect for large turkeys and roasts.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Glass-Touch display with control lock function features a responsive, easy-to-use interface that is also easy to clean.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Hidden bake element is positioned below the oven floor, creating a smooth oven surface so spills are easy to clean without maneuvering around heating coils.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Even-Heat  Convection provides consistent heating convection fan that helps ensure the most even baking.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Self-cleaning cycle uses high temperature to power through soils in the oven cavity, requiring only a quick wipe down at the end of the cycle.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Large oven windows makes it easy to check on cooking food without opening the oven door.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Halogen oven lights provide bright illumination, allowing you to easily see the progress of your food.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Dark glass, do not use do not turn on the light can not see the interior, so that the product more atmospheric</a:t>
            </a: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/>
              <a:t>Details(Upper oven/Lower oven)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Upper Oven Wattage: 3500W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Lower Oven Wattage: 3000W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Oven Features: Self clean,Broiler in Oven,Hidden Bake Element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Oven Settings: Timer/Delay Start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Oven light: 40w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Power Cord Length: 55inch</a:t>
            </a: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ym typeface="+mn-ea"/>
              </a:rPr>
              <a:t>DIMENSIONS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Product Dimensions(Inch): </a:t>
            </a: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>
                <a:sym typeface="+mn-ea"/>
              </a:rPr>
              <a:t>     29 7/8”W*24 1/2”D*50 15/16”H 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Cut-Out: </a:t>
            </a: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>
                <a:sym typeface="+mn-ea"/>
              </a:rPr>
              <a:t>     28.5’’-29”W*23.5”D*48 15/16”-50 1/4”H</a:t>
            </a:r>
          </a:p>
          <a:p>
            <a:pPr indent="0" algn="l">
              <a:buFont typeface="Wingdings" panose="05000000000000000000" charset="0"/>
              <a:buNone/>
            </a:pPr>
            <a:endParaRPr lang="en-US" sz="1200" b="1" dirty="0">
              <a:solidFill>
                <a:srgbClr val="FF0000"/>
              </a:solidFill>
              <a:effectLst/>
              <a:sym typeface="+mn-ea"/>
            </a:endParaRPr>
          </a:p>
          <a:p>
            <a:pPr indent="0" algn="l">
              <a:buFont typeface="Wingdings" panose="05000000000000000000" charset="0"/>
              <a:buNone/>
            </a:pPr>
            <a:r>
              <a:rPr lang="en-US" sz="1200" b="1" dirty="0">
                <a:solidFill>
                  <a:srgbClr val="FF0000"/>
                </a:solidFill>
                <a:effectLst/>
                <a:sym typeface="+mn-ea"/>
              </a:rPr>
              <a:t>Certificate : CSA </a:t>
            </a:r>
            <a:endParaRPr lang="en-US" altLang="zh-CN" sz="1200">
              <a:sym typeface="+mn-ea"/>
            </a:endParaRPr>
          </a:p>
          <a:p>
            <a:pPr indent="0" algn="l">
              <a:buFont typeface="Wingdings" panose="05000000000000000000" charset="0"/>
              <a:buNone/>
            </a:pPr>
            <a:endParaRPr lang="en-US" altLang="zh-CN" sz="1200">
              <a:sym typeface="+mn-ea"/>
            </a:endParaRPr>
          </a:p>
          <a:p>
            <a:pPr marL="0" lvl="0" indent="0" algn="l">
              <a:buFont typeface="Wingdings" panose="05000000000000000000" charset="0"/>
              <a:buNone/>
            </a:pPr>
            <a:endParaRPr lang="en-US" altLang="zh-CN" sz="1200">
              <a:solidFill>
                <a:schemeClr val="tx1"/>
              </a:solidFill>
              <a:sym typeface="+mn-ea"/>
            </a:endParaRPr>
          </a:p>
          <a:p>
            <a:pPr indent="0" algn="l">
              <a:buFont typeface="Wingdings" panose="05000000000000000000" charset="0"/>
              <a:buNone/>
            </a:pPr>
            <a:endParaRPr lang="en-US" altLang="zh-CN" sz="12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2" name="图片 1" descr="LDW3001.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35" y="2083435"/>
            <a:ext cx="3696970" cy="3914140"/>
          </a:xfrm>
          <a:prstGeom prst="rect">
            <a:avLst/>
          </a:prstGeom>
        </p:spPr>
      </p:pic>
      <p:pic>
        <p:nvPicPr>
          <p:cNvPr id="4" name="图片 3" descr="LDW3001.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440" y="2357755"/>
            <a:ext cx="3931285" cy="34994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736965" y="5048250"/>
            <a:ext cx="19589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Wingdings" panose="05000000000000000000" charset="0"/>
              <a:buNone/>
            </a:pPr>
            <a:r>
              <a:rPr lang="en-US" altLang="zh-CN" sz="1200" b="1"/>
              <a:t>TECHNICAL DETAILS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Fuel Type: Electric 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Constrution: Built in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Color: Stainless Steel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Votage: 240V 35A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Frequency(Hz): 60Hz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Controls Type: </a:t>
            </a: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/>
              <a:t>     LED touch screen</a:t>
            </a:r>
          </a:p>
          <a:p>
            <a:pPr indent="0" algn="l">
              <a:buFont typeface="Wingdings" panose="05000000000000000000" charset="0"/>
              <a:buNone/>
            </a:pPr>
            <a:endParaRPr lang="en-US" altLang="zh-CN" sz="1200">
              <a:sym typeface="+mn-ea"/>
            </a:endParaRPr>
          </a:p>
          <a:p>
            <a:pPr indent="0" algn="l">
              <a:buFont typeface="Wingdings" panose="05000000000000000000" charset="0"/>
              <a:buNone/>
            </a:pPr>
            <a:endParaRPr lang="en-US" altLang="zh-CN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5100" y="641945"/>
            <a:ext cx="1694028" cy="5866408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835">
              <a:sym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674" y="2965681"/>
            <a:ext cx="1705273" cy="140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30 inch</a:t>
            </a:r>
          </a:p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Front Control </a:t>
            </a:r>
          </a:p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Gas Range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8640" y="640080"/>
            <a:ext cx="3321685" cy="85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0" b="1"/>
              <a:t>HFG3001G</a:t>
            </a:r>
          </a:p>
          <a:p>
            <a:r>
              <a:rPr lang="en-US" altLang="zh-CN" sz="1770"/>
              <a:t>30”Front Control Gas Range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664914" y="800444"/>
            <a:ext cx="4686829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/>
              <a:t>FEATURES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Black Porcelain Drip Pan On Cook Top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Heavy Duty Continuous Cast Iron Cooking Grates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Electronic ignition Safety Feature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LED touch Pane for oven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 b="1">
                <a:solidFill>
                  <a:schemeClr val="tx1"/>
                </a:solidFill>
              </a:rPr>
              <a:t>Gas oven</a:t>
            </a:r>
            <a:r>
              <a:rPr lang="en-US" altLang="zh-CN" sz="1200">
                <a:solidFill>
                  <a:schemeClr val="tx1"/>
                </a:solidFill>
              </a:rPr>
              <a:t> ,</a:t>
            </a:r>
            <a:r>
              <a:rPr lang="en-US" altLang="zh-CN" sz="1200"/>
              <a:t>4.8 cu.ft oven capacity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Black porcelain drip pan and oven interior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5 high quanlity control knob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Stainless-Steel Professional look and stronger construction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Grey porcelain oven interior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1 x Halogen Lights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Commercial convection fan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Self Clean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With storage drawer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Icon casting griddle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Functions: Bake, broil, convection bake, convection roast,dyhydrate, slow cook, bread proof andself clean, timer</a:t>
            </a:r>
            <a:endParaRPr lang="en-US" altLang="zh-CN" sz="1200" b="1"/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/>
              <a:t>BURNER PERFORMANCE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 b="1">
                <a:solidFill>
                  <a:schemeClr val="tx1"/>
                </a:solidFill>
              </a:rPr>
              <a:t>Gas cooktop</a:t>
            </a:r>
            <a:r>
              <a:rPr lang="en-US" altLang="zh-CN" sz="1200">
                <a:solidFill>
                  <a:schemeClr val="tx1"/>
                </a:solidFill>
              </a:rPr>
              <a:t>:</a:t>
            </a:r>
            <a:r>
              <a:rPr lang="en-US" altLang="zh-CN" sz="1200"/>
              <a:t> 5 Burners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Front Right (Single): 18,000 BTU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Front Left (Single): 12,000BTU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Rear Left (Single): 6,000 BTU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Rear Right(Single): 4,000BTU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Center (big oval): 9,000BTU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Oven top broil burner: 10,000BTU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Oven bottom burner: 18,500BTU</a:t>
            </a: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/>
              <a:t>TECHNICAL DETAILS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Fuel Type: Natural Gas / LP Convertible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Electrical Requirements: 120V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Circuit Breaker (A): 15 or 20 A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Frequency (Hz): 60 Hz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sz="1200" b="1" dirty="0">
                <a:solidFill>
                  <a:srgbClr val="FF0000"/>
                </a:solidFill>
                <a:effectLst/>
                <a:sym typeface="+mn-ea"/>
              </a:rPr>
              <a:t>Certificate : CSA 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 b="1">
                <a:sym typeface="+mn-ea"/>
              </a:rPr>
              <a:t>CONTAINER LOAD</a:t>
            </a:r>
            <a:r>
              <a:rPr lang="zh-CN" altLang="en-US" sz="1200" b="1">
                <a:sym typeface="+mn-ea"/>
              </a:rPr>
              <a:t>： </a:t>
            </a:r>
            <a:r>
              <a:rPr lang="en-US" altLang="zh-CN" sz="1200">
                <a:sym typeface="+mn-ea"/>
              </a:rPr>
              <a:t>84PCS/40HQ</a:t>
            </a:r>
            <a:endParaRPr lang="en-US" sz="1200" b="1" dirty="0">
              <a:solidFill>
                <a:srgbClr val="FF0000"/>
              </a:solidFill>
              <a:effectLst/>
              <a:sym typeface="+mn-ea"/>
            </a:endParaRPr>
          </a:p>
          <a:p>
            <a:pPr marL="171450" indent="-171450" algn="l">
              <a:buFont typeface="Wingdings" panose="05000000000000000000" charset="0"/>
              <a:buChar char="l"/>
            </a:pPr>
            <a:endParaRPr lang="en-US" altLang="zh-CN" sz="1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3770" y="2006600"/>
            <a:ext cx="3077210" cy="3593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5100" y="641945"/>
            <a:ext cx="1694028" cy="5866408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835">
              <a:sym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674" y="2965681"/>
            <a:ext cx="1705273" cy="172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30 inch</a:t>
            </a:r>
          </a:p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Front Control</a:t>
            </a:r>
          </a:p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 Electrical Range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8640" y="640080"/>
            <a:ext cx="3321685" cy="85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0" b="1"/>
              <a:t>HFG3001E</a:t>
            </a:r>
          </a:p>
          <a:p>
            <a:r>
              <a:rPr lang="en-US" altLang="zh-CN" sz="1770"/>
              <a:t>30” Front Control electric Range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756989" y="891249"/>
            <a:ext cx="4686829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/>
              <a:t>FEATURES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Black Porcelain Drip Pan On Cook Top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Heavy Duty Continuous Cast Iron Cooking Grates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Electronic ignition Safety Feature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LED touch Panel for oven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 b="1">
                <a:solidFill>
                  <a:schemeClr val="tx1"/>
                </a:solidFill>
              </a:rPr>
              <a:t>Electric oven </a:t>
            </a:r>
            <a:r>
              <a:rPr lang="en-US" altLang="zh-CN" sz="1200"/>
              <a:t>,4.8 cu.ft oven capacity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Black porcelain drip pan and oven interior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5 high quanlity control knob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Stainless-Steel Professional look and stronger construction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Grey porcelain oven interior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1 x Halogen Lights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Commercial convection fan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Sefl Clean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With storage drawer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Icon casting griddle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Functions: Bake, broil, convection bake, convection roast,dyhydrate, slow cook, bread proof andself clean, timer</a:t>
            </a: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/>
              <a:t>BURNER PERFORMANCE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 b="1">
                <a:solidFill>
                  <a:schemeClr val="tx1"/>
                </a:solidFill>
              </a:rPr>
              <a:t>Electric cooktop</a:t>
            </a:r>
            <a:r>
              <a:rPr lang="en-US" altLang="zh-CN" sz="1200">
                <a:solidFill>
                  <a:schemeClr val="tx1"/>
                </a:solidFill>
              </a:rPr>
              <a:t>:</a:t>
            </a:r>
            <a:r>
              <a:rPr lang="en-US" altLang="zh-CN" sz="1200"/>
              <a:t> 5 Burners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Front Right (Single): 12”/9”(1200W / 3000W)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Front Left (Single): 9”/6"(1200W/3000W)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Rear Left (Single): 6"(1200W)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Rear Right(Single): 6"(1200W)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Rear Middle: 7"(100W)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Broil Element: 3500W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Bake Element: hidden/3000W</a:t>
            </a: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/>
              <a:t>TECHNICAL DETAILS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Fuel Type: Natural Gas / LP Convertible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Electrical Requirements: 240V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Circuit Breaker (A): 15 or 20 A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Frequency (Hz): 60 Hz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sz="1200" b="1" dirty="0">
                <a:solidFill>
                  <a:srgbClr val="FF0000"/>
                </a:solidFill>
                <a:effectLst/>
                <a:sym typeface="+mn-ea"/>
              </a:rPr>
              <a:t>Certificate : CSA 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 b="1">
                <a:sym typeface="+mn-ea"/>
              </a:rPr>
              <a:t>CONTAINER LOAD</a:t>
            </a:r>
            <a:r>
              <a:rPr lang="zh-CN" altLang="en-US" sz="1200" b="1">
                <a:sym typeface="+mn-ea"/>
              </a:rPr>
              <a:t>： </a:t>
            </a:r>
            <a:r>
              <a:rPr lang="en-US" altLang="zh-CN" sz="1200">
                <a:sym typeface="+mn-ea"/>
              </a:rPr>
              <a:t>84PCS/40HQ</a:t>
            </a:r>
            <a:endParaRPr lang="en-US" altLang="zh-CN" sz="1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7390" y="1685925"/>
            <a:ext cx="3721100" cy="4100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5100" y="641945"/>
            <a:ext cx="1694028" cy="5866408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835">
              <a:sym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575" y="2965450"/>
            <a:ext cx="1790065" cy="140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30 inch Professional Electrical Range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8640" y="640080"/>
            <a:ext cx="4137660" cy="85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0" b="1"/>
              <a:t>CRE3004U</a:t>
            </a:r>
          </a:p>
          <a:p>
            <a:r>
              <a:rPr lang="en-US" altLang="zh-CN" sz="1770"/>
              <a:t>30 inch Professional Electrical Range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707459" y="1091909"/>
            <a:ext cx="4686829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ym typeface="+mn-ea"/>
              </a:rPr>
              <a:t>ELECTRIC OVEN PERFORMANCE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Capacity: 4.55 cu. ft.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Color: Black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Features: Bake,Broil,Conv bake,Conv Roast,Pizza,Keep Warm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Settings: Start/Ok,Timer On/Off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Lower Heater Power: 3500W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Top Heater Power: 3500W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Convection: Convection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Light: 1*40W, Rear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Racks: 2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Rack Positions: 5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Rack Material: Chrome Plated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Baking Sheet: Fits 23” x 16” Baking Sheet</a:t>
            </a: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/>
              <a:t>ELECTRIC COOKTOP PERFORMANCE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Cooktop: Black Polished Plate Glass Ceramic Cooktop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Total Elements: 4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Front Left Burner (Dual): 3000 W (1500W and 1500W)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Front Right Burner (Single): 3000 W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Rear Left Burner (Single): 1200 W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Rear Right Burner (Single): 1200 W</a:t>
            </a: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/>
              <a:t>TECHNICAL DETAILS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Fuel Type: Electric 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Constrution: Built in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Color: Stainless Steel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Votage: 240V 50A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Frequency(Hz): 60Hz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Controls Type: Oven function button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Hot Surface Indicator Light: Front Right </a:t>
            </a: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/>
              <a:t>     Corner of Cooktop w/Temp at 150˚F (65˚C)</a:t>
            </a:r>
          </a:p>
          <a:p>
            <a:pPr indent="0" algn="l">
              <a:buFont typeface="Wingdings" panose="05000000000000000000" charset="0"/>
              <a:buNone/>
            </a:pPr>
            <a:r>
              <a:rPr lang="en-US" sz="1200" b="1" dirty="0">
                <a:solidFill>
                  <a:srgbClr val="FF0000"/>
                </a:solidFill>
                <a:effectLst/>
                <a:sym typeface="+mn-ea"/>
              </a:rPr>
              <a:t>Certificate : CSA </a:t>
            </a:r>
            <a:endParaRPr lang="en-US" altLang="zh-CN" sz="1200"/>
          </a:p>
        </p:txBody>
      </p:sp>
      <p:sp>
        <p:nvSpPr>
          <p:cNvPr id="5" name="文本框 4"/>
          <p:cNvSpPr txBox="1"/>
          <p:nvPr/>
        </p:nvSpPr>
        <p:spPr>
          <a:xfrm>
            <a:off x="8712200" y="4785069"/>
            <a:ext cx="18961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ym typeface="+mn-ea"/>
              </a:rPr>
              <a:t>DIMENSIONS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Product Width: 29 7/8"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Product Height: 36” - 37”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Product Depth (including door): 26 1/2”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Adjustable Legs: 1‘’ Max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Cutout Width: 30”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Cutout Height: 36‘’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Cutout Depth: 24‘’</a:t>
            </a:r>
          </a:p>
        </p:txBody>
      </p:sp>
      <p:pic>
        <p:nvPicPr>
          <p:cNvPr id="6" name="图片 5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630" y="4500880"/>
            <a:ext cx="2057400" cy="1850390"/>
          </a:xfrm>
          <a:prstGeom prst="rect">
            <a:avLst/>
          </a:prstGeom>
        </p:spPr>
      </p:pic>
      <p:pic>
        <p:nvPicPr>
          <p:cNvPr id="54280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13" y="1855153"/>
            <a:ext cx="2057400" cy="2211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565" y="116839"/>
            <a:ext cx="28200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Outdoor</a:t>
            </a:r>
            <a:r>
              <a:rPr sz="3200" spc="-70" dirty="0"/>
              <a:t> </a:t>
            </a:r>
            <a:r>
              <a:rPr sz="3200" dirty="0"/>
              <a:t>Series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874775" y="351282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45720">
            <a:solidFill>
              <a:srgbClr val="AE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98879" y="3151123"/>
            <a:ext cx="166141" cy="422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36667" y="3393630"/>
            <a:ext cx="166090" cy="413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68210" y="3150958"/>
            <a:ext cx="166814" cy="422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73211" y="3125838"/>
            <a:ext cx="782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7E7E7E"/>
                </a:solidFill>
                <a:latin typeface="Cambria" panose="02040503050406030204"/>
                <a:cs typeface="Cambria" panose="02040503050406030204"/>
              </a:rPr>
              <a:t>Pizza</a:t>
            </a:r>
            <a:r>
              <a:rPr sz="1200" b="1" spc="-55" dirty="0">
                <a:solidFill>
                  <a:srgbClr val="7E7E7E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1200" b="1" spc="-15" dirty="0">
                <a:solidFill>
                  <a:srgbClr val="7E7E7E"/>
                </a:solidFill>
                <a:latin typeface="Cambria" panose="02040503050406030204"/>
                <a:cs typeface="Cambria" panose="02040503050406030204"/>
              </a:rPr>
              <a:t>Oven</a:t>
            </a:r>
            <a:endParaRPr sz="120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8481" y="3682326"/>
            <a:ext cx="1250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7E7E7E"/>
                </a:solidFill>
                <a:latin typeface="Cambria" panose="02040503050406030204"/>
                <a:cs typeface="Cambria" panose="02040503050406030204"/>
              </a:rPr>
              <a:t>Outdoor</a:t>
            </a:r>
            <a:r>
              <a:rPr sz="1200" b="1" spc="-50" dirty="0">
                <a:solidFill>
                  <a:srgbClr val="7E7E7E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1200" b="1" spc="-5" dirty="0">
                <a:solidFill>
                  <a:srgbClr val="7E7E7E"/>
                </a:solidFill>
                <a:latin typeface="Cambria" panose="02040503050406030204"/>
                <a:cs typeface="Cambria" panose="02040503050406030204"/>
              </a:rPr>
              <a:t>Cabinets</a:t>
            </a:r>
            <a:endParaRPr sz="120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30960" y="3107372"/>
            <a:ext cx="708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7E7E7E"/>
                </a:solidFill>
                <a:latin typeface="Cambria" panose="02040503050406030204"/>
                <a:cs typeface="Cambria" panose="02040503050406030204"/>
              </a:rPr>
              <a:t>Ba</a:t>
            </a:r>
            <a:r>
              <a:rPr sz="1200" b="1" spc="-10" dirty="0">
                <a:solidFill>
                  <a:srgbClr val="7E7E7E"/>
                </a:solidFill>
                <a:latin typeface="Cambria" panose="02040503050406030204"/>
                <a:cs typeface="Cambria" panose="02040503050406030204"/>
              </a:rPr>
              <a:t>r</a:t>
            </a:r>
            <a:r>
              <a:rPr sz="1200" b="1" dirty="0">
                <a:solidFill>
                  <a:srgbClr val="7E7E7E"/>
                </a:solidFill>
                <a:latin typeface="Cambria" panose="02040503050406030204"/>
                <a:cs typeface="Cambria" panose="02040503050406030204"/>
              </a:rPr>
              <a:t>b</a:t>
            </a:r>
            <a:r>
              <a:rPr sz="1200" b="1" spc="-5" dirty="0">
                <a:solidFill>
                  <a:srgbClr val="7E7E7E"/>
                </a:solidFill>
                <a:latin typeface="Cambria" panose="02040503050406030204"/>
                <a:cs typeface="Cambria" panose="02040503050406030204"/>
              </a:rPr>
              <a:t>e</a:t>
            </a:r>
            <a:r>
              <a:rPr sz="1200" b="1" dirty="0">
                <a:solidFill>
                  <a:srgbClr val="7E7E7E"/>
                </a:solidFill>
                <a:latin typeface="Cambria" panose="02040503050406030204"/>
                <a:cs typeface="Cambria" panose="02040503050406030204"/>
              </a:rPr>
              <a:t>q</a:t>
            </a:r>
            <a:r>
              <a:rPr sz="1200" b="1" spc="-5" dirty="0">
                <a:solidFill>
                  <a:srgbClr val="7E7E7E"/>
                </a:solidFill>
                <a:latin typeface="Cambria" panose="02040503050406030204"/>
                <a:cs typeface="Cambria" panose="02040503050406030204"/>
              </a:rPr>
              <a:t>u</a:t>
            </a:r>
            <a:r>
              <a:rPr sz="1200" b="1" dirty="0">
                <a:solidFill>
                  <a:srgbClr val="7E7E7E"/>
                </a:solidFill>
                <a:latin typeface="Cambria" panose="02040503050406030204"/>
                <a:cs typeface="Cambria" panose="02040503050406030204"/>
              </a:rPr>
              <a:t>e</a:t>
            </a:r>
            <a:endParaRPr sz="120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30266" y="1501139"/>
            <a:ext cx="1653539" cy="1155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6565" y="765048"/>
            <a:ext cx="1296924" cy="23134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0520" y="3940175"/>
            <a:ext cx="4316730" cy="2553335"/>
          </a:xfrm>
          <a:prstGeom prst="rect">
            <a:avLst/>
          </a:prstGeom>
        </p:spPr>
      </p:pic>
      <p:pic>
        <p:nvPicPr>
          <p:cNvPr id="19" name="图片 18" descr="带柜体燃气披萨炉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813560" y="771525"/>
            <a:ext cx="1243965" cy="2301240"/>
          </a:xfrm>
          <a:prstGeom prst="rect">
            <a:avLst/>
          </a:prstGeom>
        </p:spPr>
      </p:pic>
      <p:pic>
        <p:nvPicPr>
          <p:cNvPr id="20" name="图片 19" descr="画板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435215" y="1421130"/>
            <a:ext cx="1667510" cy="1165860"/>
          </a:xfrm>
          <a:prstGeom prst="rect">
            <a:avLst/>
          </a:prstGeom>
        </p:spPr>
      </p:pic>
      <p:pic>
        <p:nvPicPr>
          <p:cNvPr id="21" name="图片 20" descr="CW04-Y云纹4号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4900" y="3940175"/>
            <a:ext cx="5347970" cy="26733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137535" y="765175"/>
            <a:ext cx="1270635" cy="2306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DSC_889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8040" y="765175"/>
            <a:ext cx="3540125" cy="2360930"/>
          </a:xfrm>
          <a:prstGeom prst="rect">
            <a:avLst/>
          </a:prstGeom>
        </p:spPr>
      </p:pic>
      <p:sp>
        <p:nvSpPr>
          <p:cNvPr id="15" name="object 4"/>
          <p:cNvSpPr/>
          <p:nvPr/>
        </p:nvSpPr>
        <p:spPr>
          <a:xfrm>
            <a:off x="3527044" y="3151123"/>
            <a:ext cx="166141" cy="422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7"/>
          <p:cNvSpPr txBox="1"/>
          <p:nvPr/>
        </p:nvSpPr>
        <p:spPr>
          <a:xfrm>
            <a:off x="3701415" y="3126105"/>
            <a:ext cx="10401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5" dirty="0">
                <a:solidFill>
                  <a:srgbClr val="7E7E7E"/>
                </a:solidFill>
                <a:latin typeface="Cambria" panose="02040503050406030204"/>
                <a:cs typeface="Cambria" panose="02040503050406030204"/>
              </a:rPr>
              <a:t>Gas </a:t>
            </a:r>
            <a:r>
              <a:rPr sz="1200" b="1" spc="-5" dirty="0">
                <a:solidFill>
                  <a:srgbClr val="7E7E7E"/>
                </a:solidFill>
                <a:latin typeface="Cambria" panose="02040503050406030204"/>
                <a:cs typeface="Cambria" panose="02040503050406030204"/>
              </a:rPr>
              <a:t>Pizza</a:t>
            </a:r>
            <a:r>
              <a:rPr sz="1200" b="1" spc="-55" dirty="0">
                <a:solidFill>
                  <a:srgbClr val="7E7E7E"/>
                </a:solidFill>
                <a:latin typeface="Cambria" panose="02040503050406030204"/>
                <a:cs typeface="Cambria" panose="02040503050406030204"/>
              </a:rPr>
              <a:t> </a:t>
            </a:r>
            <a:r>
              <a:rPr sz="1200" b="1" spc="-15" dirty="0">
                <a:solidFill>
                  <a:srgbClr val="7E7E7E"/>
                </a:solidFill>
                <a:latin typeface="Cambria" panose="02040503050406030204"/>
                <a:cs typeface="Cambria" panose="02040503050406030204"/>
              </a:rPr>
              <a:t>Oven</a:t>
            </a:r>
            <a:endParaRPr sz="1200">
              <a:latin typeface="Cambria" panose="02040503050406030204"/>
              <a:cs typeface="Cambria" panose="02040503050406030204"/>
            </a:endParaRPr>
          </a:p>
        </p:txBody>
      </p:sp>
      <p:pic>
        <p:nvPicPr>
          <p:cNvPr id="17" name="图片 16" descr="微信图片_202005231227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360" y="3600450"/>
            <a:ext cx="4662170" cy="310832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5100" y="641945"/>
            <a:ext cx="1694028" cy="5866408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835">
              <a:sym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575" y="2965450"/>
            <a:ext cx="1790065" cy="140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36 inch Professional Electrical Range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8640" y="640080"/>
            <a:ext cx="4137660" cy="85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0" b="1"/>
              <a:t>CRE3605U</a:t>
            </a:r>
          </a:p>
          <a:p>
            <a:r>
              <a:rPr lang="en-US" altLang="zh-CN" sz="1770"/>
              <a:t>36 inch Professional Electrical Range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707459" y="1091909"/>
            <a:ext cx="4686829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ym typeface="+mn-ea"/>
              </a:rPr>
              <a:t>ELECTRIC OVEN PERFORMANCE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Capacity: 4.55 cu. ft.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Color: Black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Features: Bake,Broil,Conv bake,Conv Roast,Pizza,Keep Warm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Settings: Start/Ok,Timer On/Off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Lower Heater Power: 3000W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Top Heater Power: 3500W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Convection: Convection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Light: 1*40W, Rear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Racks: 2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Rack Positions: 5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Rack Material: Chrome Plated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Baking Sheet: Fits 23” x 16” Baking Sheet</a:t>
            </a: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ym typeface="+mn-ea"/>
              </a:rPr>
              <a:t>ELECTRIC </a:t>
            </a:r>
            <a:r>
              <a:rPr lang="en-US" altLang="zh-CN" sz="1200" b="1"/>
              <a:t>COOKTOP PERFORMANCE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Cooktop: Black Polished Plate Glass Ceramic Cooktop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Total Elements: 5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Front Left Burner (Dual): 3000 W (1500W and 1500W)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Front Right Burner (Dual): 3000 W (1800W and 1200W)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Rear Left Burner (Single): 1200 W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Rear Middle Burner (Single): 1200 W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Rear Right Burner (Single): 1200 W</a:t>
            </a: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/>
              <a:t>TECHNICAL DETAILS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Fuel Type: Electric 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Constrution: Built in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Color: Stainless Steel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Votage: 240V 50A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Frequency(Hz): 60Hz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Controls Type: Oven function button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Hot Surface Indicator Light: Front Right </a:t>
            </a: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/>
              <a:t>     Corner of Cooktop w/Temp at 150˚F (65˚C)</a:t>
            </a:r>
          </a:p>
          <a:p>
            <a:pPr indent="0" algn="l">
              <a:buFont typeface="Wingdings" panose="05000000000000000000" charset="0"/>
              <a:buNone/>
            </a:pPr>
            <a:r>
              <a:rPr lang="en-US" sz="1200" b="1" dirty="0">
                <a:solidFill>
                  <a:srgbClr val="FF0000"/>
                </a:solidFill>
                <a:effectLst/>
                <a:sym typeface="+mn-ea"/>
              </a:rPr>
              <a:t>Certificate : CSA </a:t>
            </a:r>
          </a:p>
          <a:p>
            <a:pPr indent="0" algn="l">
              <a:buFont typeface="Wingdings" panose="05000000000000000000" charset="0"/>
              <a:buNone/>
            </a:pPr>
            <a:endParaRPr lang="en-US" altLang="zh-CN" sz="1200"/>
          </a:p>
        </p:txBody>
      </p:sp>
      <p:sp>
        <p:nvSpPr>
          <p:cNvPr id="5" name="文本框 4"/>
          <p:cNvSpPr txBox="1"/>
          <p:nvPr/>
        </p:nvSpPr>
        <p:spPr>
          <a:xfrm>
            <a:off x="8712200" y="4785069"/>
            <a:ext cx="18961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ym typeface="+mn-ea"/>
              </a:rPr>
              <a:t>DIMENSIONS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Product Width: 35 7/8"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Product Height: 36” - 39”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Product Depth (including door): 26 1/2”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Adjustable Legs: 3‘’ Max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Cutout Width: 36”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Cutout Height: 36‘’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Cutout Depth: 24‘’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6795" y="4367530"/>
            <a:ext cx="2670810" cy="20402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795" y="1679575"/>
            <a:ext cx="2502535" cy="2502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5100" y="641945"/>
            <a:ext cx="1694028" cy="5866408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835">
              <a:sym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575" y="2965450"/>
            <a:ext cx="1790065" cy="107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30 inch Professional Gas Range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8640" y="640080"/>
            <a:ext cx="4137660" cy="85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0" b="1"/>
              <a:t>CRG3004U</a:t>
            </a:r>
          </a:p>
          <a:p>
            <a:r>
              <a:rPr lang="en-US" altLang="zh-CN" sz="1770"/>
              <a:t>30 inch Professional Gas Range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707459" y="1330034"/>
            <a:ext cx="4686829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ym typeface="+mn-ea"/>
              </a:rPr>
              <a:t>GAS OVEN PERFORMANCE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Capacity: 4.55 cu. ft.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Color: Black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Features: Bake,Broil,Conv bake,Conv Roast,Pizza,Keep Warm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Settings: Start/Ok,Timer On/Off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Lower Heater Power: 18500 BTU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Top Heater Power: 12000 BTU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Convection: Convection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Light: 1*40W, Rear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Racks: 2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Rack Positions: 5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Rack Material: Chrome Plated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Baking Sheet: Fits 23” x 16” Baking Sheet</a:t>
            </a: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/>
              <a:t>GAS COOKTOP PERFORMANCE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Cooktop: Continuous Grates,LP Convertible,Sealed Burners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Total Burners: 4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(1)Front Left Burner (Single): 12000 BTU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(2)Front Right Burner (Single): 18000 BTU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(3)Rear Left Burner (Single): 9000 BTU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(4)Rear Right Burner (Single): 3500 BTU</a:t>
            </a: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/>
              <a:t>TECHNICAL DETAILS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Fuel Type: Gas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Constrution: Built in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Color: Stainless Steel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Votage: 120V  15 or 20A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Frequency(Hz): 60Hz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Controls Type: Oven function button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sz="1200" b="1" dirty="0">
                <a:solidFill>
                  <a:srgbClr val="FF0000"/>
                </a:solidFill>
                <a:effectLst/>
                <a:sym typeface="+mn-ea"/>
              </a:rPr>
              <a:t>Certificate : CSA </a:t>
            </a:r>
          </a:p>
          <a:p>
            <a:pPr marL="171450" indent="-171450" algn="l">
              <a:buFont typeface="Wingdings" panose="05000000000000000000" charset="0"/>
              <a:buChar char="l"/>
            </a:pPr>
            <a:endParaRPr lang="en-US" altLang="zh-CN" sz="1200"/>
          </a:p>
        </p:txBody>
      </p:sp>
      <p:sp>
        <p:nvSpPr>
          <p:cNvPr id="5" name="文本框 4"/>
          <p:cNvSpPr txBox="1"/>
          <p:nvPr/>
        </p:nvSpPr>
        <p:spPr>
          <a:xfrm>
            <a:off x="8703310" y="4654259"/>
            <a:ext cx="18961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ym typeface="+mn-ea"/>
              </a:rPr>
              <a:t>DIMENSIONS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Product Width: 29 7/8"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Product Height: 36” - 37”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Product Depth (including door): 26 1/2”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Adjustable Legs: 1‘’ Max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Cutout Width: 30”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Cutout Height: 36‘’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Cutout Depth: 24‘’</a:t>
            </a:r>
          </a:p>
        </p:txBody>
      </p:sp>
      <p:pic>
        <p:nvPicPr>
          <p:cNvPr id="58375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530" y="2240280"/>
            <a:ext cx="2713355" cy="29794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5100" y="641945"/>
            <a:ext cx="1694028" cy="5866408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835">
              <a:sym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575" y="2965450"/>
            <a:ext cx="1790065" cy="107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36 inch Professional Gas Range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8640" y="640080"/>
            <a:ext cx="4137660" cy="85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0" b="1"/>
              <a:t>CRE3605U</a:t>
            </a:r>
          </a:p>
          <a:p>
            <a:r>
              <a:rPr lang="en-US" altLang="zh-CN" sz="1770"/>
              <a:t>36 inch Professional Gas Range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707459" y="1091909"/>
            <a:ext cx="4686829" cy="581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ym typeface="+mn-ea"/>
              </a:rPr>
              <a:t>GAS OVEN PERFORMANCE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Capacity: 4.55 cu. ft.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Color: Black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Features: Bake,Broil,Conv bake,Conv Roast,Pizza,Keep Warm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Settings: Start/Ok,Timer On/Off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Lower Heater Power: 18000 BTU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Top Heater Power: 13500 BTU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Convection: Convection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Light: 1*40W, Rear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Racks: 2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Rack Positions: 5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Oven Rack Material: Chrome Plated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Baking Sheet: Fits 23” x 16” Baking Sheet</a:t>
            </a: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/>
              <a:t>GAS COOKTOP PERFORMANCE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Cooktop: Continuous Grates,LP Convertible,Sealed Burners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Total Burners: 6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Front Left Burner (Single): 12000 BTU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Front center Burner (Single): 18000 BTU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Front RIGHT Burner (Single): 12000 BTU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Rear Left Burner (Single): 9000 BTU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Rear center Burner (Single): 12000 BTU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Rear Right Burner (Single): 9000 BTU</a:t>
            </a:r>
          </a:p>
          <a:p>
            <a:pPr indent="0" algn="l">
              <a:buFont typeface="Wingdings" panose="05000000000000000000" charset="0"/>
              <a:buNone/>
            </a:pPr>
            <a:r>
              <a:rPr lang="en-US" altLang="zh-CN" sz="1200" b="1"/>
              <a:t>TECHNICAL DETAILS</a:t>
            </a:r>
            <a:endParaRPr lang="en-US" altLang="zh-CN" sz="1200"/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Fuel Type: Gas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Constrution: Built in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Color: Stainless Steel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Votage: 120V  8 or 10A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Frequency(Hz): 60Hz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/>
              <a:t>Controls Type: Oven function button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sz="1200" b="1" dirty="0">
                <a:solidFill>
                  <a:srgbClr val="FF0000"/>
                </a:solidFill>
                <a:effectLst/>
                <a:sym typeface="+mn-ea"/>
              </a:rPr>
              <a:t>Certificate : CSA </a:t>
            </a:r>
          </a:p>
          <a:p>
            <a:pPr indent="0" algn="l">
              <a:buFont typeface="Wingdings" panose="05000000000000000000" charset="0"/>
              <a:buNone/>
            </a:pPr>
            <a:endParaRPr lang="en-US" altLang="zh-CN" sz="1200"/>
          </a:p>
        </p:txBody>
      </p:sp>
      <p:sp>
        <p:nvSpPr>
          <p:cNvPr id="5" name="文本框 4"/>
          <p:cNvSpPr txBox="1"/>
          <p:nvPr/>
        </p:nvSpPr>
        <p:spPr>
          <a:xfrm>
            <a:off x="8712200" y="4785069"/>
            <a:ext cx="18961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buFont typeface="Wingdings" panose="05000000000000000000" charset="0"/>
              <a:buNone/>
            </a:pPr>
            <a:r>
              <a:rPr lang="en-US" altLang="zh-CN" sz="1200" b="1">
                <a:sym typeface="+mn-ea"/>
              </a:rPr>
              <a:t>DIMENSIONS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Product Width: 35 7/8"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Product Height: 36” - 39”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Product Depth (including door): 26 1/2”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Adjustable Legs: 3‘’ Max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Cutout Width: 36”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Cutout Height: 36‘’</a:t>
            </a:r>
          </a:p>
          <a:p>
            <a:pPr marL="171450" indent="-171450" algn="l">
              <a:buFont typeface="Wingdings" panose="05000000000000000000" charset="0"/>
              <a:buChar char="l"/>
            </a:pPr>
            <a:r>
              <a:rPr lang="en-US" altLang="zh-CN" sz="1200">
                <a:sym typeface="+mn-ea"/>
              </a:rPr>
              <a:t>Cutout Depth: 24‘’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05025" y="2283460"/>
            <a:ext cx="3220085" cy="3427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8674" name="TextBox 3"/>
          <p:cNvSpPr txBox="1"/>
          <p:nvPr/>
        </p:nvSpPr>
        <p:spPr>
          <a:xfrm>
            <a:off x="-35140" y="3007287"/>
            <a:ext cx="1875069" cy="635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36 inch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Range Top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8675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190" b="1" dirty="0">
                <a:latin typeface="微软雅黑" panose="020B0503020204020204" charset="-122"/>
                <a:ea typeface="微软雅黑" panose="020B0503020204020204" charset="-122"/>
              </a:rPr>
              <a:t>HRT3618U</a:t>
            </a:r>
          </a:p>
          <a:p>
            <a:r>
              <a:rPr lang="en-US" altLang="zh-CN" sz="1595">
                <a:latin typeface="Calibri" panose="020F0502020204030204" charset="0"/>
                <a:sym typeface="等线" panose="02010600030101010101" charset="-122"/>
              </a:rPr>
              <a:t>36” range top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31746" name="Text Box 7"/>
          <p:cNvSpPr txBox="1"/>
          <p:nvPr/>
        </p:nvSpPr>
        <p:spPr>
          <a:xfrm>
            <a:off x="6191381" y="1403780"/>
            <a:ext cx="3824917" cy="4471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eaLnBrk="0" fontAlgn="auto" hangingPunct="0"/>
            <a:r>
              <a:rPr lang="zh-CN" altLang="en-US" sz="1240" b="1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T</a:t>
            </a:r>
            <a:r>
              <a:rPr lang="en-US" altLang="zh-CN" sz="1240" b="1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op:</a:t>
            </a:r>
          </a:p>
          <a:p>
            <a:pPr marL="285750" indent="-285750" eaLnBrk="0" fontAlgn="auto" hangingPunct="0">
              <a:buFont typeface="Wingdings" panose="05000000000000000000" charset="0"/>
              <a:buChar char="l"/>
            </a:pPr>
            <a:r>
              <a:rPr lang="zh-CN" altLang="en-US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LF:1</a:t>
            </a:r>
            <a:r>
              <a:rPr lang="en-US" altLang="zh-CN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 single burner x 18</a:t>
            </a:r>
            <a:r>
              <a:rPr lang="zh-CN" altLang="en-US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,</a:t>
            </a:r>
            <a:r>
              <a:rPr lang="en-US" altLang="zh-CN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000BTU    </a:t>
            </a:r>
          </a:p>
          <a:p>
            <a:pPr marL="285750" indent="-285750" eaLnBrk="0" fontAlgn="auto" hangingPunct="0">
              <a:buFont typeface="Wingdings" panose="05000000000000000000" charset="0"/>
              <a:buChar char="l"/>
            </a:pPr>
            <a:r>
              <a:rPr lang="zh-CN" altLang="en-US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MF: 1 </a:t>
            </a:r>
            <a:r>
              <a:rPr lang="en-US" altLang="zh-CN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dual burner x 15</a:t>
            </a:r>
            <a:r>
              <a:rPr lang="zh-CN" altLang="en-US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,</a:t>
            </a:r>
            <a:r>
              <a:rPr lang="en-US" altLang="zh-CN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000BTU </a:t>
            </a:r>
            <a:r>
              <a:rPr lang="zh-CN" altLang="en-US" sz="1240" noProof="1">
                <a:latin typeface="Calibri" panose="020F0502020204030204" charset="0"/>
                <a:ea typeface="宋体" panose="02010600030101010101" pitchFamily="2" charset="-122"/>
                <a:cs typeface="+mn-ea"/>
                <a:sym typeface="+mn-ea"/>
              </a:rPr>
              <a:t>w/6</a:t>
            </a:r>
            <a:r>
              <a:rPr lang="en-US" altLang="zh-CN" sz="1240" noProof="1">
                <a:latin typeface="Calibri" panose="020F0502020204030204" charset="0"/>
                <a:ea typeface="宋体" panose="02010600030101010101" pitchFamily="2" charset="-122"/>
                <a:cs typeface="+mn-ea"/>
                <a:sym typeface="+mn-ea"/>
              </a:rPr>
              <a:t>5</a:t>
            </a:r>
            <a:r>
              <a:rPr lang="zh-CN" altLang="en-US" sz="1240" noProof="1">
                <a:latin typeface="Calibri" panose="020F0502020204030204" charset="0"/>
                <a:ea typeface="宋体" panose="02010600030101010101" pitchFamily="2" charset="-122"/>
                <a:cs typeface="+mn-ea"/>
                <a:sym typeface="+mn-ea"/>
              </a:rPr>
              <a:t>0BTU simmer</a:t>
            </a:r>
          </a:p>
          <a:p>
            <a:pPr marL="285750" indent="-285750" eaLnBrk="0" fontAlgn="auto" hangingPunct="0">
              <a:buFont typeface="Wingdings" panose="05000000000000000000" charset="0"/>
              <a:buChar char="l"/>
            </a:pPr>
            <a:r>
              <a:rPr lang="zh-CN" altLang="en-US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RF:1</a:t>
            </a:r>
            <a:r>
              <a:rPr lang="en-US" altLang="zh-CN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 single burner x 18000BTU</a:t>
            </a:r>
            <a:r>
              <a:rPr lang="zh-CN" altLang="en-US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         </a:t>
            </a:r>
          </a:p>
          <a:p>
            <a:pPr marL="285750" indent="-285750" eaLnBrk="0" fontAlgn="auto" hangingPunct="0">
              <a:buFont typeface="Wingdings" panose="05000000000000000000" charset="0"/>
              <a:buChar char="l"/>
            </a:pPr>
            <a:r>
              <a:rPr lang="zh-CN" altLang="en-US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REAR:3 single burner x 12,000BTU</a:t>
            </a:r>
          </a:p>
          <a:p>
            <a:pPr marL="285750" indent="-285750" eaLnBrk="0" fontAlgn="auto" hangingPunct="0">
              <a:buFont typeface="Wingdings" panose="05000000000000000000" charset="0"/>
              <a:buChar char="l"/>
            </a:pPr>
            <a:r>
              <a:rPr lang="en-US" altLang="zh-CN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Black Porcelain Drip Pan</a:t>
            </a:r>
          </a:p>
          <a:p>
            <a:pPr marL="285750" indent="-285750" eaLnBrk="0" fontAlgn="auto" hangingPunct="0">
              <a:buFont typeface="Wingdings" panose="05000000000000000000" charset="0"/>
              <a:buChar char="l"/>
            </a:pPr>
            <a:r>
              <a:rPr lang="en-US" altLang="zh-CN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3 x </a:t>
            </a:r>
            <a:r>
              <a:rPr lang="zh-CN" altLang="en-US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Heavy Duty </a:t>
            </a:r>
            <a:r>
              <a:rPr lang="en-US" altLang="zh-CN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Flat </a:t>
            </a:r>
            <a:r>
              <a:rPr lang="zh-CN" altLang="en-US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C</a:t>
            </a:r>
            <a:r>
              <a:rPr lang="en-US" altLang="zh-CN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ast-iron </a:t>
            </a:r>
            <a:r>
              <a:rPr lang="zh-CN" altLang="en-US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C</a:t>
            </a:r>
            <a:r>
              <a:rPr lang="en-US" altLang="zh-CN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ooking </a:t>
            </a:r>
            <a:r>
              <a:rPr lang="zh-CN" altLang="en-US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G</a:t>
            </a:r>
            <a:r>
              <a:rPr lang="en-US" altLang="zh-CN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rates</a:t>
            </a:r>
          </a:p>
          <a:p>
            <a:pPr marL="342900" indent="-342900" eaLnBrk="0" fontAlgn="auto" hangingPunct="0"/>
            <a:endParaRPr lang="en-US" altLang="zh-CN" sz="1240" b="1" noProof="1">
              <a:latin typeface="Calibri" panose="020F0502020204030204" charset="0"/>
              <a:ea typeface="宋体" panose="02010600030101010101" pitchFamily="2" charset="-122"/>
              <a:cs typeface="+mn-ea"/>
            </a:endParaRPr>
          </a:p>
          <a:p>
            <a:pPr marL="342900" indent="-342900" eaLnBrk="0" fontAlgn="auto" hangingPunct="0"/>
            <a:r>
              <a:rPr lang="en-US" altLang="zh-CN" sz="1240" b="1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Control panel:</a:t>
            </a:r>
          </a:p>
          <a:p>
            <a:pPr marL="342900" indent="-342900" eaLnBrk="0" fontAlgn="auto" hangingPunct="0">
              <a:buFont typeface="Wingdings" panose="05000000000000000000" charset="0"/>
              <a:buChar char="l"/>
            </a:pPr>
            <a:r>
              <a:rPr lang="en-US" altLang="zh-CN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SS Control panel</a:t>
            </a:r>
          </a:p>
          <a:p>
            <a:pPr marL="342900" indent="-342900" eaLnBrk="0" fontAlgn="auto" hangingPunct="0">
              <a:buFont typeface="Wingdings" panose="05000000000000000000" charset="0"/>
              <a:buChar char="l"/>
            </a:pPr>
            <a:r>
              <a:rPr lang="zh-CN" altLang="en-US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6</a:t>
            </a:r>
            <a:r>
              <a:rPr lang="en-US" altLang="zh-CN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 x high quality Zinc alloy control knobs</a:t>
            </a:r>
          </a:p>
          <a:p>
            <a:pPr marL="342900" indent="-342900" eaLnBrk="0" fontAlgn="auto" hangingPunct="0">
              <a:buFont typeface="Wingdings" panose="05000000000000000000" charset="0"/>
              <a:buChar char="l"/>
            </a:pPr>
            <a:r>
              <a:rPr lang="en-US" altLang="zh-CN" sz="1240" noProof="1">
                <a:latin typeface="Calibri" panose="020F0502020204030204" charset="0"/>
                <a:ea typeface="宋体" panose="02010600030101010101" pitchFamily="2" charset="-122"/>
                <a:cs typeface="+mn-ea"/>
                <a:sym typeface="+mn-ea"/>
              </a:rPr>
              <a:t>Blue LED Light up the knobs  </a:t>
            </a:r>
          </a:p>
          <a:p>
            <a:pPr marL="342900" indent="-342900" eaLnBrk="0" fontAlgn="auto" hangingPunct="0">
              <a:buFont typeface="Wingdings" panose="05000000000000000000" charset="0"/>
              <a:buChar char="l"/>
            </a:pPr>
            <a:r>
              <a:rPr lang="en-US" sz="1235" b="1" dirty="0">
                <a:solidFill>
                  <a:srgbClr val="FF0000"/>
                </a:solidFill>
                <a:effectLst/>
                <a:sym typeface="+mn-ea"/>
              </a:rPr>
              <a:t>Certificate : CSA </a:t>
            </a:r>
          </a:p>
          <a:p>
            <a:pPr indent="0" eaLnBrk="0" fontAlgn="auto" hangingPunct="0">
              <a:buFont typeface="Wingdings" panose="05000000000000000000" charset="0"/>
              <a:buNone/>
            </a:pP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cs typeface="+mn-ea"/>
              <a:sym typeface="+mn-ea"/>
            </a:endParaRPr>
          </a:p>
          <a:p>
            <a:pPr marL="342900" indent="-342900" eaLnBrk="0" fontAlgn="auto" hangingPunct="0"/>
            <a:endParaRPr lang="en-US" altLang="zh-CN" sz="1240" noProof="1">
              <a:ln w="22225">
                <a:solidFill>
                  <a:schemeClr val="accent2"/>
                </a:solidFill>
                <a:prstDash val="solid"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  <a:ea typeface="宋体" panose="02010600030101010101" pitchFamily="2" charset="-122"/>
              <a:cs typeface="+mn-ea"/>
              <a:sym typeface="+mn-ea"/>
            </a:endParaRPr>
          </a:p>
          <a:p>
            <a:pPr marL="342900" indent="-342900" eaLnBrk="0" fontAlgn="auto" hangingPunct="0"/>
            <a:r>
              <a:rPr lang="en-US" altLang="zh-CN" sz="1240" b="1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Fuel :</a:t>
            </a:r>
            <a:r>
              <a:rPr lang="zh-CN" altLang="en-US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NG</a:t>
            </a:r>
            <a:r>
              <a:rPr lang="en-US" altLang="zh-CN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/</a:t>
            </a:r>
            <a:r>
              <a:rPr lang="zh-CN" altLang="en-US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LPG</a:t>
            </a:r>
          </a:p>
          <a:p>
            <a:pPr marL="342900" indent="-342900" eaLnBrk="0" fontAlgn="auto" hangingPunct="0"/>
            <a:r>
              <a:rPr lang="en-US" altLang="zh-CN" sz="1240" b="1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Electrical Requirements: </a:t>
            </a:r>
            <a:r>
              <a:rPr lang="en-US" altLang="zh-CN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120V/60Hz</a:t>
            </a:r>
          </a:p>
          <a:p>
            <a:pPr marL="342900" indent="-342900" eaLnBrk="0" fontAlgn="auto" hangingPunct="0"/>
            <a:endParaRPr lang="en-US" altLang="zh-CN" sz="1240" b="1" noProof="1">
              <a:latin typeface="Calibri" panose="020F0502020204030204" charset="0"/>
              <a:ea typeface="宋体" panose="02010600030101010101" pitchFamily="2" charset="-122"/>
              <a:cs typeface="+mn-ea"/>
              <a:sym typeface="宋体" panose="02010600030101010101" pitchFamily="2" charset="-122"/>
            </a:endParaRPr>
          </a:p>
          <a:p>
            <a:pPr marL="342900" indent="-342900" eaLnBrk="0" fontAlgn="auto" hangingPunct="0"/>
            <a:r>
              <a:rPr lang="en-US" altLang="zh-CN" sz="1240" b="1" noProof="1">
                <a:latin typeface="Calibri" panose="020F050202020403020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Product Dimension:</a:t>
            </a:r>
            <a:r>
              <a:rPr lang="en-US" altLang="zh-CN" sz="1240" noProof="1">
                <a:latin typeface="Calibri" panose="020F050202020403020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 36”Lx27½”Wx7”H</a:t>
            </a:r>
          </a:p>
          <a:p>
            <a:pPr marL="342900" indent="-342900" eaLnBrk="0" fontAlgn="auto" hangingPunct="0"/>
            <a:r>
              <a:rPr lang="en-US" altLang="zh-CN" sz="1240" b="1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Package Dimension: </a:t>
            </a:r>
            <a:r>
              <a:rPr lang="en-US" altLang="en-US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38.7"</a:t>
            </a:r>
            <a:r>
              <a:rPr lang="en-US" altLang="zh-CN" sz="1240" noProof="1">
                <a:latin typeface="Calibri" panose="020F0502020204030204" charset="0"/>
                <a:ea typeface="宋体" panose="02010600030101010101" pitchFamily="2" charset="-122"/>
                <a:cs typeface="+mn-ea"/>
              </a:rPr>
              <a:t>(L)*30"(W)*13.8"(H)</a:t>
            </a:r>
          </a:p>
          <a:p>
            <a:pPr marL="342900" indent="-342900" eaLnBrk="0" fontAlgn="auto" hangingPunct="0"/>
            <a:r>
              <a:rPr lang="en-US" altLang="zh-CN" sz="1240" b="1" noProof="1">
                <a:latin typeface="Calibri" panose="020F0502020204030204" charset="0"/>
                <a:ea typeface="宋体" panose="02010600030101010101" pitchFamily="2" charset="-122"/>
                <a:cs typeface="+mn-ea"/>
                <a:sym typeface="+mn-ea"/>
              </a:rPr>
              <a:t>Container load:  102PCS/20GP  252 PCS/40HQ</a:t>
            </a:r>
          </a:p>
          <a:p>
            <a:pPr marL="342900" indent="-342900" eaLnBrk="0" fontAlgn="auto" hangingPunct="0"/>
            <a:endParaRPr lang="en-US" altLang="zh-CN" sz="1240" b="1" noProof="1">
              <a:latin typeface="Calibri" panose="020F0502020204030204" charset="0"/>
              <a:ea typeface="宋体" panose="02010600030101010101" pitchFamily="2" charset="-122"/>
              <a:cs typeface="+mn-ea"/>
              <a:sym typeface="+mn-ea"/>
            </a:endParaRPr>
          </a:p>
          <a:p>
            <a:pPr marL="342900" indent="-342900" eaLnBrk="0" fontAlgn="auto" hangingPunct="0"/>
            <a:endParaRPr lang="en-US" altLang="zh-CN" sz="1240" noProof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3" name="图片 2" descr="HRT3618U-00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9100" y="2011045"/>
            <a:ext cx="4502150" cy="300037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635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48 inch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Range Top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190" b="1" dirty="0">
                <a:latin typeface="微软雅黑" panose="020B0503020204020204" charset="-122"/>
                <a:ea typeface="微软雅黑" panose="020B0503020204020204" charset="-122"/>
              </a:rPr>
              <a:t>HRT4806U</a:t>
            </a:r>
          </a:p>
          <a:p>
            <a:r>
              <a:rPr lang="en-US" altLang="zh-CN" sz="1595">
                <a:latin typeface="Calibri" panose="020F0502020204030204" charset="0"/>
                <a:sym typeface="等线" panose="02010600030101010101" charset="-122"/>
              </a:rPr>
              <a:t>48” range top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474189" y="1222177"/>
            <a:ext cx="3622229" cy="4689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zh-CN" altLang="en-US" sz="1240" b="1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      </a:t>
            </a:r>
            <a:endParaRPr lang="zh-CN" altLang="en-US" sz="1240" b="1" dirty="0">
              <a:latin typeface="Calibri" panose="020F0502020204030204" charset="0"/>
              <a:cs typeface="等线" panose="02010600030101010101" charset="-122"/>
              <a:sym typeface="等线" panose="02010600030101010101" charset="-122"/>
            </a:endParaRPr>
          </a:p>
          <a:p>
            <a:pPr marL="342900" indent="-342900" eaLnBrk="0" hangingPunct="0"/>
            <a:r>
              <a:rPr lang="zh-CN" altLang="en-US" sz="1240" b="1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T</a:t>
            </a: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op:</a:t>
            </a:r>
          </a:p>
          <a:p>
            <a:pPr marL="342900" indent="-342900" eaLnBrk="0" hangingPunct="0"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Front: 3  single burner x 18</a:t>
            </a:r>
            <a:r>
              <a:rPr lang="zh-CN" altLang="en-US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,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000BTU    </a:t>
            </a:r>
          </a:p>
          <a:p>
            <a:pPr marL="342900" indent="-342900" eaLnBrk="0" hangingPunct="0"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Rear: 3</a:t>
            </a:r>
            <a:r>
              <a:rPr lang="zh-CN" altLang="en-US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 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dual burner x 15</a:t>
            </a:r>
            <a:r>
              <a:rPr lang="zh-CN" altLang="en-US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,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000BTU </a:t>
            </a:r>
            <a:r>
              <a:rPr lang="zh-CN" altLang="en-US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       </a:t>
            </a:r>
          </a:p>
          <a:p>
            <a:pPr marL="342900" indent="-342900" eaLnBrk="0" hangingPunct="0"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PMingLiU" panose="02020500000000000000" pitchFamily="2" charset="-120"/>
                <a:sym typeface="等线" panose="02010600030101010101" charset="-122"/>
              </a:rPr>
              <a:t>18</a:t>
            </a:r>
            <a:r>
              <a:rPr lang="zh-CN" altLang="en-US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,</a:t>
            </a:r>
            <a:r>
              <a:rPr lang="en-US" altLang="zh-CN" sz="1240" dirty="0">
                <a:latin typeface="Calibri" panose="020F0502020204030204" charset="0"/>
                <a:ea typeface="PMingLiU" panose="02020500000000000000" pitchFamily="2" charset="-120"/>
                <a:sym typeface="等线" panose="02010600030101010101" charset="-122"/>
              </a:rPr>
              <a:t>000BTU stainless steel griddle</a:t>
            </a:r>
          </a:p>
          <a:p>
            <a:pPr marL="342900" indent="-342900" eaLnBrk="0" hangingPunct="0"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Black Porcelain Drip Pan</a:t>
            </a:r>
          </a:p>
          <a:p>
            <a:pPr marL="342900" indent="-342900" eaLnBrk="0" hangingPunct="0"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3 x </a:t>
            </a:r>
            <a:r>
              <a:rPr lang="zh-CN" altLang="en-US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Heavy Duty 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Flat </a:t>
            </a:r>
            <a:r>
              <a:rPr lang="zh-CN" altLang="en-US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C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ast-iron </a:t>
            </a:r>
            <a:r>
              <a:rPr lang="zh-CN" altLang="en-US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C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ooking </a:t>
            </a:r>
            <a:r>
              <a:rPr lang="zh-CN" altLang="en-US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G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rates</a:t>
            </a:r>
          </a:p>
          <a:p>
            <a:pPr marL="342900" indent="-342900" eaLnBrk="0" hangingPunct="0"/>
            <a:endParaRPr lang="en-US" altLang="zh-CN" sz="1240" b="1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  <a:p>
            <a:pPr marL="342900" indent="-342900" eaLnBrk="0" hangingPunct="0"/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Control panel:</a:t>
            </a:r>
          </a:p>
          <a:p>
            <a:pPr marL="342900" indent="-342900" eaLnBrk="0" hangingPunct="0"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SS Control panel</a:t>
            </a:r>
          </a:p>
          <a:p>
            <a:pPr marL="342900" indent="-342900" eaLnBrk="0" hangingPunct="0"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7 x high quality Zinc alloy control knobs</a:t>
            </a:r>
          </a:p>
          <a:p>
            <a:pPr marL="342900" indent="-342900" eaLnBrk="0" hangingPunct="0"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Blue LED Light up the knobs </a:t>
            </a:r>
            <a:r>
              <a:rPr lang="en-US" altLang="zh-CN" sz="1240" dirty="0">
                <a:effectLst>
                  <a:outerShdw blurRad="38100" dist="38100" dir="2700000">
                    <a:srgbClr val="C0C0C0"/>
                  </a:outerShdw>
                </a:effectLst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 </a:t>
            </a:r>
          </a:p>
          <a:p>
            <a:pPr marL="342900" indent="-342900" eaLnBrk="0" hangingPunct="0">
              <a:buFont typeface="Wingdings" panose="05000000000000000000" charset="0"/>
              <a:buChar char="l"/>
            </a:pPr>
            <a:r>
              <a:rPr lang="en-US" sz="1235" b="1" dirty="0">
                <a:solidFill>
                  <a:srgbClr val="FF0000"/>
                </a:solidFill>
                <a:effectLst/>
                <a:sym typeface="+mn-ea"/>
              </a:rPr>
              <a:t>Certificate : CSA </a:t>
            </a:r>
          </a:p>
          <a:p>
            <a:pPr marL="342900" indent="-342900" eaLnBrk="0" hangingPunct="0">
              <a:buFont typeface="Wingdings" panose="05000000000000000000" charset="0"/>
              <a:buChar char="l"/>
            </a:pPr>
            <a:endParaRPr lang="en-US" altLang="zh-CN" sz="1240" b="1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  <a:p>
            <a:pPr marL="342900" indent="-342900" eaLnBrk="0" hangingPunct="0"/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Fuel :</a:t>
            </a:r>
            <a:r>
              <a:rPr lang="zh-CN" altLang="en-US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NG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/</a:t>
            </a:r>
            <a:r>
              <a:rPr lang="zh-CN" altLang="en-US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LPG</a:t>
            </a:r>
          </a:p>
          <a:p>
            <a:pPr marL="342900" indent="-342900" eaLnBrk="0" hangingPunct="0"/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Electrical Requirements: 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120V/60Hz</a:t>
            </a:r>
          </a:p>
          <a:p>
            <a:pPr marL="342900" indent="-342900" eaLnBrk="0" hangingPunct="0"/>
            <a:endParaRPr lang="en-US" altLang="zh-CN" sz="1240" b="1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  <a:p>
            <a:pPr marL="342900" indent="-342900" eaLnBrk="0" hangingPunct="0"/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Product Dimension: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 48”Lx27½”Wx9.2”H</a:t>
            </a:r>
          </a:p>
          <a:p>
            <a:pPr marL="342900" indent="-342900" eaLnBrk="0" hangingPunct="0"/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Package Dimension: 51.4</a:t>
            </a:r>
            <a:r>
              <a:rPr lang="en-US" altLang="en-US" sz="1240" dirty="0">
                <a:latin typeface="Calibri" panose="020F0502020204030204" charset="0"/>
                <a:ea typeface="宋体" panose="02010600030101010101" pitchFamily="2" charset="-122"/>
              </a:rPr>
              <a:t>"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(L)*30"(W)*14"(H)</a:t>
            </a:r>
            <a:endParaRPr lang="en-US" altLang="zh-CN" sz="1240" b="1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  <a:p>
            <a:pPr marL="342900" indent="-342900" eaLnBrk="0" hangingPunct="0"/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Container load:  72PCS/20GP  144PCS/40HQ</a:t>
            </a:r>
          </a:p>
          <a:p>
            <a:pPr marL="342900" indent="-342900" eaLnBrk="0" hangingPunct="0"/>
            <a:endParaRPr lang="en-US" altLang="zh-CN" sz="1240" b="1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  <a:p>
            <a:pPr marL="342900" indent="-342900" eaLnBrk="0" hangingPunct="0"/>
            <a:endParaRPr lang="en-US" altLang="zh-CN" sz="1240" b="1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  <a:p>
            <a:pPr marL="342900" indent="-342900" eaLnBrk="0" hangingPunct="0"/>
            <a:endParaRPr lang="en-US" altLang="zh-CN" sz="1240" b="1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  <a:p>
            <a:pPr marL="342900" indent="-342900" eaLnBrk="0" hangingPunct="0"/>
            <a:endParaRPr lang="en-US" altLang="zh-CN" sz="1415" dirty="0">
              <a:latin typeface="Calibri" panose="020F0502020204030204" charset="0"/>
              <a:ea typeface="PMingLiU" panose="02020500000000000000" pitchFamily="2" charset="-120"/>
            </a:endParaRPr>
          </a:p>
        </p:txBody>
      </p:sp>
      <p:pic>
        <p:nvPicPr>
          <p:cNvPr id="3" name="图片 2" descr="thor-kitchen-48-inch-gas-rangetop-stainless-steel-cooktop-brass-burner-HRT4806U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816100" y="1747520"/>
            <a:ext cx="4516755" cy="408368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5099" y="641945"/>
            <a:ext cx="1560215" cy="5866408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835">
              <a:sym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674" y="2965682"/>
            <a:ext cx="1705273" cy="107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    </a:t>
            </a:r>
          </a:p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Gas </a:t>
            </a:r>
          </a:p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Cooktop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69289" y="663310"/>
            <a:ext cx="1788484" cy="82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0" b="1"/>
              <a:t>LGC3001</a:t>
            </a:r>
          </a:p>
          <a:p>
            <a:r>
              <a:rPr lang="en-US" altLang="zh-CN" sz="1595"/>
              <a:t>30” Gas Cooktop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15559" y="1484180"/>
            <a:ext cx="4262338" cy="3768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5" b="1"/>
              <a:t>Key Spec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Outside(Max.) Cooktop Dimension: 30”W*21”D*4 2/5”H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Cut-out Dimension: 28 5/8”W*19 1/2”D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Fuel type:NG/LPG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Color:Stainless steel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Construction: built-in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ABS knob without knob ring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304 SS drip pan</a:t>
            </a:r>
          </a:p>
          <a:p>
            <a:pPr marL="171450" indent="-171450" algn="l">
              <a:buClrTx/>
              <a:buSzTx/>
              <a:buFontTx/>
            </a:pPr>
            <a:r>
              <a:rPr lang="en-US" altLang="zh-CN" sz="1065" b="1"/>
              <a:t>Cooktop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Cast Iron 2-Piece Grates 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Right Front:9000 BTU, Right Rear:9000 BTU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Left Front: 18000 BTU, Left Rear: 10000 BTU</a:t>
            </a:r>
          </a:p>
          <a:p>
            <a:pPr indent="0" algn="l">
              <a:buClrTx/>
              <a:buSzTx/>
              <a:buFont typeface="Arial" panose="020B0604020202020204" pitchFamily="34" charset="0"/>
              <a:buNone/>
            </a:pPr>
            <a:r>
              <a:rPr lang="en-US" altLang="zh-CN" sz="1065" b="1"/>
              <a:t>Technical Information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Voltage:110-120V, Frequency:60HZ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Certificate:CSA</a:t>
            </a:r>
          </a:p>
          <a:p>
            <a:pPr indent="0">
              <a:buFont typeface="Arial" panose="020B0604020202020204" pitchFamily="34" charset="0"/>
              <a:buNone/>
            </a:pPr>
            <a:endParaRPr lang="en-US" altLang="zh-CN" sz="1065" b="1"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sz="1065" b="1">
                <a:sym typeface="+mn-ea"/>
              </a:rPr>
              <a:t>Package info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Package dimension: 84cmW*61.5cmD*23cmH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Container loading: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570pcs/40HQ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Package standard: 6A</a:t>
            </a:r>
          </a:p>
        </p:txBody>
      </p:sp>
      <p:pic>
        <p:nvPicPr>
          <p:cNvPr id="17511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919" y="3893939"/>
            <a:ext cx="3240749" cy="24046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6188009" y="5643629"/>
            <a:ext cx="3433597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595" b="1">
              <a:solidFill>
                <a:srgbClr val="FF0000"/>
              </a:solidFill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230" y="1673225"/>
            <a:ext cx="3957955" cy="2148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5099" y="641945"/>
            <a:ext cx="1694028" cy="5866408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835">
              <a:sym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674" y="2965682"/>
            <a:ext cx="1705273" cy="746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Gas Cooktop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8845" y="640259"/>
            <a:ext cx="1788484" cy="82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0" b="1"/>
              <a:t>LGC3601</a:t>
            </a:r>
          </a:p>
          <a:p>
            <a:r>
              <a:rPr lang="en-US" altLang="zh-CN" sz="1595"/>
              <a:t>36” Gas Cooktop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8650" y="1445948"/>
            <a:ext cx="4278081" cy="417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5" b="1"/>
              <a:t>Key Spec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Outside(Max.) Cooktop Dimension: 36”W*21”D*4 2/5”H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Cut-out Dimension: 34 5/8”*19 1/2”D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Fuel type:NG/LPG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Color:Stainless steel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Construction: built-in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ABS knob without knob ring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304 SS drip pan</a:t>
            </a:r>
          </a:p>
          <a:p>
            <a:pPr marL="171450" indent="-171450" algn="l">
              <a:buClrTx/>
              <a:buSzTx/>
              <a:buFontTx/>
            </a:pPr>
            <a:r>
              <a:rPr lang="en-US" altLang="zh-CN" sz="1065" b="1"/>
              <a:t>Cooktop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Cast Iron 3-Piece Grates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18K BTU power burner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Right Front:6000 BTU, Right Rear:4000 BTU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Center Front:18000 BTU, Center Rear:12000 BTU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Left Front: 18000 BTU, Left Rear: 12000 BTU</a:t>
            </a:r>
          </a:p>
          <a:p>
            <a:pPr indent="0" algn="l">
              <a:buClrTx/>
              <a:buSzTx/>
              <a:buFont typeface="Arial" panose="020B0604020202020204" pitchFamily="34" charset="0"/>
              <a:buNone/>
            </a:pPr>
            <a:r>
              <a:rPr lang="en-US" altLang="zh-CN" sz="1065" b="1"/>
              <a:t>Technical Information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Voltage:110-120V, Frequency:60HZ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Certificate:CSA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 algn="l">
              <a:buClrTx/>
              <a:buSzTx/>
              <a:buFont typeface="Arial" panose="020B0604020202020204" pitchFamily="34" charset="0"/>
              <a:buNone/>
            </a:pPr>
            <a:r>
              <a:rPr lang="en-US" altLang="zh-CN" sz="1065" b="1">
                <a:sym typeface="+mn-ea"/>
              </a:rPr>
              <a:t>Package info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 99.5cmW*61.5cmD*23cmH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Container loading:462pcs/40HQ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standard: 6A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178189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803" y="3845024"/>
            <a:ext cx="3126614" cy="22185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545" y="1502410"/>
            <a:ext cx="3846195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5099" y="641945"/>
            <a:ext cx="1694028" cy="5866408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2835">
              <a:sym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674" y="2965682"/>
            <a:ext cx="1705273" cy="746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25" b="1" dirty="0">
                <a:solidFill>
                  <a:schemeClr val="bg1"/>
                </a:solidFill>
                <a:latin typeface="Cambria" panose="02040503050406030204" pitchFamily="18" charset="0"/>
              </a:rPr>
              <a:t>Gas Cooktop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18640" y="640080"/>
            <a:ext cx="2125345" cy="82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90" b="1"/>
              <a:t>LRT3601U</a:t>
            </a:r>
          </a:p>
          <a:p>
            <a:r>
              <a:rPr lang="en-US" altLang="zh-CN" sz="1595"/>
              <a:t>36” Gas Cooktop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2300" y="2205408"/>
            <a:ext cx="4278081" cy="3466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5" b="1"/>
              <a:t>Key Spec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Product Dimension: 35 7/8”Wx27½”Dx9 13/64”H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One full-piece drip pan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Total burner quantity: 6</a:t>
            </a: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        2 single burner x 18000BTU  2 single burner x 12000BTU  </a:t>
            </a: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        2 single burner x 9000BTU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Black porcelain drip pan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cast iron cooking grates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ABS control knobs quantity: 6pcs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Blue LED light under control panel</a:t>
            </a: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171450" indent="-171450" algn="l">
              <a:buClrTx/>
              <a:buSzTx/>
              <a:buFontTx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 algn="l">
              <a:buClrTx/>
              <a:buSzTx/>
              <a:buFont typeface="Arial" panose="020B0604020202020204" pitchFamily="34" charset="0"/>
              <a:buNone/>
            </a:pPr>
            <a:r>
              <a:rPr lang="en-US" altLang="zh-CN" sz="1065" b="1">
                <a:sym typeface="+mn-ea"/>
              </a:rPr>
              <a:t>Package info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Fuel:NG/LPG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Electrical Requirements:120V/60Hz/ 20A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 39”Wx30”Dx13 13/32”H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CSA certificated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Container load: 210 units/40HQ</a:t>
            </a:r>
          </a:p>
        </p:txBody>
      </p:sp>
      <p:pic>
        <p:nvPicPr>
          <p:cNvPr id="4" name="图片 3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40" y="2694940"/>
            <a:ext cx="4463415" cy="2594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>
                <a:solidFill>
                  <a:schemeClr val="bg1"/>
                </a:solidFill>
                <a:sym typeface="+mn-ea"/>
              </a:rPr>
              <a:t>30 inch </a:t>
            </a:r>
          </a:p>
          <a:p>
            <a:pPr algn="ctr"/>
            <a:r>
              <a:rPr lang="en-US" altLang="zh-CN" sz="1770" b="1">
                <a:solidFill>
                  <a:schemeClr val="bg1"/>
                </a:solidFill>
                <a:sym typeface="+mn-ea"/>
              </a:rPr>
              <a:t>Warming </a:t>
            </a:r>
          </a:p>
          <a:p>
            <a:pPr algn="ctr"/>
            <a:r>
              <a:rPr lang="en-US" altLang="zh-CN" sz="1770" b="1">
                <a:solidFill>
                  <a:schemeClr val="bg1"/>
                </a:solidFill>
                <a:sym typeface="+mn-ea"/>
              </a:rPr>
              <a:t>Drawer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TWD3001</a:t>
            </a:r>
          </a:p>
          <a:p>
            <a:pPr algn="l">
              <a:buClrTx/>
              <a:buSzTx/>
              <a:buFontTx/>
            </a:pPr>
            <a:r>
              <a:rPr lang="en-US" altLang="zh-CN" sz="1595">
                <a:latin typeface="Calibri" panose="020F0502020204030204" charset="0"/>
                <a:sym typeface="宋体" panose="02010600030101010101" pitchFamily="2" charset="-122"/>
              </a:rPr>
              <a:t>30” </a:t>
            </a:r>
            <a:r>
              <a:rPr lang="en-US" altLang="zh-CN" sz="1595">
                <a:latin typeface="Calibri" panose="020F0502020204030204" charset="0"/>
                <a:sym typeface="+mn-ea"/>
              </a:rPr>
              <a:t>Warming Drawer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5948680" y="1468120"/>
            <a:ext cx="4361180" cy="4661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35" b="1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FEATURES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1. Distributes heat evenly from 85 to 185 degrees Fahrenheit using fans. 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2. Durable stainless steel drawer/Stainless steel front                                                         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3. Includes hidden electronic controls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4. Electronic controls with LCD display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5.PROOF/PLATES/CUPS/KEEP WARM 4 functional modes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1.Rated Voltage &amp; power &amp; Current ：120V/60Hz &amp; 500W &amp; 4A 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2.Slides open and closed smoothly due to full-extension, ball-bearing drawers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3.Remove the stainless steel drawer pan for easy clean up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4. Removable Rack*1.Pan support rail locator notch*3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Certificate:CSA</a:t>
            </a:r>
            <a:endParaRPr lang="en-US" altLang="zh-CN" sz="1235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35" b="1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TECHNICAL DETAILS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Size(inch) (W*D*H)：23 7/8*24 11/16*10 1/4"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Carton Size(inch) (W*D*H):  33 11/12*28 11/16*14 5/12"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quantity  40HQ：279pcs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3" name="图片 2" descr="220bee80db174bc218a98aae3403a5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9780" y="1350010"/>
            <a:ext cx="3171825" cy="1753235"/>
          </a:xfrm>
          <a:prstGeom prst="rect">
            <a:avLst/>
          </a:prstGeom>
        </p:spPr>
      </p:pic>
      <p:pic>
        <p:nvPicPr>
          <p:cNvPr id="4" name="图片 3" descr="98bbd26d1d927a04a950ebb2658ee5e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1165" y="2514600"/>
            <a:ext cx="3947795" cy="418084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635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24 inch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宋体" panose="02010600030101010101" pitchFamily="2" charset="-122"/>
              </a:rPr>
              <a:t>Dishwasher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HDW2401SS</a:t>
            </a:r>
          </a:p>
          <a:p>
            <a:pPr algn="l">
              <a:buClrTx/>
              <a:buSzTx/>
              <a:buFontTx/>
            </a:pPr>
            <a:r>
              <a:rPr lang="en-US" altLang="zh-CN" sz="1595">
                <a:latin typeface="Calibri" panose="020F0502020204030204" charset="0"/>
                <a:sym typeface="宋体" panose="02010600030101010101" pitchFamily="2" charset="-122"/>
              </a:rPr>
              <a:t>24” Dishwasher</a:t>
            </a:r>
          </a:p>
        </p:txBody>
      </p:sp>
      <p:sp>
        <p:nvSpPr>
          <p:cNvPr id="2" name="Text Box 7"/>
          <p:cNvSpPr txBox="1"/>
          <p:nvPr/>
        </p:nvSpPr>
        <p:spPr>
          <a:xfrm>
            <a:off x="6768829" y="1238052"/>
            <a:ext cx="3622229" cy="5233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Spec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Dimension: 24” Wx24½”Dx33½”H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Capacity: 14 place settings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Noise level:45dB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Rated Power Usage: Wash motor 95W Heater 840W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Four spray arms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inlet water temperature:min 120°F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water consumption:≤13.31L(3.1gal)   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outlet hose length: 59“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Electrical Requirements:   120V/60HZ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CSA certificated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Feature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24 inch Semi-built in style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Fully Integrated Design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Delayed Start (Pre-programmed 1-24 hrs)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Multiple filter system (save water and energy)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Smart Wash System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Removable utensil basket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Detergent&amp;Rinse-Aid dispenser</a:t>
            </a: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Dimension:27.7”W*20.5”D*28.9”H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qty: 48PCS/20GP 140pcs/40HQ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4" name="图片 3" descr="HDW2401SS-thor-kitchen-dishwasher0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78100" y="1816100"/>
            <a:ext cx="3124200" cy="426783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54819" y="8702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-215" y="3312722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宋体" panose="02010600030101010101" pitchFamily="2" charset="-122"/>
              </a:rPr>
              <a:t>Outdoor Kitchen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</a:rPr>
              <a:t>Cabinet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155" y="869315"/>
            <a:ext cx="8781415" cy="585470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等线" panose="02010600030101010101" charset="-122"/>
              </a:rPr>
              <a:t>15 inch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Built-in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wine cooler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10744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TWC1501</a:t>
            </a:r>
          </a:p>
          <a:p>
            <a:pPr algn="l">
              <a:buClrTx/>
              <a:buSzTx/>
              <a:buFontTx/>
            </a:pPr>
            <a:r>
              <a:rPr lang="en-US" altLang="zh-CN" sz="1595">
                <a:latin typeface="Calibri" panose="020F0502020204030204" charset="0"/>
                <a:sym typeface="+mn-ea"/>
              </a:rPr>
              <a:t>15'' 33 bottles Built-in wine cooler</a:t>
            </a:r>
            <a:endParaRPr lang="en-US" altLang="zh-CN" sz="1590" b="1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buClrTx/>
              <a:buSzTx/>
              <a:buFontTx/>
            </a:pP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616429" y="1085652"/>
            <a:ext cx="3622229" cy="5233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Spec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Dimension: 15” Wx22 13/16”Dx341/4”H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Net capacity--Litre 88L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Capacity Bottle --33 Bottles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Refrigerant :R600a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Dual 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Temperature zone design: 41℉-68℉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100% HFC free &amp; FCKW free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Electrical Requirements:   110-120V/60HZ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ETL certificated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b="1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Feature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Compressor-powered cooling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Built-in &amp; free-standing installation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Six beech wood shelves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Blue LED Interior Light with switch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Tempered double pane glass door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Seamless Stainless steel door frame and handle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Blue LED Touch pad digital control readout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Adjustable thermostat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No frost with interior fan circulating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With Key &amp; lock </a:t>
            </a: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Dimension:17.3”x25.6”x37”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qty: 216pcs/40HQ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4" name="图片 3" descr="TWC1501-0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82900" y="1619250"/>
            <a:ext cx="2402205" cy="494792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4503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Franch door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42 bottles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Built-in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wine cooler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3721735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TWC2402</a:t>
            </a:r>
          </a:p>
          <a:p>
            <a:pPr algn="l">
              <a:buClrTx/>
              <a:buSzTx/>
              <a:buFontTx/>
            </a:pPr>
            <a:r>
              <a:rPr lang="en-US" altLang="zh-CN" sz="1595">
                <a:latin typeface="Calibri" panose="020F0502020204030204" charset="0"/>
                <a:sym typeface="+mn-ea"/>
              </a:rPr>
              <a:t>Franch door 42 bottles Built-in wine cooler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616429" y="1085652"/>
            <a:ext cx="3622229" cy="5233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Spec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Dimension: 23½” Wx22½”Dx341/4”H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Net capacity--Litre 126L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Capacity Bottle --42 Bottles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Refrigerant :R600a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Dual 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Temperature zone design: 41℉-68℉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100% HFC free &amp; FCKW free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Electrical Requirements:   110-120V/60HZ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ETL certificated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Feature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Compressor-powered cooling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Built-in &amp; free-standing installation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Ten Chromed metal shelves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Bule LED Interior Light with switch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Tempered double pane glass door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Seamless Stainless steel door frame and handle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Blue LED Touch pad digital control readout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Adjustable thermostat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No frost with interior fan circulating</a:t>
            </a: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Dimension:25.2"x36.2"x24.6"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qty: 147pcs/40HQ</a:t>
            </a:r>
          </a:p>
          <a:p>
            <a:pPr indent="0">
              <a:buFont typeface="Arial" panose="020B0604020202020204" pitchFamily="34" charset="0"/>
              <a:buNone/>
            </a:pPr>
            <a:endParaRPr lang="en-US" altLang="zh-CN" sz="1235">
              <a:latin typeface="Calibri" panose="020F0502020204030204" charset="0"/>
              <a:ea typeface="Gulim" panose="020B0600000101010101" charset="-127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3" name="图片 2" descr="winecooler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0900" y="1543050"/>
            <a:ext cx="3827780" cy="471868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4503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24” Wide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162-Bottle Built-In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Dual Zone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Wine Cooler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4904105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TWC2403DI</a:t>
            </a:r>
            <a:endParaRPr lang="en-US" sz="3185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595">
                <a:latin typeface="Calibri" panose="020F0502020204030204" charset="0"/>
                <a:sym typeface="+mn-ea"/>
              </a:rPr>
              <a:t>24” Wide 162-Bottle Built-In Dual Zone Wine Cooler 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768829" y="1238052"/>
            <a:ext cx="3622229" cy="5614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0" hangingPunct="0">
              <a:buClrTx/>
              <a:buSzTx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Spec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Product Dimension: 23.94” Wx27”Dx73.625”H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Input Power:370W /3.2Amps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Net capacity--Litre 458L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Capacity Bottle --162 bottles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Refrigerant R600a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Dual Temperature zone design:Upper Zone  41-56°F   Lower Zone 54-64°F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Electrical Requirements:   110V/60HZ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ETL certificated </a:t>
            </a:r>
          </a:p>
          <a:p>
            <a:pPr marL="285750" indent="-285750" algn="l" eaLnBrk="0" hangingPunct="0">
              <a:buClrTx/>
              <a:buSzTx/>
              <a:buNone/>
            </a:pPr>
            <a:endParaRPr lang="en-US" altLang="zh-CN" sz="1240" b="1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  <a:p>
            <a:pPr algn="l" eaLnBrk="0" hangingPunct="0">
              <a:buClrTx/>
              <a:buSzTx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Feature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Compressor-powered cooling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Built-in &amp; free-standing installation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13 Roll-Out Wood racks and 1 drawer/1 display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Three colors of light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Tempered three pane glass door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With DEMO Model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With Sabaath model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Stainless steel door frame and handle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Blue LED Touch pad digital control readout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Adjustable thermostat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No frost with interior fan circulating</a:t>
            </a:r>
          </a:p>
          <a:p>
            <a:pPr marL="285750" indent="-285750" algn="l" eaLnBrk="0" hangingPunct="0">
              <a:buClrTx/>
              <a:buSzTx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  <a:p>
            <a:pPr algn="l" eaLnBrk="0" hangingPunct="0">
              <a:buClrTx/>
              <a:buSzTx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Package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UPC Code:6926697058558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Package Dimension:25.8”W*29”D*80.3”H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Loading qty: 54PCS/40HQ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MOQ:50PCS</a:t>
            </a:r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9285" y="1574165"/>
            <a:ext cx="1633855" cy="475107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9945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24” Under counter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built-in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outdoor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drawer refrigerator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6100" y="628650"/>
            <a:ext cx="5210175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 eaLnBrk="1" fontAlgn="auto" hangingPunct="1">
              <a:spcBef>
                <a:spcPts val="0"/>
              </a:spcBef>
              <a:buClrTx/>
              <a:buSzTx/>
              <a:buFontTx/>
            </a:pPr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TRF2401U</a:t>
            </a:r>
            <a:endParaRPr lang="en-US" sz="3185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fontAlgn="auto" hangingPunct="1">
              <a:spcBef>
                <a:spcPts val="0"/>
              </a:spcBef>
              <a:buClrTx/>
              <a:buSzTx/>
              <a:buFontTx/>
            </a:pPr>
            <a:r>
              <a:rPr lang="en-US" altLang="zh-CN" sz="1595">
                <a:latin typeface="Calibri" panose="020F0502020204030204" charset="0"/>
                <a:sym typeface="+mn-ea"/>
              </a:rPr>
              <a:t> 24” Under counter built-in outdoor drawer refrigerator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540500" y="1085850"/>
            <a:ext cx="4159250" cy="5423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Spec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Dimension: 23.5”Wx23.4”Dx34.2“H(excl handle)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Net capacity:152 L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Temp range: 34℉ ~ 46℉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Electrical Requirements:   110V/60HZ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ETL,DOE,ROHS certificated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Feature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Built-in Type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Climate type:T, up to 109℉ ambient 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Refrigerant:R600a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Cooling type:ventilated cooling. No frost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Energy rating :DOE consumer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Shelf(pcs):2 s.s. drawers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Controller:digital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Light:yes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Cabinet interior:hammered AL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Cabinet Exterior:black pre-coated metal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S.S. solid door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Foot/Castor:adjustable feet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Extra Feature:weather proof design,suitable for outdoor use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Up and low drawer with white LED illumination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Dimension:25.4”W*26.2”D*35.5”H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qty: 144pcs/40HQ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4" name="图片 3" descr="TRF2401U-0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25700" y="1771650"/>
            <a:ext cx="3292475" cy="430085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178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None/>
            </a:pPr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36” </a:t>
            </a:r>
          </a:p>
          <a:p>
            <a:pPr algn="ctr">
              <a:buNone/>
            </a:pPr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Stainless Steel </a:t>
            </a:r>
          </a:p>
          <a:p>
            <a:pPr algn="ctr">
              <a:buNone/>
            </a:pPr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French Style Refrigerator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3882390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HRF3601F</a:t>
            </a: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36” Stainless Steel French Style Refrigerator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535149" y="884357"/>
            <a:ext cx="3622229" cy="5804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0" hangingPunct="0">
              <a:buClrTx/>
              <a:buSzTx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Spec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Dimension: 36” Wx28½”Dx70”H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Net Capacity: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Total(L/cu.ft):586/20.70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Freezer(L/cu.ft):169.9/6.0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Refrigerator(L/cu.ft):416.26/14.70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Electrical Requirements:   110V/60HZ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UL certificated</a:t>
            </a:r>
          </a:p>
          <a:p>
            <a:pPr>
              <a:defRPr/>
            </a:pPr>
            <a:endParaRPr lang="en-US" altLang="zh-CN" sz="1240" b="1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171450" indent="-171450" algn="l"/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Feature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Type: French door side by side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Climate Class: ST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Energy Class:DOE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LCD touch sceen electrinic control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Defrosting: Automatic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Refrigerant:R134a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Foam Blowing Agent: Cyclopentane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Freezer system with pull-out drawer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Multi-air flow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Total no frost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Automatic ice maker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 LED lighting systems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Foldable shelves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Dual refrigeration systems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Stainess steel door and grip handle</a:t>
            </a:r>
            <a:endParaRPr lang="en-US" altLang="zh-CN" sz="1240" b="1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/>
            <a:endParaRPr lang="en-US" altLang="zh-CN" sz="1240" b="1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algn="l" eaLnBrk="0" hangingPunct="0">
              <a:buClrTx/>
              <a:buSzTx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Dimension:38.8”W*30.7”D*72.4”H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qty: 48pcs/40HQ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3" name="图片 2" descr="2.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818640" y="2363470"/>
            <a:ext cx="2085340" cy="3235960"/>
          </a:xfrm>
          <a:prstGeom prst="rect">
            <a:avLst/>
          </a:prstGeom>
        </p:spPr>
      </p:pic>
      <p:pic>
        <p:nvPicPr>
          <p:cNvPr id="4" name="图片 3" descr="3.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49040" y="2332990"/>
            <a:ext cx="2786380" cy="329692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178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None/>
            </a:pPr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FDBM Design</a:t>
            </a:r>
          </a:p>
          <a:p>
            <a:pPr algn="ctr">
              <a:buNone/>
            </a:pPr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——</a:t>
            </a:r>
          </a:p>
          <a:p>
            <a:pPr algn="ctr">
              <a:buNone/>
            </a:pPr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22.5cuft 36” width</a:t>
            </a: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3882390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HRF3602</a:t>
            </a: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FDBM Design——22.5cuft 36” width</a:t>
            </a:r>
          </a:p>
        </p:txBody>
      </p:sp>
      <p:sp>
        <p:nvSpPr>
          <p:cNvPr id="2" name="Text Box 7"/>
          <p:cNvSpPr txBox="1"/>
          <p:nvPr/>
        </p:nvSpPr>
        <p:spPr>
          <a:xfrm>
            <a:off x="6744064" y="1760022"/>
            <a:ext cx="3622229" cy="4090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0" hangingPunct="0">
              <a:buClrTx/>
              <a:buSzTx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Spec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Dimension: W 35.8  X H 69.9  X D 28.7 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Capacity: 22.5 (R:16, F:6.5)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Climate: T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Energy: E-Star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Ice-maker: Automatic 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Ice capacity: 4.0 lbs./24h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Loading: 48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Display: Digital 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Gallon size: 6 gallon bins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Lighting: LED (Top and sides)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C/D: 24inch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Noise: 45dB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ADA design: Yes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Cooling system: Single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Humidity control: Yes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UL certificated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endParaRPr lang="en-US" altLang="zh-CN" sz="1240" b="1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algn="l" eaLnBrk="0" hangingPunct="0">
              <a:buClrTx/>
              <a:buSzTx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Dimension:38.58*31.50*73.82in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6" name="图片 5" descr="图片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7740" y="2490470"/>
            <a:ext cx="2957830" cy="3134360"/>
          </a:xfrm>
          <a:prstGeom prst="rect">
            <a:avLst/>
          </a:prstGeom>
        </p:spPr>
      </p:pic>
      <p:pic>
        <p:nvPicPr>
          <p:cNvPr id="7" name="图片 6" descr="图片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8640" y="2464435"/>
            <a:ext cx="1961515" cy="316039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7221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15” Wide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Built-In Automatic Indoor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 Ice Maker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4021455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TIM1501</a:t>
            </a: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 15” Wide Built-In Automatic Indoor Ice Maker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740254" y="775772"/>
            <a:ext cx="3622229" cy="5804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Spec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Dimension: 15”Wx23.6”Dx33.5“H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Input Power:12.2 kWh/100 lbs of ice</a:t>
            </a:r>
            <a:endParaRPr lang="en-US" altLang="zh-CN" sz="1240" b="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Refrigerant :R134a, 3.88 oz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Power Plug: 76 inch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Electrical Requirements:   110V-120V/60HZ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UL certificated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Accessories: Water supply hose:71inch</a:t>
            </a:r>
            <a:endParaRPr lang="en-US" altLang="zh-CN" sz="1240" b="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                          Drain hose:59inch        </a:t>
            </a: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                          Ice scoop:white       </a:t>
            </a: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                              manual*1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Feature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Built-in Type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Exterior Finish: stainless steel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Internal pump allows more flexibility in placing the unit Reversible door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Ice-making capacity:50 lbs/day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Maximum ice storage: 25lbs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Features:Automatic Ice Level Control/Shutoff,Filtered Ice,Removable Basket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Ice Shape:Cube</a:t>
            </a:r>
            <a:endParaRPr lang="en-US" altLang="zh-CN" sz="1240" b="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Ice cube dimensions:7/8″ x 7/8″ x 7/8″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Lighting:White LED Interior Light 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Door:Reversible door (for right or left swing)</a:t>
            </a:r>
            <a:endParaRPr lang="en-US" altLang="zh-CN" sz="1240" b="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Dimension:17.9”W*28.3”D*36”H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qty:  80pcs/20GP  166pcs/40HQ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3" name="图片 2" descr="UOIF@()44S_4OHQ$O3EX)~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1666" y="2492058"/>
            <a:ext cx="1927860" cy="27522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4783" y="2492058"/>
            <a:ext cx="2406491" cy="2751773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178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30 inch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 ss wall mount range hood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buNone/>
            </a:pP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HRH3007</a:t>
            </a:r>
          </a:p>
          <a:p>
            <a:pPr algn="l">
              <a:buClrTx/>
              <a:buSzTx/>
              <a:buFontTx/>
            </a:pPr>
            <a:r>
              <a:rPr lang="en-US" altLang="zh-CN" sz="1595">
                <a:latin typeface="Calibri" panose="020F0502020204030204" charset="0"/>
                <a:sym typeface="+mn-ea"/>
              </a:rPr>
              <a:t>30 inch ss wall mount range hood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406515" y="1275080"/>
            <a:ext cx="4147185" cy="4852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Spec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30” width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Wall mount design</a:t>
            </a:r>
          </a:p>
          <a:p>
            <a:pPr marL="285750" lvl="1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Touch control with display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 speed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600 CFM airflow 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Certificate:ETL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Noise level: 60 dB </a:t>
            </a: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(Max)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/52 </a:t>
            </a: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dB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(Mid)/46 </a:t>
            </a: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dB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(Min)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Feature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Clean canopy design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Easy installation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Durable brushed stainless steel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Easy lamp replacement, without tools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Extension chimney included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 Dual 3.5W LED lamp with GU10 base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Large, full baffle filter design, mesh filter optional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Remote control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Clock shown, delay off, filter clean reminder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Vertical vent diameter 6” round</a:t>
            </a: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</a:t>
            </a: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Dimension:33”W*17.2”D*22.8”H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qty: 310pcs/40HQ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3915" y="2467610"/>
            <a:ext cx="4151630" cy="258445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178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None/>
            </a:pPr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36 inch </a:t>
            </a:r>
          </a:p>
          <a:p>
            <a:pPr algn="ctr">
              <a:buNone/>
            </a:pPr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ss wall mount range hood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buNone/>
            </a:pP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HRH3607</a:t>
            </a:r>
            <a:endParaRPr lang="en-US" sz="3185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595">
                <a:latin typeface="Calibri" panose="020F0502020204030204" charset="0"/>
                <a:sym typeface="+mn-ea"/>
              </a:rPr>
              <a:t>36 inch ss wall mount range hood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769100" y="1238250"/>
            <a:ext cx="3794760" cy="5042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Spec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36” width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Wall mount design</a:t>
            </a:r>
          </a:p>
          <a:p>
            <a:pPr marL="285750" lvl="1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Touch control with display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 speed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600 CFM airflow 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Certificate:ETL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Noise level: 61 dB (Max)/52.5 dB (Mid)/46.5 dB (Min)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Feature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Clean canopy design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Easy installation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Durable brushed stainless steel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Easy lamp replacement, without tools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Extension chimney included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 Dual 3.5W LED lamp with GU10 base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Large, full baffle filter design, mesh filter optional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Remote control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Clock shown, delay off, filter clean reminder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Vertical vent diameter 6” round</a:t>
            </a: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Dimension:39”W*17.2”D*22.8”H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qty: 260pcs/40HQ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0230" y="2084705"/>
            <a:ext cx="4869815" cy="303149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Wall Mount Range Hood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3451225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TRH3006</a:t>
            </a: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Wall Mount Range Hood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5864225" y="1275080"/>
            <a:ext cx="4656455" cy="5233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Spec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30” width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Wall mount design</a:t>
            </a:r>
          </a:p>
          <a:p>
            <a:pPr marL="285750" lvl="1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Key control Settings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speed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1000 CFM airflow 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Certificate:ETL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Noise level: 66.9 dB (Max)/59 dB (Mid)/55 dB (Min)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Feature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Recommended for use with 30 in. wide ranges, 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5-button control panel located under the face of the hood to give a clean and professional look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1000 CFM to efficiently get rid of smoke, odors and grease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Baffle filters are equipped with latch for easy removal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Power: 120-Volt/5 Amp/60Hz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2-long life LED lamp illuminates entire cooktop and saves energy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7 in. in diameter round duct located at top of hood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2-year limited warranty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Damper included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Power cord included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5-button control panel: power, light and 3-fans speeds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Dimension:30W*22D*11H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qty(20GP/40GP/40HQ): 135/269/ 335PCS </a:t>
            </a: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9160" y="2707005"/>
            <a:ext cx="3366135" cy="196342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635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Portable BBQ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HGG2005U </a:t>
            </a:r>
            <a:endParaRPr lang="zh-CN" altLang="en-US" sz="3185" b="1">
              <a:solidFill>
                <a:schemeClr val="tx1"/>
              </a:solidFill>
              <a:ea typeface="华文细黑" panose="02010600040101010101" pitchFamily="2" charset="-122"/>
              <a:cs typeface="华文细黑" panose="02010600040101010101" pitchFamily="2" charset="-122"/>
              <a:sym typeface="+mn-ea"/>
            </a:endParaRP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Portable BBQ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820899" y="1773357"/>
            <a:ext cx="3622229" cy="4281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Square main lid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430 SS lid with SS tube handle		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SS cooking grid		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430SS grease tray		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SS flame tamer		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Cooking area:46.5cm*28.5cm		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12000BTU- U Shape SS main burner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Piezoelectric ignition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With brown box 	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CSA/AGA certificated</a:t>
            </a:r>
            <a:endParaRPr lang="en-US" altLang="en-US" sz="1235" dirty="0">
              <a:latin typeface="Calibri" panose="020F0502020204030204" charset="0"/>
              <a:ea typeface="MS PGothic" panose="020B0600070205080204" pitchFamily="34" charset="-128"/>
              <a:sym typeface="+mn-ea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Dimension:50*40*30cm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 61*39*32cm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Container load:  420PCS/20GP  798PCS/40GP 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HGG2001A load : 864 Pcs /40HQ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HGG2005U load : 870 pcs/40HQ </a:t>
            </a: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		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3" name="图片 2" descr="HGG2005U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6150" y="1287145"/>
            <a:ext cx="4227830" cy="2819400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6285" y="3529965"/>
            <a:ext cx="4608195" cy="307276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Wall Mount Range Hood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3564890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TRH3606</a:t>
            </a: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Wall Mount Range Hood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5778500" y="1275080"/>
            <a:ext cx="4694555" cy="5233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Spec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36” width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Wall mount design</a:t>
            </a:r>
          </a:p>
          <a:p>
            <a:pPr marL="285750" lvl="1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Key control Settings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speed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1000 CFM airflow 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Certificate:ETL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Noise level: 66.9 dB (Max)/59 dB (Mid)/55 dB (Min)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b="1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Feature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Recommended for use with 36 in. wide ranges, 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5-button control panel located under the face of the hood to give a clean and professional look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1000 CFM to efficiently get rid of smoke, odors and grease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Baffle filters are equipped with latch for easy removal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Power: 120-Volt/5 Amp/60Hz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2-long life LED lamp illuminates entire cooktop and saves energy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7 in. in diameter round duct located at top of hood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2-year limited warranty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Damper included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Power cord included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5-button control panel: power, light and 3-fans speeds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Dimension:36W*22D*11H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qty(20GP/40GP/40HQ): 119/210/ 280PCS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0230" y="2806065"/>
            <a:ext cx="3779520" cy="217106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Wall Mount Range Hood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TRH4806</a:t>
            </a:r>
            <a:endParaRPr lang="zh-CN" altLang="en-US" sz="3185" b="1">
              <a:latin typeface="Arial" panose="020B0604020202020204" pitchFamily="34" charset="0"/>
            </a:endParaRP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Wall Mount Range Hood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5763260" y="1275080"/>
            <a:ext cx="4831080" cy="5423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Spec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48” width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Wall mount design</a:t>
            </a:r>
          </a:p>
          <a:p>
            <a:pPr marL="285750" lvl="1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Key control Settings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speed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1200 CFM airflow 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Certificate:ETL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Noise level: 66.9 dB (Max)/59 dB (Mid)/55 dB (Min)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Feature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Recommended for use with 48 in. wide ranges, 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5-button control panel located under the face of the hood to give a clean and professional look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1200 CFM to efficiently get rid of smoke, odors and grease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Baffle filters are equipped with latch for easy removal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Power: 120-Volt/5 Amp/60Hz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3-long life LED lamp illuminates entire cooktop and saves energy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7 in. in diameter round duct located at top of hood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2-year limited warranty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Damper included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Power cord included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5-button control panel: power, light and 3-fans speeds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b="1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Dimension:48W*22D*11H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qty(20GP/40GP/40HQ): 76/156/216 PCS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0230" y="2469515"/>
            <a:ext cx="3923030" cy="227076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Wall Mount Range Hood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3402965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TRH3005</a:t>
            </a: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Wall Mount Range Hood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5664200" y="1200150"/>
            <a:ext cx="4721860" cy="5423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Spec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30” width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Wall mount design</a:t>
            </a:r>
          </a:p>
          <a:p>
            <a:pPr marL="285750" lvl="1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Key control Settings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speed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1000 CFM airflow 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Certificate:ETL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Noise level: 66.9 dB (Max)/59 dB (Mid)/55 dB (Min)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b="1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Feature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Recommended for use with 30 in. wide ranges, 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5-button control panel located under the face of the hood to give a clean and professional look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1000 CFM to efficiently get rid of smoke, odors and grease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Baffle filters are equipped with latch for easy removal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Power: 120-Volt/5 Amp/60Hz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2-long life LED lamp illuminates entire cooktop and saves energy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7 in. in diameter round duct located at top of hood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2-year limited warranty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Damper included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Power cord included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5-button control panel: power, light and 3-fans speeds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Noise level (max) :65 dB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b="1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Dimension:30W*22D*16.54H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qty(20GP/40GP/40HQ): 98/191/ 241PCS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5210" y="3007360"/>
            <a:ext cx="2906078" cy="186309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Wall Mount Range Hood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TRH3605</a:t>
            </a: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Wall Mount Range Hood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5798185" y="1068070"/>
            <a:ext cx="4602480" cy="5233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Spec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36” width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Wall mount design</a:t>
            </a:r>
          </a:p>
          <a:p>
            <a:pPr marL="285750" lvl="1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Key control Settings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speed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1000 CFM airflow 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Certificate:ETL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Noise level: 66.9 dB (Max)/59 dB (Mid)/55 dB (Min)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Feature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Recommended for use with 36 in. wide ranges, 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5-button control panel located under the face of the hood to give a clean and professional look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1000 CFM to efficiently get rid of smoke, odors and grease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Baffle filters are equipped with latch for easy removal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Power: 120-Volt/5 Amp/60Hz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2-long life LED lamp illuminates entire cooktop and saves energy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7 in. in diameter round duct located at top of hood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2-year limited warranty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Damper included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Power cord included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5-button control panel: power, light and 3-fans speeds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b="1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Dimension:36W*22D*16.54H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qty(20GP/40GP/40HQ): 80/152/197 PCS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8195" y="2930843"/>
            <a:ext cx="3200400" cy="1894999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Wall Mount Range Hood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TRH4805</a:t>
            </a: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Wall Mount Range Hood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5797550" y="1275080"/>
            <a:ext cx="4754245" cy="5233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algn="l" defTabSz="914400"/>
            <a:r>
              <a:rPr lang="en-US" altLang="zh-CN" sz="1235" b="1" dirty="0">
                <a:sym typeface="+mn-ea"/>
              </a:rPr>
              <a:t>Spec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48” width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Wall mount design</a:t>
            </a:r>
          </a:p>
          <a:p>
            <a:pPr marL="285750" lvl="1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Key control Settings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speed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1200 CFM airflow 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Certificate:ETL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Noise level: 66.9 dB (Max)/59 dB (Mid)/55 dB (Min)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Feature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Recommended for use with 48 in. wide ranges, 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5-button control panel located under the face of the hood to give a clean and professional look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1200 CFM to efficiently get rid of smoke, odors and grease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Baffle filters are equipped with latch for easy removal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Power: 120-Volt/5 Amp/60Hz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3-long life LED lamp illuminates entire cooktop and saves energy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7 in. in diameter round duct located at top of hood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2-year limited warranty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Damper included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Power cord included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5-button control panel: power, light and 3-fans speeds</a:t>
            </a: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</a:t>
            </a: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Dimension:48W*22D*16.54H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qty(20GP/40GP/40HQ):60/113/ 154PCS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430" y="2526030"/>
            <a:ext cx="3785870" cy="242887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Wall Mount Range Hood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3402965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TRH2406</a:t>
            </a: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Wall Mount Range Hood</a:t>
            </a:r>
            <a:endParaRPr lang="en-US" altLang="zh-CN" sz="1595">
              <a:latin typeface="Calibri" panose="020F0502020204030204" charset="0"/>
            </a:endParaRPr>
          </a:p>
        </p:txBody>
      </p:sp>
      <p:pic>
        <p:nvPicPr>
          <p:cNvPr id="3" name="图片 2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080" y="3006725"/>
            <a:ext cx="2787015" cy="1447800"/>
          </a:xfrm>
          <a:prstGeom prst="rect">
            <a:avLst/>
          </a:prstGeom>
        </p:spPr>
      </p:pic>
      <p:sp>
        <p:nvSpPr>
          <p:cNvPr id="4" name="Text Box 7"/>
          <p:cNvSpPr txBox="1"/>
          <p:nvPr/>
        </p:nvSpPr>
        <p:spPr>
          <a:xfrm>
            <a:off x="5797550" y="1275080"/>
            <a:ext cx="4754245" cy="5233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algn="l" defTabSz="914400"/>
            <a:r>
              <a:rPr lang="en-US" altLang="zh-CN" sz="1235" b="1" dirty="0">
                <a:sym typeface="+mn-ea"/>
              </a:rPr>
              <a:t>Spec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24” width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Wall mount design</a:t>
            </a:r>
          </a:p>
          <a:p>
            <a:pPr marL="285750" lvl="1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Key control Settings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 Speeds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500 CFM airflow 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Certificate:ETL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Noise level: 61 dB (Max)/52.5 dB (Mid)/46.5 dB (Min)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Feature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Recommended for use with 24 in. wide ranges, 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5-button control panel located under the face of the hood to give a clean and professional look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500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CFM to efficiently get rid of smoke, odors and grease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sz="1235" dirty="0">
                <a:sym typeface="+mn-ea"/>
              </a:rPr>
              <a:t>430SS 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Baffle filters are equipped with latch for easy removal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Power: 110-120V~/60Hz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2-long life LED lamp illuminates entire cooktop and saves energy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sz="1235" dirty="0">
                <a:sym typeface="+mn-ea"/>
              </a:rPr>
              <a:t>Noise level (Max.): 60dB   53 dB (Middle)    46 dB (Lower)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Damper included 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Power cord included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5-button control panel: power, light and 3-fans speeds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Dimensions (WxDxH inch):24</a:t>
            </a:r>
            <a:r>
              <a:rPr lang="en-US" altLang="zh-CN" sz="1235">
                <a:solidFill>
                  <a:srgbClr val="000000"/>
                </a:solidFill>
                <a:sym typeface="+mn-ea"/>
              </a:rPr>
              <a:t>"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*22 1/16"*11</a:t>
            </a:r>
            <a:r>
              <a:rPr lang="en-US" altLang="zh-CN" sz="1235">
                <a:solidFill>
                  <a:srgbClr val="000000"/>
                </a:solidFill>
                <a:sym typeface="+mn-ea"/>
              </a:rPr>
              <a:t>"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Dimension(WxDxH inch):</a:t>
            </a:r>
            <a:r>
              <a:rPr lang="en-US" sz="1235">
                <a:solidFill>
                  <a:srgbClr val="000000"/>
                </a:solidFill>
                <a:sym typeface="+mn-ea"/>
              </a:rPr>
              <a:t>27 1/2"*25 9/16"*14 3/8" </a:t>
            </a: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qty(20GP/40GP/40HQ):</a:t>
            </a:r>
            <a:r>
              <a:rPr lang="en-US" sz="1235" dirty="0">
                <a:sym typeface="+mn-ea"/>
              </a:rPr>
              <a:t>141/303/405pcs</a:t>
            </a:r>
            <a:endParaRPr lang="en-US" altLang="zh-CN" sz="1235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</p:spTree>
  </p:cSld>
  <p:clrMapOvr>
    <a:masterClrMapping/>
  </p:clrMapOvr>
  <p:transition spd="slow" advTm="0">
    <p:random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Wall Mount Range Hood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TRH30P</a:t>
            </a: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Wall Mount Range Hood </a:t>
            </a:r>
          </a:p>
        </p:txBody>
      </p:sp>
      <p:sp>
        <p:nvSpPr>
          <p:cNvPr id="2" name="Text Box 7"/>
          <p:cNvSpPr txBox="1"/>
          <p:nvPr/>
        </p:nvSpPr>
        <p:spPr>
          <a:xfrm>
            <a:off x="5797550" y="1275080"/>
            <a:ext cx="4754245" cy="5042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algn="l" defTabSz="914400"/>
            <a:r>
              <a:rPr lang="en-US" altLang="zh-CN" sz="1235" b="1" dirty="0">
                <a:sym typeface="+mn-ea"/>
              </a:rPr>
              <a:t>Spec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30” width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Wall mount design</a:t>
            </a:r>
          </a:p>
          <a:p>
            <a:pPr marL="285750" lvl="1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Key control Settings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 Speeds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500 CFM airflow 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Certificate:ETL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Noise level: 64.4 dB (Max)/57.6 dB (Mid)/53.9 dB (Min)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Feature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Recommended for use with 30 in. wide ranges, 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5-button control panel located under the face of the hood to give a clean and professional look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500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CFM to efficiently get rid of smoke, odors and grease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sz="1235" dirty="0">
                <a:sym typeface="+mn-ea"/>
              </a:rPr>
              <a:t>430SS 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Baffle filters are equipped with latch for easy removal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Power: 110-120V~/60Hz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2-long life LED lamp illuminates entire cooktop and saves energy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sz="1235" dirty="0">
                <a:sym typeface="+mn-ea"/>
              </a:rPr>
              <a:t>Noise level (Max.): 65dB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Damper included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Power cord included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5-button control panel: power, light and 3-fans speeds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Dimensions (WxDxH inch):30*20 1/2"*13 7/8"</a:t>
            </a: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Dimension(WxDxH inch):</a:t>
            </a:r>
            <a:r>
              <a:rPr lang="en-US" altLang="zh-CN" sz="1235">
                <a:solidFill>
                  <a:srgbClr val="000000"/>
                </a:solidFill>
                <a:sym typeface="+mn-ea"/>
              </a:rPr>
              <a:t>33 7/16"</a:t>
            </a:r>
            <a:r>
              <a:rPr lang="en-US" sz="1235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  <a:t>*</a:t>
            </a:r>
            <a:r>
              <a:rPr lang="en-US" sz="1235">
                <a:solidFill>
                  <a:srgbClr val="000000"/>
                </a:solidFill>
                <a:sym typeface="+mn-ea"/>
              </a:rPr>
              <a:t>17 3/4"</a:t>
            </a:r>
            <a:r>
              <a:rPr lang="en-US" sz="1235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  <a:t>*</a:t>
            </a:r>
            <a:r>
              <a:rPr lang="en-US" sz="1235">
                <a:solidFill>
                  <a:srgbClr val="000000"/>
                </a:solidFill>
                <a:sym typeface="+mn-ea"/>
              </a:rPr>
              <a:t>24 3/16"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7" name="图片 6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940560"/>
            <a:ext cx="4187825" cy="326898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Wall Mount Range Hood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TRH36P</a:t>
            </a: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Wall Mount Range Hood </a:t>
            </a:r>
          </a:p>
        </p:txBody>
      </p:sp>
      <p:sp>
        <p:nvSpPr>
          <p:cNvPr id="2" name="Text Box 7"/>
          <p:cNvSpPr txBox="1"/>
          <p:nvPr/>
        </p:nvSpPr>
        <p:spPr>
          <a:xfrm>
            <a:off x="5797550" y="1275080"/>
            <a:ext cx="4754245" cy="5233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algn="l" defTabSz="914400"/>
            <a:r>
              <a:rPr lang="en-US" altLang="zh-CN" sz="1235" b="1" dirty="0">
                <a:sym typeface="+mn-ea"/>
              </a:rPr>
              <a:t>Spec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36” width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Wall mount design</a:t>
            </a:r>
          </a:p>
          <a:p>
            <a:pPr marL="285750" lvl="1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Key control Settings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 Speeds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500 CFM airflow 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Certificate:ETL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Noise level: 64.4 dB (Max)/57.6 dB (Mid)/53.9 dB (Min)</a:t>
            </a: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Feature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Recommended for use with 36 in. wide ranges, 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5-button control panel located under the face of the hood to give a clean and professional look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500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CFM to efficiently get rid of smoke, odors and grease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sz="1235" dirty="0">
                <a:sym typeface="+mn-ea"/>
              </a:rPr>
              <a:t>430SS 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Baffle filters are equipped with latch for easy removal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Power: 110-120V~/60Hz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2-long life LED lamp illuminates entire cooktop and saves energy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sz="1235" dirty="0">
                <a:sym typeface="+mn-ea"/>
              </a:rPr>
              <a:t>Noise level (Max.): 65dB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Damper included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Power cord included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5-button control panel: power, light and 3-fans speeds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Dimensions (WxDxH inch):36*20 1/2"*13 7/8"</a:t>
            </a: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Dimension(WxDxH inch):</a:t>
            </a:r>
            <a:r>
              <a:rPr lang="en-US" altLang="zh-CN" sz="1235">
                <a:solidFill>
                  <a:srgbClr val="000000"/>
                </a:solidFill>
                <a:sym typeface="+mn-ea"/>
              </a:rPr>
              <a:t>39 3/8"</a:t>
            </a:r>
            <a:r>
              <a:rPr lang="en-US" sz="1235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  <a:t>*</a:t>
            </a:r>
            <a:r>
              <a:rPr lang="en-US" sz="1235">
                <a:solidFill>
                  <a:srgbClr val="000000"/>
                </a:solidFill>
                <a:sym typeface="+mn-ea"/>
              </a:rPr>
              <a:t>17 3/4"</a:t>
            </a:r>
            <a:r>
              <a:rPr lang="en-US" sz="1235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  <a:t>*</a:t>
            </a:r>
            <a:r>
              <a:rPr lang="en-US" sz="1235">
                <a:solidFill>
                  <a:srgbClr val="000000"/>
                </a:solidFill>
                <a:sym typeface="+mn-ea"/>
              </a:rPr>
              <a:t>24 3/16"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qty(20GP/40GP/40HQ):78/174/233pcs</a:t>
            </a: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7" name="图片 6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940560"/>
            <a:ext cx="4187825" cy="326898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Wall Mount Range Hood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TRH48P</a:t>
            </a: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Wall Mount Range Hood </a:t>
            </a:r>
          </a:p>
        </p:txBody>
      </p:sp>
      <p:sp>
        <p:nvSpPr>
          <p:cNvPr id="2" name="Text Box 7"/>
          <p:cNvSpPr txBox="1"/>
          <p:nvPr/>
        </p:nvSpPr>
        <p:spPr>
          <a:xfrm>
            <a:off x="5797550" y="1275080"/>
            <a:ext cx="4754245" cy="5233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algn="l" defTabSz="914400"/>
            <a:r>
              <a:rPr lang="en-US" altLang="zh-CN" sz="1235" b="1" dirty="0">
                <a:sym typeface="+mn-ea"/>
              </a:rPr>
              <a:t>Spec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48” width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Wall mount design</a:t>
            </a:r>
          </a:p>
          <a:p>
            <a:pPr marL="285750" lvl="1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Key control Settings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 Speeds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500 CFM airflow 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Certificate:ETL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Noise level: 64.6 dB (Max)/58 dB (Mid)/54 dB (Min)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Feature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Recommended for use with 48 in. wide ranges, 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5-button control panel located under the face of the hood to give a clean and professional look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500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 CFM to efficiently get rid of smoke, odors and grease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sz="1235" dirty="0">
                <a:sym typeface="+mn-ea"/>
              </a:rPr>
              <a:t>430SS 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Baffle filters are equipped with latch for easy removal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Power: </a:t>
            </a:r>
            <a:r>
              <a:rPr lang="en-US" sz="1235" dirty="0">
                <a:sym typeface="+mn-ea"/>
              </a:rPr>
              <a:t>110-120V~/60Hz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3-long life LED lamp illuminates entire cooktop and saves energy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sz="1235" dirty="0">
                <a:sym typeface="+mn-ea"/>
              </a:rPr>
              <a:t>Noise level (Max.): 65dB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Damper included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Power cord included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5-button control panel: power, light and 3-fans speeds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Dimensions (WxDxH inch):48*20 1/2"*13 7/8"</a:t>
            </a:r>
          </a:p>
          <a:p>
            <a:pPr marL="285750" indent="-285750" algn="l" defTabSz="914400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defTabSz="914400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Dimension(WxDxH inch):</a:t>
            </a:r>
            <a:r>
              <a:rPr lang="en-US" altLang="zh-CN" sz="1235">
                <a:solidFill>
                  <a:srgbClr val="000000"/>
                </a:solidFill>
                <a:sym typeface="+mn-ea"/>
              </a:rPr>
              <a:t>51 9/16"</a:t>
            </a:r>
            <a:r>
              <a:rPr lang="en-US" altLang="zh-CN" sz="1235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  <a:t>*</a:t>
            </a:r>
            <a:r>
              <a:rPr lang="en-US" sz="1235">
                <a:solidFill>
                  <a:srgbClr val="000000"/>
                </a:solidFill>
                <a:sym typeface="+mn-ea"/>
              </a:rPr>
              <a:t>17 3/4"</a:t>
            </a:r>
            <a:r>
              <a:rPr lang="en-US" sz="1235">
                <a:solidFill>
                  <a:srgbClr val="000000"/>
                </a:solidFill>
                <a:latin typeface="Arial" panose="020B0604020202020204" pitchFamily="34" charset="0"/>
                <a:sym typeface="+mn-ea"/>
              </a:rPr>
              <a:t>*</a:t>
            </a:r>
            <a:r>
              <a:rPr lang="en-US" sz="1235">
                <a:solidFill>
                  <a:srgbClr val="000000"/>
                </a:solidFill>
                <a:sym typeface="+mn-ea"/>
              </a:rPr>
              <a:t>24 3/16"</a:t>
            </a:r>
            <a:endParaRPr lang="en-US" altLang="zh-CN" sz="1235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qty(20GP/40GP/40HQ):60/132/177pcs</a:t>
            </a:r>
          </a:p>
          <a:p>
            <a:pPr indent="0" algn="l" eaLnBrk="0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3" name="图片 2" descr="图片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40" y="1906270"/>
            <a:ext cx="3868420" cy="310896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06350" y="1844936"/>
            <a:ext cx="3285852" cy="145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903" y="799937"/>
            <a:ext cx="5613322" cy="52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35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Garage Series</a:t>
            </a:r>
            <a:endParaRPr lang="en-US" altLang="zh-CN" sz="1595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62850" y="3349778"/>
            <a:ext cx="9408680" cy="2042075"/>
            <a:chOff x="1535725" y="3222219"/>
            <a:chExt cx="9414215" cy="2421661"/>
          </a:xfrm>
        </p:grpSpPr>
        <p:sp>
          <p:nvSpPr>
            <p:cNvPr id="31" name="矩形 30"/>
            <p:cNvSpPr/>
            <p:nvPr>
              <p:custDataLst>
                <p:tags r:id="rId1"/>
              </p:custDataLst>
            </p:nvPr>
          </p:nvSpPr>
          <p:spPr>
            <a:xfrm>
              <a:off x="1535725" y="3642051"/>
              <a:ext cx="9144000" cy="45720"/>
            </a:xfrm>
            <a:prstGeom prst="rect">
              <a:avLst/>
            </a:prstGeom>
            <a:solidFill>
              <a:srgbClr val="E7E6E6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79687" tIns="41437" rIns="79687" bIns="41437"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065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  <a:cs typeface="+mn-cs"/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2"/>
              </p:custDataLst>
            </p:nvPr>
          </p:nvSpPr>
          <p:spPr>
            <a:xfrm>
              <a:off x="2506457" y="3558924"/>
              <a:ext cx="166255" cy="166255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79687" tIns="41437" rIns="79687" bIns="41437"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065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  <a:cs typeface="+mn-cs"/>
              </a:endParaRPr>
            </a:p>
          </p:txBody>
        </p:sp>
        <p:cxnSp>
          <p:nvCxnSpPr>
            <p:cNvPr id="33" name="直线连接符 8"/>
            <p:cNvCxnSpPr>
              <a:endCxn id="32" idx="0"/>
            </p:cNvCxnSpPr>
            <p:nvPr>
              <p:custDataLst>
                <p:tags r:id="rId3"/>
              </p:custDataLst>
            </p:nvPr>
          </p:nvCxnSpPr>
          <p:spPr>
            <a:xfrm>
              <a:off x="2589584" y="3302348"/>
              <a:ext cx="1" cy="256576"/>
            </a:xfrm>
            <a:prstGeom prst="line">
              <a:avLst/>
            </a:prstGeom>
            <a:noFill/>
            <a:ln w="19050" cap="flat" cmpd="sng" algn="ctr">
              <a:solidFill>
                <a:srgbClr val="1CADE4"/>
              </a:solidFill>
              <a:prstDash val="sysDot"/>
              <a:miter lim="800000"/>
            </a:ln>
            <a:effectLst/>
          </p:spPr>
        </p:cxnSp>
        <p:grpSp>
          <p:nvGrpSpPr>
            <p:cNvPr id="34" name="组 7"/>
            <p:cNvGrpSpPr/>
            <p:nvPr>
              <p:custDataLst>
                <p:tags r:id="rId4"/>
              </p:custDataLst>
            </p:nvPr>
          </p:nvGrpSpPr>
          <p:grpSpPr>
            <a:xfrm>
              <a:off x="4435799" y="3593849"/>
              <a:ext cx="166255" cy="428396"/>
              <a:chOff x="3869698" y="3492533"/>
              <a:chExt cx="221673" cy="571194"/>
            </a:xfrm>
            <a:solidFill>
              <a:srgbClr val="0070C0">
                <a:alpha val="70000"/>
              </a:srgbClr>
            </a:solidFill>
          </p:grpSpPr>
          <p:sp>
            <p:nvSpPr>
              <p:cNvPr id="35" name="椭圆 34"/>
              <p:cNvSpPr/>
              <p:nvPr/>
            </p:nvSpPr>
            <p:spPr>
              <a:xfrm>
                <a:off x="3869698" y="3492533"/>
                <a:ext cx="221673" cy="221673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065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/>
                  <a:ea typeface="黑体" panose="02010609060101010101" charset="-122"/>
                  <a:cs typeface="+mn-cs"/>
                </a:endParaRPr>
              </a:p>
            </p:txBody>
          </p:sp>
          <p:cxnSp>
            <p:nvCxnSpPr>
              <p:cNvPr id="36" name="直线连接符 74"/>
              <p:cNvCxnSpPr>
                <a:stCxn id="35" idx="4"/>
                <a:endCxn id="49" idx="4"/>
              </p:cNvCxnSpPr>
              <p:nvPr/>
            </p:nvCxnSpPr>
            <p:spPr>
              <a:xfrm>
                <a:off x="3980535" y="3714206"/>
                <a:ext cx="4068" cy="349521"/>
              </a:xfrm>
              <a:prstGeom prst="line">
                <a:avLst/>
              </a:prstGeom>
              <a:grpFill/>
              <a:ln w="19050" cap="flat" cmpd="sng" algn="ctr">
                <a:solidFill>
                  <a:srgbClr val="0070C0"/>
                </a:solidFill>
                <a:prstDash val="sysDot"/>
                <a:miter lim="800000"/>
              </a:ln>
              <a:effectLst/>
            </p:spPr>
          </p:cxnSp>
        </p:grpSp>
        <p:grpSp>
          <p:nvGrpSpPr>
            <p:cNvPr id="37" name="组 5"/>
            <p:cNvGrpSpPr/>
            <p:nvPr>
              <p:custDataLst>
                <p:tags r:id="rId5"/>
              </p:custDataLst>
            </p:nvPr>
          </p:nvGrpSpPr>
          <p:grpSpPr>
            <a:xfrm>
              <a:off x="6346090" y="3302348"/>
              <a:ext cx="166255" cy="422831"/>
              <a:chOff x="6429454" y="3150431"/>
              <a:chExt cx="221673" cy="563775"/>
            </a:xfrm>
            <a:solidFill>
              <a:srgbClr val="00B0F0"/>
            </a:solidFill>
          </p:grpSpPr>
          <p:sp>
            <p:nvSpPr>
              <p:cNvPr id="38" name="椭圆 37"/>
              <p:cNvSpPr/>
              <p:nvPr/>
            </p:nvSpPr>
            <p:spPr>
              <a:xfrm>
                <a:off x="6429454" y="3492533"/>
                <a:ext cx="221673" cy="221673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065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/>
                  <a:ea typeface="黑体" panose="02010609060101010101" charset="-122"/>
                  <a:cs typeface="+mn-cs"/>
                </a:endParaRPr>
              </a:p>
            </p:txBody>
          </p:sp>
          <p:cxnSp>
            <p:nvCxnSpPr>
              <p:cNvPr id="39" name="直线连接符 75"/>
              <p:cNvCxnSpPr>
                <a:endCxn id="38" idx="0"/>
              </p:cNvCxnSpPr>
              <p:nvPr/>
            </p:nvCxnSpPr>
            <p:spPr>
              <a:xfrm>
                <a:off x="6534645" y="3150431"/>
                <a:ext cx="5645" cy="342101"/>
              </a:xfrm>
              <a:prstGeom prst="line">
                <a:avLst/>
              </a:prstGeom>
              <a:grpFill/>
              <a:ln w="19050" cap="flat" cmpd="sng" algn="ctr">
                <a:solidFill>
                  <a:srgbClr val="1CADE4"/>
                </a:solidFill>
                <a:prstDash val="sysDot"/>
                <a:miter lim="800000"/>
              </a:ln>
              <a:effectLst/>
            </p:spPr>
          </p:cxnSp>
        </p:grpSp>
        <p:grpSp>
          <p:nvGrpSpPr>
            <p:cNvPr id="40" name="组 9"/>
            <p:cNvGrpSpPr/>
            <p:nvPr>
              <p:custDataLst>
                <p:tags r:id="rId6"/>
              </p:custDataLst>
            </p:nvPr>
          </p:nvGrpSpPr>
          <p:grpSpPr>
            <a:xfrm>
              <a:off x="8265907" y="3558924"/>
              <a:ext cx="166255" cy="463476"/>
              <a:chOff x="8989210" y="3492533"/>
              <a:chExt cx="221673" cy="617968"/>
            </a:xfrm>
            <a:solidFill>
              <a:srgbClr val="0070C0">
                <a:alpha val="70000"/>
              </a:srgbClr>
            </a:solidFill>
          </p:grpSpPr>
          <p:sp>
            <p:nvSpPr>
              <p:cNvPr id="41" name="椭圆 40"/>
              <p:cNvSpPr/>
              <p:nvPr/>
            </p:nvSpPr>
            <p:spPr>
              <a:xfrm>
                <a:off x="8989210" y="3492533"/>
                <a:ext cx="221673" cy="221673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065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/>
                  <a:ea typeface="黑体" panose="02010609060101010101" charset="-122"/>
                  <a:cs typeface="+mn-cs"/>
                </a:endParaRPr>
              </a:p>
            </p:txBody>
          </p:sp>
          <p:cxnSp>
            <p:nvCxnSpPr>
              <p:cNvPr id="42" name="直线连接符 76"/>
              <p:cNvCxnSpPr>
                <a:endCxn id="41" idx="4"/>
              </p:cNvCxnSpPr>
              <p:nvPr/>
            </p:nvCxnSpPr>
            <p:spPr>
              <a:xfrm flipH="1" flipV="1">
                <a:off x="9100047" y="3714205"/>
                <a:ext cx="5311" cy="396296"/>
              </a:xfrm>
              <a:prstGeom prst="line">
                <a:avLst/>
              </a:prstGeom>
              <a:grpFill/>
              <a:ln w="19050" cap="flat" cmpd="sng" algn="ctr">
                <a:solidFill>
                  <a:srgbClr val="0070C0"/>
                </a:solidFill>
                <a:prstDash val="sysDot"/>
                <a:miter lim="800000"/>
              </a:ln>
              <a:effectLst/>
            </p:spPr>
          </p:cxnSp>
        </p:grpSp>
        <p:sp>
          <p:nvSpPr>
            <p:cNvPr id="43" name="矩形 42"/>
            <p:cNvSpPr/>
            <p:nvPr>
              <p:custDataLst>
                <p:tags r:id="rId7"/>
              </p:custDataLst>
            </p:nvPr>
          </p:nvSpPr>
          <p:spPr>
            <a:xfrm>
              <a:off x="2603829" y="3222219"/>
              <a:ext cx="1621155" cy="386715"/>
            </a:xfrm>
            <a:prstGeom prst="rect">
              <a:avLst/>
            </a:prstGeom>
          </p:spPr>
          <p:txBody>
            <a:bodyPr wrap="none" lIns="79687" tIns="41437" rIns="79687" bIns="41437">
              <a:normAutofit/>
            </a:bodyPr>
            <a:lstStyle/>
            <a:p>
              <a:pPr defTabSz="914400"/>
              <a:r>
                <a:rPr lang="en-US" altLang="zh-CN" sz="1065" b="1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微软雅黑" panose="020B0503020204020204" charset="-122"/>
                </a:rPr>
                <a:t>Garage</a:t>
              </a:r>
              <a:endParaRPr lang="zh-CN" altLang="en-US" sz="1065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微软雅黑" panose="020B0503020204020204" charset="-122"/>
              </a:endParaRPr>
            </a:p>
          </p:txBody>
        </p:sp>
        <p:sp>
          <p:nvSpPr>
            <p:cNvPr id="44" name="矩形 43"/>
            <p:cNvSpPr/>
            <p:nvPr>
              <p:custDataLst>
                <p:tags r:id="rId8"/>
              </p:custDataLst>
            </p:nvPr>
          </p:nvSpPr>
          <p:spPr>
            <a:xfrm>
              <a:off x="4538809" y="3792782"/>
              <a:ext cx="1620957" cy="307777"/>
            </a:xfrm>
            <a:prstGeom prst="rect">
              <a:avLst/>
            </a:prstGeom>
          </p:spPr>
          <p:txBody>
            <a:bodyPr wrap="none" lIns="79687" tIns="41437" rIns="79687" bIns="41437"/>
            <a:lstStyle/>
            <a:p>
              <a:pPr defTabSz="914400"/>
              <a:r>
                <a:rPr lang="en-US" altLang="zh-CN" sz="1065" b="1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微软雅黑" panose="020B0503020204020204" charset="-122"/>
                </a:rPr>
                <a:t>Stainless Steel</a:t>
              </a:r>
              <a:endParaRPr lang="zh-CN" altLang="en-US" sz="1065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微软雅黑" panose="020B0503020204020204" charset="-122"/>
              </a:endParaRPr>
            </a:p>
          </p:txBody>
        </p:sp>
        <p:sp>
          <p:nvSpPr>
            <p:cNvPr id="45" name="矩形 44"/>
            <p:cNvSpPr/>
            <p:nvPr>
              <p:custDataLst>
                <p:tags r:id="rId9"/>
              </p:custDataLst>
            </p:nvPr>
          </p:nvSpPr>
          <p:spPr>
            <a:xfrm>
              <a:off x="6436845" y="3252319"/>
              <a:ext cx="1620957" cy="307777"/>
            </a:xfrm>
            <a:prstGeom prst="rect">
              <a:avLst/>
            </a:prstGeom>
          </p:spPr>
          <p:txBody>
            <a:bodyPr wrap="none" lIns="79687" tIns="41437" rIns="79687" bIns="41437"/>
            <a:lstStyle/>
            <a:p>
              <a:pPr defTabSz="914400"/>
              <a:endParaRPr lang="zh-CN" altLang="en-US" sz="1065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微软雅黑" panose="020B0503020204020204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10"/>
              </p:custDataLst>
            </p:nvPr>
          </p:nvSpPr>
          <p:spPr>
            <a:xfrm>
              <a:off x="8362589" y="3791194"/>
              <a:ext cx="1620957" cy="307777"/>
            </a:xfrm>
            <a:prstGeom prst="rect">
              <a:avLst/>
            </a:prstGeom>
          </p:spPr>
          <p:txBody>
            <a:bodyPr wrap="none" lIns="79687" tIns="41437" rIns="79687" bIns="41437"/>
            <a:lstStyle/>
            <a:p>
              <a:pPr defTabSz="914400"/>
              <a:r>
                <a:rPr lang="en-US" altLang="zh-CN" sz="1065" b="1" dirty="0">
                  <a:solidFill>
                    <a:schemeClr val="bg1">
                      <a:lumMod val="50000"/>
                    </a:schemeClr>
                  </a:solidFill>
                  <a:latin typeface="Cambria" panose="02040503050406030204" pitchFamily="18" charset="0"/>
                  <a:ea typeface="微软雅黑" panose="020B0503020204020204" charset="-122"/>
                </a:rPr>
                <a:t>Powder Coating</a:t>
              </a:r>
              <a:endParaRPr lang="zh-CN" altLang="en-US" sz="1065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微软雅黑" panose="020B0503020204020204" charset="-122"/>
              </a:endParaRP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71000" y="4098925"/>
              <a:ext cx="1678940" cy="1544955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77405" y="4396740"/>
              <a:ext cx="1931670" cy="948690"/>
            </a:xfrm>
            <a:prstGeom prst="rect">
              <a:avLst/>
            </a:prstGeom>
          </p:spPr>
        </p:pic>
        <p:pic>
          <p:nvPicPr>
            <p:cNvPr id="49" name="图片 2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344035" y="4244340"/>
              <a:ext cx="1932305" cy="114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图片 1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732405" y="4183380"/>
              <a:ext cx="1452245" cy="1162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2025" y="1939290"/>
            <a:ext cx="2075180" cy="1478280"/>
          </a:xfrm>
          <a:prstGeom prst="rect">
            <a:avLst/>
          </a:prstGeom>
        </p:spPr>
      </p:pic>
      <p:pic>
        <p:nvPicPr>
          <p:cNvPr id="2" name="图片 1" descr="图片00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96255" y="1844675"/>
            <a:ext cx="1833880" cy="13754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96255" y="3220085"/>
            <a:ext cx="2168525" cy="255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65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微软雅黑" panose="020B0503020204020204" charset="-122"/>
              </a:rPr>
              <a:t>With additional parts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635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Portable BBQ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HGG2012U </a:t>
            </a: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Portable BBQ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768829" y="2092762"/>
            <a:ext cx="3622229" cy="3519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All 430SS Construction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SS Grid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for Main Burners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10,000BTU for a main burner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SS flame tamers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SS U shape burners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Push and turn Knobs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Foldable Legs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Cooking area : 52*33cm</a:t>
            </a: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35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CSA/AGA certificated</a:t>
            </a:r>
            <a:endParaRPr lang="en-US" altLang="en-US" sz="1235" dirty="0">
              <a:latin typeface="Calibri" panose="020F0502020204030204" charset="0"/>
              <a:ea typeface="MS PGothic" panose="020B0600070205080204" pitchFamily="34" charset="-128"/>
              <a:sym typeface="+mn-ea"/>
            </a:endParaRPr>
          </a:p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 dimension:55*46*38cm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 dimension:68*51*35cm</a:t>
            </a: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Container loading : 219pcs/20GP 442pcs/40GP 490pcs/40HQ 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715" y="2583180"/>
            <a:ext cx="3328035" cy="234823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4503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48inch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4 Drawers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Tool Chest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5088255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185" b="1" noProof="0">
                <a:ln>
                  <a:noFill/>
                </a:ln>
                <a:effectLst/>
                <a:uLnTx/>
                <a:uFillTx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HTC4804W</a:t>
            </a: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48inch 4 Drawers Tool Chest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654529" y="2019102"/>
            <a:ext cx="3622229" cy="3328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Dimension: 48”W*18”D*37.4”H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All 430 anti-fingerprint stainless steel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 drawers with 1 storage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30mm Thickness Rubber wood top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100lbs drawer ball bearing slide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Alu. drawer pull (handle)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4x6” caster, 2 with brake, 2 without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 Drawer liner included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 side handle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flat key included 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 50inchWx20inchDx42inchH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Package: 1pc/carton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Container loading :72pcs/40GP,106pcs/40HQ 120pcs/45HQ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9960" y="2537460"/>
            <a:ext cx="3552190" cy="248158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8640" y="932815"/>
            <a:ext cx="4752340" cy="4752340"/>
          </a:xfrm>
          <a:prstGeom prst="rect">
            <a:avLst/>
          </a:prstGeom>
        </p:spPr>
      </p:pic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4503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55inch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10 Drawers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Tool Chest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5260340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185" b="1" noProof="0">
                <a:ln>
                  <a:noFill/>
                </a:ln>
                <a:effectLst/>
                <a:uLnTx/>
                <a:uFillTx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HTC5510W</a:t>
            </a: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55inch 10 Drawers Tool Chest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718664" y="1869877"/>
            <a:ext cx="3622229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Dimension: 55”W*18”D*37.4”H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All 430 anti-fingerprint stainless steel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 drawers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30mm Thickness Rubber wood top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100lb  ball bearing drawer slide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Alu. drawer pull (handle)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4x6” caster, 2 with brake, 2 without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Drawer liner included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side handles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flat key included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 58inchWx20inchDx42inchH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Package: 1pc/carton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Container loading :94pcs/40HQ,104pcs/45HQ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</p:spTree>
  </p:cSld>
  <p:clrMapOvr>
    <a:masterClrMapping/>
  </p:clrMapOvr>
  <p:transition spd="slow" advTm="0">
    <p:random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 840px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0560" y="1744980"/>
            <a:ext cx="4763135" cy="4763135"/>
          </a:xfrm>
          <a:prstGeom prst="rect">
            <a:avLst/>
          </a:prstGeom>
        </p:spPr>
      </p:pic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41060" y="3007287"/>
            <a:ext cx="1875069" cy="19945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55inch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Tool Cabinet With Up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Cabinet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&amp;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Pegboard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5760085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HTC5512W</a:t>
            </a: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55inch Tool Cabinet With Up Cabinet&amp;Pegboard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803119" y="2833807"/>
            <a:ext cx="3622229" cy="2566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Dimension: 55”W*18”D*73.6”H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430 anti-fingerprinting   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15 drawers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rubber wood on top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With SS Pegboard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2pcs of large wall-mount upper cabinet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100lbs Drawer slide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side handles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4x6” caster, 2 with brake, 2 without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alu. drawer handles                                                                                                                                                                      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Drawer liner included    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flat key included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</p:spTree>
  </p:cSld>
  <p:clrMapOvr>
    <a:masterClrMapping/>
  </p:clrMapOvr>
  <p:transition spd="slow" advTm="0">
    <p:random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7221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61inch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Tool chest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with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9 drawers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buNone/>
            </a:pP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4949825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HTC6109PC</a:t>
            </a:r>
          </a:p>
          <a:p>
            <a:pPr algn="l"/>
            <a:r>
              <a:rPr lang="en-US" altLang="zh-CN" sz="1595">
                <a:latin typeface="Calibri" panose="020F0502020204030204" charset="0"/>
                <a:sym typeface="+mn-ea"/>
              </a:rPr>
              <a:t>61inch Tool chest with 9 drawers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940914" y="2471857"/>
            <a:ext cx="3622229" cy="2376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Dimension: 61”W*18”D*37.4”H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Black powder coating optional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9 drawers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rubber wood on top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100lbs Drawer slide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side handles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4x6” caster, 2 with brake, 2 without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alu. drawer handles                                                                                                                                                                      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Drawer liner included    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flat key included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power strip with ETL certificate</a:t>
            </a: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	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805" y="2212340"/>
            <a:ext cx="4281805" cy="3049905"/>
          </a:xfrm>
          <a:prstGeom prst="rect">
            <a:avLst/>
          </a:prstGeom>
        </p:spPr>
      </p:pic>
      <p:pic>
        <p:nvPicPr>
          <p:cNvPr id="4" name="图片 3" descr="图片0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810" y="4331970"/>
            <a:ext cx="2434590" cy="182562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4503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None/>
            </a:pPr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72inch </a:t>
            </a:r>
          </a:p>
          <a:p>
            <a:pPr algn="ctr">
              <a:buNone/>
            </a:pPr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10 Drawers</a:t>
            </a:r>
          </a:p>
          <a:p>
            <a:pPr algn="ctr">
              <a:buNone/>
            </a:pPr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 Tool Chest</a:t>
            </a:r>
            <a:endParaRPr lang="en-US" altLang="zh-CN" sz="1770">
              <a:latin typeface="Calibri" panose="020F0502020204030204" charset="0"/>
            </a:endParaRPr>
          </a:p>
          <a:p>
            <a:pPr algn="ctr">
              <a:buNone/>
            </a:pP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4394200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HTC7210W</a:t>
            </a: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72inch 10 Drawers Tool Chest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872969" y="1935917"/>
            <a:ext cx="3622229" cy="3328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Dimension: 72”W*18”D*37.4”H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All 430 anti-fingerprint stainless steel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 drawers  1 cabinet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35mm Thickness Rubber wood top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100lbs Drawer slide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side handles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4x6” caster, 2 with brake, 2 without brake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alu. drawer handles                                                                                                                                                                      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Drawer liner included    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flat key included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 74inchWx22inchDx42inchH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Package: 1pc/carton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Container loading :72pcs/40HQ, 80pcs/45HQ</a:t>
            </a:r>
            <a:r>
              <a:rPr lang="en-US" altLang="zh-CN" sz="1235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	                                                                                                                           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57348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24405" y="2310130"/>
            <a:ext cx="4317684" cy="28441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0">
    <p:random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178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72inch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 15 Drawers Tool Chest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HTC7215W</a:t>
            </a:r>
            <a:endParaRPr kumimoji="0" lang="en-US" altLang="zh-CN" sz="318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细黑" panose="02010600040101010101" pitchFamily="2" charset="-122"/>
              <a:cs typeface="华文细黑" panose="02010600040101010101" pitchFamily="2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sz="1595">
                <a:latin typeface="Calibri" panose="020F0502020204030204" charset="0"/>
                <a:sym typeface="+mn-ea"/>
              </a:rPr>
              <a:t>72inch 15 Drawers Tool Chest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785974" y="2161977"/>
            <a:ext cx="3622229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Dimension: 72”W*18”D*37.4”H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All 430 anti-fingerprint stainless steel 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15drawers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35mm Thickness Rubber wood top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100lbs Drawer slide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side handles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4x6” caster, 2 with brake, 2 without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alu. drawer handles                                                                                                                                                                      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Drawer liner included    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flat key included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 74inchWx22inchDx42inchH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Package: 1pc/carton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Container loading :72pcs/40HQ, 80pcs/45HQ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3" name="图片 2" descr="8.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8640" y="1021080"/>
            <a:ext cx="4882515" cy="488251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178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72inch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15 Drawers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Tool Chest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HTC7215PC</a:t>
            </a:r>
            <a:endParaRPr kumimoji="0" lang="en-US" altLang="zh-CN" sz="3185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华文细黑" panose="02010600040101010101" pitchFamily="2" charset="-122"/>
              <a:cs typeface="华文细黑" panose="02010600040101010101" pitchFamily="2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sz="1595">
                <a:latin typeface="Calibri" panose="020F0502020204030204" charset="0"/>
                <a:sym typeface="+mn-ea"/>
              </a:rPr>
              <a:t>72inch 15 Drawers Tool Chest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817089" y="2031167"/>
            <a:ext cx="3622229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Dimension: 72”W*18”D*37.4”H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Black powder coating optional  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15drawers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25mm Thichness MDF top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100lbs Drawer slide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side handles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4x6” caster, 2 with brake, 2 without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alu. drawer handles                                                                                                                                                                      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Drawer liner included    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flat key included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 74inchWx22inchDx42inchH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Package: 1pc/carton </a:t>
            </a:r>
            <a:endParaRPr lang="en-US" altLang="zh-CN" sz="124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Container loading :72pcs/40HQ, 80pcs/45HQ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5" name="图片 4" descr="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7065" y="2278380"/>
            <a:ext cx="4732020" cy="315468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6410" y="2636447"/>
            <a:ext cx="1875069" cy="22663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72inch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15 Drawers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Tool Chest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With Up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Cabinet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&amp;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Pegboard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5092700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HTC7218W</a:t>
            </a:r>
          </a:p>
          <a:p>
            <a:pPr algn="l">
              <a:buClrTx/>
              <a:buSzTx/>
              <a:buFontTx/>
            </a:pPr>
            <a:r>
              <a:rPr lang="en-US" altLang="zh-CN" sz="1595">
                <a:latin typeface="Calibri" panose="020F0502020204030204" charset="0"/>
                <a:sym typeface="+mn-ea"/>
              </a:rPr>
              <a:t>72inch 15 Drawers Tool Chest With Up Cabinet&amp;Pegboard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790419" y="2010212"/>
            <a:ext cx="3622229" cy="3709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Dimension: 72”W*18”D*73.6”H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430 anti-fingerprinting   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15 drawers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35mm thickness rubber wood on top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With SS Pegboard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3pcs of large wall-mount upper cabinet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100lbs Drawer slide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side handles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4x6” caster, 2 with brake, 2 without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alu. drawer handles                                                                                                                                                                      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Drawer liner included    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flat key included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 74inchWx22inchDx48.4inchH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Package: 1pc/carton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Container loading :48pcs/40HQ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3" name="图片 2" descr="画板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8160" y="1468120"/>
            <a:ext cx="5153025" cy="515302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635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Tall storage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buNone/>
            </a:pP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HSC2401W</a:t>
            </a: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Tall storage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759939" y="2403912"/>
            <a:ext cx="3622229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lvl="0" indent="0" algn="l" defTabSz="914400" rtl="0" eaLnBrk="0" latinLnBrk="0" hangingPunct="0">
              <a:lnSpc>
                <a:spcPct val="100000"/>
              </a:lnSpc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kumimoji="0" lang="en-US" altLang="zh-CN" sz="1240" i="0" u="none" strike="noStrike" kern="1200" cap="none" spc="0" normalizeH="0" baseline="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285750" marR="0" lvl="0" indent="-285750" algn="l" defTabSz="914400" rtl="0" eaLnBrk="0" latinLnBrk="0" hangingPunct="0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430 anti-fingerprinting ss</a:t>
            </a:r>
            <a:endParaRPr kumimoji="0" lang="en-US" altLang="zh-CN" sz="1240" b="0" i="0" u="none" strike="noStrike" kern="1200" cap="none" spc="0" normalizeH="0" baseline="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285750" marR="0" lvl="0" indent="-285750" algn="l" defTabSz="914400" rtl="0" eaLnBrk="0" latinLnBrk="0" hangingPunct="0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One storage 4pcs of adjusted shelf with 7 different position</a:t>
            </a:r>
            <a:endParaRPr kumimoji="0" lang="en-US" altLang="zh-CN" sz="1240" b="0" i="0" u="none" strike="noStrike" kern="1200" cap="none" spc="0" normalizeH="0" baseline="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285750" marR="0" lvl="0" indent="-285750" algn="l" defTabSz="914400" rtl="0" eaLnBrk="0" latinLnBrk="0" hangingPunct="0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Alu. drawer pull (handle)</a:t>
            </a:r>
            <a:endParaRPr lang="en-US" altLang="zh-CN" sz="1240" strike="noStrike" dirty="0">
              <a:latin typeface="Calibri" panose="020F050202020403020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285750" marR="0" lvl="0" indent="-285750" algn="l" defTabSz="914400" rtl="0" eaLnBrk="0" latinLnBrk="0" hangingPunct="0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adjustable legs</a:t>
            </a:r>
            <a:endParaRPr kumimoji="0" lang="en-US" altLang="zh-CN" sz="1240" b="0" i="0" u="none" strike="noStrike" kern="1200" cap="none" spc="0" normalizeH="0" baseline="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285750" marR="0" lvl="0" indent="-285750" algn="l" defTabSz="914400" rtl="0" eaLnBrk="0" latinLnBrk="0" hangingPunct="0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flat key included  </a:t>
            </a:r>
            <a:endParaRPr kumimoji="0" lang="en-US" altLang="zh-CN" sz="1240" b="0" i="0" u="none" strike="noStrike" kern="1200" cap="none" spc="0" normalizeH="0" baseline="0" dirty="0">
              <a:latin typeface="Calibri" panose="020F050202020403020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R="0" lvl="0" indent="0" algn="l" defTabSz="914400" rtl="0" eaLnBrk="0" latinLnBrk="0" hangingPunct="0">
              <a:lnSpc>
                <a:spcPct val="100000"/>
              </a:lnSpc>
              <a:buClrTx/>
              <a:buSzTx/>
              <a:buFont typeface="Wingdings" panose="05000000000000000000" charset="0"/>
              <a:buNone/>
            </a:pPr>
            <a:endParaRPr kumimoji="0" lang="en-US" altLang="zh-CN" sz="1240" b="0" i="0" u="none" strike="noStrike" kern="1200" cap="none" spc="0" normalizeH="0" baseline="0" dirty="0">
              <a:latin typeface="Calibri" panose="020F050202020403020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R="0" lvl="0" indent="0" algn="l" defTabSz="914400" rtl="0" eaLnBrk="0" latinLnBrk="0" hangingPunct="0">
              <a:lnSpc>
                <a:spcPct val="100000"/>
              </a:lnSpc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kumimoji="0" lang="en-US" altLang="zh-CN" sz="1240" i="0" u="none" strike="noStrike" kern="1200" cap="none" spc="0" normalizeH="0" baseline="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285750" marR="0" lvl="0" indent="-285750" algn="l" defTabSz="914400" rtl="0" eaLnBrk="0" latinLnBrk="0" hangingPunct="0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Dimension:23.6”W*18”D*73.5”H</a:t>
            </a:r>
            <a:endParaRPr kumimoji="0" lang="en-US" altLang="zh-CN" sz="1240" b="0" i="0" u="none" strike="noStrike" kern="1200" cap="none" spc="0" normalizeH="0" baseline="0" noProof="1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marR="0" lvl="0" indent="-285750" algn="l" defTabSz="914400" rtl="0" eaLnBrk="0" latinLnBrk="0" hangingPunct="0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 26.5</a:t>
            </a: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Arial" panose="020B0604020202020204" pitchFamily="34" charset="0"/>
              </a:rPr>
              <a:t>inchW*21.6inchD*77.5inchH</a:t>
            </a:r>
            <a:endParaRPr lang="en-US" altLang="zh-CN" sz="1240" strike="noStrike" noProof="1">
              <a:latin typeface="Calibri" panose="020F050202020403020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marL="285750" marR="0" lvl="0" indent="-285750" algn="l" defTabSz="914400" rtl="0" eaLnBrk="0" latinLnBrk="0" hangingPunct="0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Package: 1pc/carton</a:t>
            </a:r>
            <a:endParaRPr lang="en-US" altLang="zh-CN" sz="1240" strike="noStrike" dirty="0">
              <a:latin typeface="Calibri" panose="020F050202020403020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285750" marR="0" lvl="0" indent="-285750" algn="l" defTabSz="914400" rtl="0" eaLnBrk="0" latinLnBrk="0" hangingPunct="0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</a:pPr>
            <a:endParaRPr kumimoji="0" lang="en-US" altLang="zh-CN" sz="1240" b="0" i="0" u="none" strike="noStrike" kern="1200" cap="none" spc="0" normalizeH="0" baseline="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285750" marR="0" lvl="0" indent="-285750" algn="l" defTabSz="914400" rtl="0" eaLnBrk="0" latinLnBrk="0" hangingPunct="0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</a:pPr>
            <a:endParaRPr kumimoji="0" lang="en-US" altLang="zh-CN" sz="1240" b="0" i="0" u="none" strike="noStrike" kern="1200" cap="none" spc="0" normalizeH="0" baseline="0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285750" marR="0" lvl="0" indent="-285750" algn="l" defTabSz="914400" rtl="0" eaLnBrk="0" latinLnBrk="0" hangingPunct="0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qty: 68pcs/40HQ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3" name="图片 2" descr="图片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530" y="1513840"/>
            <a:ext cx="2078355" cy="491871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6410" y="2601522"/>
            <a:ext cx="1875069" cy="22663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72inch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15 Drawers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Tool Chest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 With Up Cabinet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&amp;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Pegboard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5165090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HTC7218RC</a:t>
            </a:r>
          </a:p>
          <a:p>
            <a:pPr algn="l">
              <a:buClrTx/>
              <a:buSzTx/>
              <a:buFontTx/>
            </a:pPr>
            <a:r>
              <a:rPr lang="en-US" altLang="zh-CN" sz="1595">
                <a:latin typeface="Calibri" panose="020F0502020204030204" charset="0"/>
                <a:sym typeface="+mn-ea"/>
              </a:rPr>
              <a:t>72inch 15 Drawers Tool Chest With Up Cabinet &amp; Pegboard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786609" y="2083872"/>
            <a:ext cx="3622229" cy="3709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Dimension: 72”W*18”D*73.6”H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Red powder coating 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15 drawers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</a:rPr>
              <a:t>MDF top </a:t>
            </a: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With SS Pegboard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3pcs of large wall-mount upper cabinet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100lbs Drawer slide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side handles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4x6” caster, 2 with brake, 2 without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alu. drawer handles                                                                                                                                                                      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Drawer liner included    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flat key included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b="1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 74inchWx22inchDx48.4inchH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Package: 1pc/carton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Container loading :48pcs/40HQ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3" name="图片 2" descr="DSC_83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350" y="1638935"/>
            <a:ext cx="3441700" cy="471360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178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Pizza Oven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(Wood Only)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HPO01S-1</a:t>
            </a:r>
            <a:endParaRPr lang="en-US" altLang="zh-CN" sz="3185">
              <a:solidFill>
                <a:schemeClr val="tx1"/>
              </a:solidFill>
              <a:ea typeface="华文细黑" panose="02010600040101010101" pitchFamily="2" charset="-122"/>
              <a:cs typeface="华文细黑" panose="02010600040101010101" pitchFamily="2" charset="-122"/>
              <a:sym typeface="+mn-ea"/>
            </a:endParaRP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Pizza Oven (Wood Only)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5854700" y="2076450"/>
            <a:ext cx="4421505" cy="2376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Material: Stainless Steel #430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Firebrick inside the oven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Cooking  Time: 5 minutes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Dimension:82*73*120cm(W*D*H)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Cooking Area: 0.48m2  (64cm×75cm)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Wheels included, easy to move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Wood fuel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Carton Size: 85×85×60cm           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等线" panose="02010600030101010101" charset="-122"/>
              </a:rPr>
              <a:t>container load (without pallet):103 Pcs/40HQ</a:t>
            </a:r>
          </a:p>
        </p:txBody>
      </p:sp>
      <p:pic>
        <p:nvPicPr>
          <p:cNvPr id="3" name="图片 2" descr="pizza oven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1290" y="1552575"/>
            <a:ext cx="3206750" cy="481012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None/>
            </a:pPr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RED Tall Cabinet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HSC2401RC</a:t>
            </a: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RED Tall Cabinet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350364" y="2557582"/>
            <a:ext cx="3622229" cy="18053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hangingPunct="0">
              <a:lnSpc>
                <a:spcPct val="100000"/>
              </a:lnSpc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SPECIFCIATION</a:t>
            </a:r>
            <a:endParaRPr lang="en-US" altLang="zh-CN" sz="1240" strike="noStrike" noProof="1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Four(4) galvanized shelf with 5 adjustable Height</a:t>
            </a:r>
            <a:endParaRPr lang="en-US" altLang="zh-CN" sz="1240" strike="noStrike" noProof="1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Mat black Frame</a:t>
            </a:r>
            <a:endParaRPr lang="en-US" altLang="zh-CN" sz="1240" strike="noStrike" noProof="1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Red Door </a:t>
            </a:r>
            <a:endParaRPr lang="en-US" altLang="zh-CN" sz="1240" strike="noStrike" noProof="1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Black aluminumn Door handle</a:t>
            </a:r>
            <a:endParaRPr lang="en-US" altLang="zh-CN" sz="1240" strike="noStrike" noProof="1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Flat Keys Internal Locking System (2 Keys)</a:t>
            </a:r>
            <a:endParaRPr lang="en-US" altLang="zh-CN" sz="1240" strike="noStrike" noProof="1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Height adjustable Feet</a:t>
            </a:r>
            <a:endParaRPr lang="en-US" altLang="zh-CN" sz="1240" strike="noStrike" noProof="1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indent="-285750" algn="l" eaLnBrk="0" hangingPunct="0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Dimension:23.6”W*18”D*73.5”H</a:t>
            </a:r>
            <a:endParaRPr lang="en-US" altLang="zh-CN" sz="1240" strike="noStrike" noProof="1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hangingPunct="0">
              <a:lnSpc>
                <a:spcPct val="100000"/>
              </a:lnSpc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KD construction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4" name="图片 3" descr="IMG_5260副本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0580" y="1003935"/>
            <a:ext cx="4083685" cy="612584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1178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96inch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24 Drawers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Tool Chest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HTC9624W</a:t>
            </a:r>
          </a:p>
          <a:p>
            <a:pPr algn="l">
              <a:buClrTx/>
              <a:buSzTx/>
              <a:buFontTx/>
            </a:pPr>
            <a:r>
              <a:rPr lang="en-US" altLang="zh-CN" sz="1595">
                <a:latin typeface="Calibri" panose="020F0502020204030204" charset="0"/>
                <a:sym typeface="+mn-ea"/>
              </a:rPr>
              <a:t>96inch 24 Drawers Tool Chest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705329" y="2139752"/>
            <a:ext cx="3622229" cy="3328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Dimension: 96”W*18”D*37.4”H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430 anti-fingerprinting   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24 drawers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rubber wood on top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100lbs Drawer slide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side handles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Alu. drawer handles 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Drawer liner included                                                                                                                                                                          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6x6” caster, 4 with brake, 2 without brake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flat key included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 98inchWx22inchDx42inchH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Package: 1pc/carton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Container loading :32pcs/40HQ plus 9pcs 7215, 40pcs/45HQ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63492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5510" y="2430145"/>
            <a:ext cx="4166235" cy="24777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0">
    <p:random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635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Multi-function tool cabinet</a:t>
            </a: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3321685" cy="1071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Multi-function tool cabinet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705329" y="2596952"/>
            <a:ext cx="3622229" cy="1233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Material 430SS  </a:t>
            </a: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size: 72“*18“*37.4”</a:t>
            </a: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MDF countertop</a:t>
            </a: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10 drawers +Storage box </a:t>
            </a: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Includes 1 storage rack and bottle opener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5708" y="2805748"/>
            <a:ext cx="3780155" cy="2498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0">
    <p:random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635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Lifting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tool cabinet</a:t>
            </a: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3736340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HOLC5209BB1M</a:t>
            </a:r>
          </a:p>
          <a:p>
            <a:pPr algn="l">
              <a:buClrTx/>
              <a:buSzTx/>
              <a:buFontTx/>
            </a:pPr>
            <a:r>
              <a:rPr lang="en-US" altLang="zh-CN" sz="1595">
                <a:latin typeface="Calibri" panose="020F0502020204030204" charset="0"/>
                <a:sym typeface="+mn-ea"/>
              </a:rPr>
              <a:t>Lifting tool cabinet</a:t>
            </a:r>
          </a:p>
        </p:txBody>
      </p:sp>
      <p:sp>
        <p:nvSpPr>
          <p:cNvPr id="2" name="Text Box 7"/>
          <p:cNvSpPr txBox="1"/>
          <p:nvPr/>
        </p:nvSpPr>
        <p:spPr>
          <a:xfrm>
            <a:off x="6955790" y="1589405"/>
            <a:ext cx="2931160" cy="1233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Lifting platform panel, </a:t>
            </a: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adjustable height from 38in. To 48inch </a:t>
            </a: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can be fixed in any position  </a:t>
            </a: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SPCC</a:t>
            </a: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52“ or 72” </a:t>
            </a:r>
          </a:p>
        </p:txBody>
      </p:sp>
      <p:pic>
        <p:nvPicPr>
          <p:cNvPr id="4" name="图片 3" descr="图片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5670" y="1163320"/>
            <a:ext cx="4001770" cy="3672205"/>
          </a:xfrm>
          <a:prstGeom prst="rect">
            <a:avLst/>
          </a:prstGeom>
        </p:spPr>
      </p:pic>
      <p:pic>
        <p:nvPicPr>
          <p:cNvPr id="5" name="图片 4" descr="图片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1765" y="4782185"/>
            <a:ext cx="2629535" cy="1725930"/>
          </a:xfrm>
          <a:prstGeom prst="rect">
            <a:avLst/>
          </a:prstGeom>
        </p:spPr>
      </p:pic>
      <p:pic>
        <p:nvPicPr>
          <p:cNvPr id="7" name="图片 6" descr="1649216116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790" y="3401695"/>
            <a:ext cx="3319780" cy="230695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36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Workbench</a:t>
            </a: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581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Workbench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662149" y="2996367"/>
            <a:ext cx="3622229" cy="10433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0" algn="l" eaLnBrk="0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52”,62”,72“</a:t>
            </a: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SPCC</a:t>
            </a: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Rubber solid wood top , also can do MDF  </a:t>
            </a:r>
          </a:p>
          <a:p>
            <a:pPr marL="285750" lvl="0" indent="-285750" algn="l" eaLnBrk="0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KD construction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855" y="2321560"/>
            <a:ext cx="3662045" cy="296545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None/>
            </a:pPr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Pro-Style Garage Suites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5385435" cy="1318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Pro-Style Garage Suites</a:t>
            </a:r>
          </a:p>
          <a:p>
            <a:pPr lvl="0" algn="l">
              <a:buClrTx/>
              <a:buSzTx/>
              <a:buFontTx/>
            </a:pPr>
            <a:r>
              <a:rPr lang="en-US" altLang="zh-CN" sz="1595">
                <a:latin typeface="Calibri" panose="020F0502020204030204" charset="0"/>
                <a:sym typeface="+mn-ea"/>
              </a:rPr>
              <a:t>--Weld structure</a:t>
            </a:r>
          </a:p>
          <a:p>
            <a:pPr lvl="0" algn="l">
              <a:buClrTx/>
              <a:buSzTx/>
              <a:buFontTx/>
            </a:pPr>
            <a:r>
              <a:rPr lang="en-US" altLang="zh-CN" sz="3185" b="1" kern="0">
                <a:solidFill>
                  <a:srgbClr val="7E7E7E"/>
                </a:solidFill>
                <a:latin typeface="Calibri" panose="020F0502020204030204" charset="0"/>
                <a:ea typeface="+mj-ea"/>
                <a:cs typeface="Calibri" panose="020F0502020204030204" charset="0"/>
                <a:sym typeface="+mn-ea"/>
              </a:rPr>
              <a:t> </a:t>
            </a:r>
            <a:endParaRPr lang="en-US" altLang="zh-CN" sz="1595">
              <a:latin typeface="Calibri" panose="020F05020202040302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871" y="1834784"/>
            <a:ext cx="5186800" cy="425841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None/>
            </a:pPr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Pro-Style Garage Suites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5385435" cy="1318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Pro-Style Garage Suites</a:t>
            </a:r>
          </a:p>
          <a:p>
            <a:pPr lvl="0" algn="l">
              <a:buClrTx/>
              <a:buSzTx/>
              <a:buFontTx/>
            </a:pPr>
            <a:r>
              <a:rPr lang="en-US" altLang="zh-CN" sz="1595">
                <a:latin typeface="Calibri" panose="020F0502020204030204" charset="0"/>
                <a:sym typeface="+mn-ea"/>
              </a:rPr>
              <a:t>Family Look</a:t>
            </a:r>
          </a:p>
          <a:p>
            <a:pPr lvl="0" algn="l">
              <a:buClrTx/>
              <a:buSzTx/>
              <a:buFontTx/>
            </a:pPr>
            <a:r>
              <a:rPr lang="en-US" altLang="zh-CN" sz="3185" b="1" kern="0">
                <a:solidFill>
                  <a:srgbClr val="7E7E7E"/>
                </a:solidFill>
                <a:latin typeface="Calibri" panose="020F0502020204030204" charset="0"/>
                <a:ea typeface="+mj-ea"/>
                <a:cs typeface="Calibri" panose="020F0502020204030204" charset="0"/>
                <a:sym typeface="+mn-ea"/>
              </a:rPr>
              <a:t> </a:t>
            </a:r>
            <a:endParaRPr lang="en-US" altLang="zh-CN" sz="1595">
              <a:latin typeface="Calibri" panose="020F0502020204030204" charset="0"/>
            </a:endParaRPr>
          </a:p>
        </p:txBody>
      </p:sp>
      <p:pic>
        <p:nvPicPr>
          <p:cNvPr id="41995" name="内容占位符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1810" y="4495286"/>
            <a:ext cx="1467556" cy="1131577"/>
          </a:xfrm>
        </p:spPr>
      </p:pic>
      <p:sp>
        <p:nvSpPr>
          <p:cNvPr id="14" name="文本框 13"/>
          <p:cNvSpPr txBox="1"/>
          <p:nvPr/>
        </p:nvSpPr>
        <p:spPr>
          <a:xfrm>
            <a:off x="2190572" y="3626820"/>
            <a:ext cx="150653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1500" noProof="1">
                <a:latin typeface="+mn-lt"/>
                <a:ea typeface="+mn-ea"/>
                <a:cs typeface="+mn-cs"/>
              </a:rPr>
              <a:t>3pcs suites</a:t>
            </a:r>
            <a:endParaRPr lang="en-US" altLang="zh-CN" sz="1500" noProof="1"/>
          </a:p>
        </p:txBody>
      </p:sp>
      <p:sp>
        <p:nvSpPr>
          <p:cNvPr id="15" name="文本框 14"/>
          <p:cNvSpPr txBox="1"/>
          <p:nvPr/>
        </p:nvSpPr>
        <p:spPr>
          <a:xfrm>
            <a:off x="4068509" y="5932082"/>
            <a:ext cx="150653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1500" noProof="1">
                <a:latin typeface="+mn-lt"/>
                <a:ea typeface="+mn-ea"/>
                <a:cs typeface="+mn-cs"/>
              </a:rPr>
              <a:t>3pcs suites</a:t>
            </a:r>
            <a:endParaRPr lang="en-US" altLang="zh-CN" sz="1500" noProof="1"/>
          </a:p>
        </p:txBody>
      </p:sp>
      <p:sp>
        <p:nvSpPr>
          <p:cNvPr id="2" name="文本框 1"/>
          <p:cNvSpPr txBox="1"/>
          <p:nvPr/>
        </p:nvSpPr>
        <p:spPr>
          <a:xfrm>
            <a:off x="4068146" y="3626510"/>
            <a:ext cx="150653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1500" noProof="1">
                <a:latin typeface="+mn-lt"/>
                <a:ea typeface="+mn-ea"/>
                <a:cs typeface="+mn-cs"/>
              </a:rPr>
              <a:t>4pcs suites</a:t>
            </a:r>
            <a:endParaRPr lang="en-US" altLang="zh-CN" sz="1500" noProof="1"/>
          </a:p>
        </p:txBody>
      </p:sp>
      <p:sp>
        <p:nvSpPr>
          <p:cNvPr id="17" name="文本框 16"/>
          <p:cNvSpPr txBox="1"/>
          <p:nvPr/>
        </p:nvSpPr>
        <p:spPr>
          <a:xfrm>
            <a:off x="2190795" y="5932082"/>
            <a:ext cx="150653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1500" noProof="1">
                <a:latin typeface="+mn-lt"/>
                <a:ea typeface="+mn-ea"/>
                <a:cs typeface="+mn-cs"/>
              </a:rPr>
              <a:t>4pcs suites</a:t>
            </a:r>
            <a:endParaRPr lang="en-US" altLang="zh-CN" sz="1500" noProof="1"/>
          </a:p>
        </p:txBody>
      </p:sp>
      <p:sp>
        <p:nvSpPr>
          <p:cNvPr id="18" name="文本框 17"/>
          <p:cNvSpPr txBox="1"/>
          <p:nvPr/>
        </p:nvSpPr>
        <p:spPr>
          <a:xfrm>
            <a:off x="6300792" y="4117907"/>
            <a:ext cx="150653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en-US" altLang="zh-CN" sz="1500" noProof="1">
                <a:latin typeface="+mn-lt"/>
                <a:ea typeface="+mn-ea"/>
                <a:cs typeface="+mn-cs"/>
              </a:rPr>
              <a:t>Work top(wood, stainless steel available)</a:t>
            </a:r>
            <a:endParaRPr lang="en-US" altLang="zh-CN" sz="1500" noProof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4864" y="3981697"/>
            <a:ext cx="2073536" cy="17346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4864" y="1741417"/>
            <a:ext cx="1827186" cy="17669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7151" y="4005901"/>
            <a:ext cx="1871831" cy="17104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4097" y="1741417"/>
            <a:ext cx="2057400" cy="18879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5025" y="1661160"/>
            <a:ext cx="1621790" cy="2048510"/>
          </a:xfrm>
          <a:prstGeom prst="rect">
            <a:avLst/>
          </a:prstGeom>
        </p:spPr>
      </p:pic>
      <p:pic>
        <p:nvPicPr>
          <p:cNvPr id="9" name="图片 8" descr="SUMLL$0~7XD$3V`IXWY)~BO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5815" y="1661160"/>
            <a:ext cx="2487295" cy="248729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None/>
            </a:pPr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Pro-Style Garage Suites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640" y="640080"/>
            <a:ext cx="5385435" cy="1318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Pro-Style Garage Suites</a:t>
            </a:r>
          </a:p>
          <a:p>
            <a:pPr lvl="0" algn="l">
              <a:buClrTx/>
              <a:buSzTx/>
              <a:buFontTx/>
            </a:pPr>
            <a:r>
              <a:rPr lang="en-US" altLang="zh-CN" sz="1595">
                <a:latin typeface="Calibri" panose="020F0502020204030204" charset="0"/>
                <a:sym typeface="+mn-ea"/>
              </a:rPr>
              <a:t>Measure</a:t>
            </a:r>
          </a:p>
          <a:p>
            <a:pPr lvl="0" algn="l">
              <a:buClrTx/>
              <a:buSzTx/>
              <a:buFontTx/>
            </a:pPr>
            <a:r>
              <a:rPr lang="en-US" altLang="zh-CN" sz="3185" b="1" kern="0">
                <a:solidFill>
                  <a:srgbClr val="7E7E7E"/>
                </a:solidFill>
                <a:latin typeface="Calibri" panose="020F0502020204030204" charset="0"/>
                <a:ea typeface="+mj-ea"/>
                <a:cs typeface="Calibri" panose="020F0502020204030204" charset="0"/>
                <a:sym typeface="+mn-ea"/>
              </a:rPr>
              <a:t> </a:t>
            </a:r>
            <a:endParaRPr lang="en-US" altLang="zh-CN" sz="1595">
              <a:latin typeface="Calibri" panose="020F05020202040302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3598545" y="1318260"/>
            <a:ext cx="4796155" cy="558292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32inch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Tall Cabinet</a:t>
            </a:r>
            <a:endParaRPr lang="en-US" altLang="zh-CN" sz="1770">
              <a:latin typeface="Calibri" panose="020F0502020204030204" charset="0"/>
            </a:endParaRPr>
          </a:p>
          <a:p>
            <a:pPr algn="ctr"/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HTC3280PC</a:t>
            </a:r>
          </a:p>
          <a:p>
            <a:pPr algn="l">
              <a:buClrTx/>
              <a:buSzTx/>
              <a:buFontTx/>
            </a:pPr>
            <a:r>
              <a:rPr lang="en-US" altLang="zh-CN" sz="1595">
                <a:latin typeface="Calibri" panose="020F0502020204030204" charset="0"/>
                <a:sym typeface="+mn-ea"/>
              </a:rPr>
              <a:t>32inch Tall Cabinet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733904" y="2316917"/>
            <a:ext cx="3622229" cy="2376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fontAlgn="auto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Heavvy duty Black Powder Coated Steel 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2 * Shelves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Easy leveling feet on tall locker allow you to adjust the feet from inside the cabinet without lift the cabinets up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fontAlgn="auto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Specifications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Dimension: 32''W*24''D*80''H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Package Dimension: 34.63''W*27''D*85.13''H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capacity up to 1370lbs.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qty: 43pcs/40”HQ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615" y="1715770"/>
            <a:ext cx="2500630" cy="4098290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4819" y="641665"/>
            <a:ext cx="1693747" cy="5866970"/>
          </a:xfrm>
          <a:prstGeom prst="rect">
            <a:avLst/>
          </a:prstGeom>
          <a:solidFill>
            <a:srgbClr val="4452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endParaRPr lang="zh-CN" altLang="en-US" sz="2835">
              <a:solidFill>
                <a:srgbClr val="FFFFFF"/>
              </a:solidFill>
              <a:latin typeface="Calibri" panose="020F0502020204030204" charset="0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29698" name="TextBox 3"/>
          <p:cNvSpPr txBox="1"/>
          <p:nvPr/>
        </p:nvSpPr>
        <p:spPr>
          <a:xfrm>
            <a:off x="-35140" y="3007287"/>
            <a:ext cx="1875069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24inch </a:t>
            </a:r>
          </a:p>
          <a:p>
            <a:pPr algn="ctr"/>
            <a:r>
              <a:rPr lang="en-US" altLang="zh-CN" sz="1770" b="1" dirty="0">
                <a:solidFill>
                  <a:schemeClr val="bg1"/>
                </a:solidFill>
                <a:latin typeface="Cambria" panose="02040503050406030204" pitchFamily="18" charset="0"/>
                <a:sym typeface="+mn-ea"/>
              </a:rPr>
              <a:t>Wall Cabinet</a:t>
            </a: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buNone/>
            </a:pPr>
            <a:endParaRPr lang="en-US" altLang="zh-CN" sz="177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699" name="文本框 6"/>
          <p:cNvSpPr txBox="1"/>
          <p:nvPr/>
        </p:nvSpPr>
        <p:spPr>
          <a:xfrm>
            <a:off x="1818845" y="640259"/>
            <a:ext cx="3089507" cy="82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185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HWC2402PC</a:t>
            </a:r>
          </a:p>
          <a:p>
            <a:r>
              <a:rPr lang="en-US" altLang="zh-CN" sz="1595">
                <a:latin typeface="Calibri" panose="020F0502020204030204" charset="0"/>
                <a:sym typeface="+mn-ea"/>
              </a:rPr>
              <a:t>24inch Wall Cabinet</a:t>
            </a:r>
            <a:endParaRPr lang="en-US" altLang="zh-CN" sz="1595">
              <a:latin typeface="Calibri" panose="020F0502020204030204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6337029" y="2767132"/>
            <a:ext cx="3622229" cy="1614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eaLnBrk="0" fontAlgn="auto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Description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Heavvy duty Black Powder Coated Steel 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1 Shelf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l" eaLnBrk="0" fontAlgn="auto" hangingPunct="0">
              <a:buClrTx/>
              <a:buSzTx/>
              <a:buFont typeface="Wingdings" panose="05000000000000000000" charset="0"/>
              <a:buNone/>
            </a:pPr>
            <a:r>
              <a:rPr lang="en-US" altLang="zh-CN" sz="1240" b="1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Specifications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Product Dimension:  24”W*14”D*20”H</a:t>
            </a:r>
            <a:endParaRPr lang="en-US" altLang="zh-CN" sz="1240" noProof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marL="285750" indent="-285750" algn="l" eaLnBrk="0" fontAlgn="auto" hangingPunct="0">
              <a:buClrTx/>
              <a:buSzTx/>
              <a:buFont typeface="Wingdings" panose="05000000000000000000" charset="0"/>
              <a:buChar char="l"/>
            </a:pPr>
            <a:r>
              <a:rPr lang="en-US" altLang="zh-CN" sz="124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Loading capacity up to 200 lbs.</a:t>
            </a:r>
            <a:endParaRPr lang="en-US" altLang="zh-CN" sz="1240" dirty="0">
              <a:latin typeface="Calibri" panose="020F0502020204030204" charset="0"/>
              <a:ea typeface="宋体" panose="02010600030101010101" pitchFamily="2" charset="-122"/>
              <a:sym typeface="等线" panose="0201060003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2866" y="2767509"/>
            <a:ext cx="1944983" cy="1423775"/>
          </a:xfrm>
          <a:prstGeom prst="rect">
            <a:avLst/>
          </a:prstGeom>
        </p:spPr>
      </p:pic>
    </p:spTree>
  </p:cSld>
  <p:clrMapOvr>
    <a:masterClrMapping/>
  </p:clrMapOvr>
  <p:transition spd="slow" advTm="0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ExMjdlZmZlZTY1MjQzMjQ2ODI5YWIwZDQyM2QwND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07_20*i*43"/>
  <p:tag name="KSO_WM_TEMPLATE_CATEGORY" val="special"/>
  <p:tag name="KSO_WM_TEMPLATE_INDEX" val="20162907"/>
  <p:tag name="KSO_WM_UNIT_INDEX" val="4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91a63e0b-8f7b-45f3-8607-6b5efef8686a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07_20*i*0"/>
  <p:tag name="KSO_WM_TEMPLATE_CATEGORY" val="special"/>
  <p:tag name="KSO_WM_TEMPLATE_INDEX" val="20162907"/>
  <p:tag name="KSO_WM_UNIT_INDEX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07_20*i*1"/>
  <p:tag name="KSO_WM_TEMPLATE_CATEGORY" val="special"/>
  <p:tag name="KSO_WM_TEMPLATE_INDEX" val="20162907"/>
  <p:tag name="KSO_WM_UNIT_INDEX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07_20*i*9"/>
  <p:tag name="KSO_WM_TEMPLATE_CATEGORY" val="special"/>
  <p:tag name="KSO_WM_TEMPLATE_INDEX" val="20162907"/>
  <p:tag name="KSO_WM_UNIT_INDEX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07_20*i*10"/>
  <p:tag name="KSO_WM_TEMPLATE_CATEGORY" val="special"/>
  <p:tag name="KSO_WM_TEMPLATE_INDEX" val="20162907"/>
  <p:tag name="KSO_WM_UNIT_INDEX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07_20*i*21"/>
  <p:tag name="KSO_WM_TEMPLATE_CATEGORY" val="special"/>
  <p:tag name="KSO_WM_TEMPLATE_INDEX" val="20162907"/>
  <p:tag name="KSO_WM_UNIT_INDEX" val="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07_20*i*32"/>
  <p:tag name="KSO_WM_TEMPLATE_CATEGORY" val="special"/>
  <p:tag name="KSO_WM_TEMPLATE_INDEX" val="20162907"/>
  <p:tag name="KSO_WM_UNIT_INDEX" val="3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07_20*i*43"/>
  <p:tag name="KSO_WM_TEMPLATE_CATEGORY" val="special"/>
  <p:tag name="KSO_WM_TEMPLATE_INDEX" val="20162907"/>
  <p:tag name="KSO_WM_UNIT_INDEX" val="4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07_20*i*44"/>
  <p:tag name="KSO_WM_TEMPLATE_CATEGORY" val="special"/>
  <p:tag name="KSO_WM_TEMPLATE_INDEX" val="20162907"/>
  <p:tag name="KSO_WM_UNIT_INDEX" val="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245,&quot;width&quot;:589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07_20*i*45"/>
  <p:tag name="KSO_WM_TEMPLATE_CATEGORY" val="special"/>
  <p:tag name="KSO_WM_TEMPLATE_INDEX" val="20162907"/>
  <p:tag name="KSO_WM_UNIT_INDEX" val="4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07_20*i*46"/>
  <p:tag name="KSO_WM_TEMPLATE_CATEGORY" val="special"/>
  <p:tag name="KSO_WM_TEMPLATE_INDEX" val="20162907"/>
  <p:tag name="KSO_WM_UNIT_INDEX" val="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669.2913385826769,&quot;width&quot;:3779.527559055118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232"/>
  <p:tag name="KSO_WM_TAG_VERSION" val="1.0"/>
  <p:tag name="KSO_WM_SLIDE_ID" val="basetag20164232_30"/>
  <p:tag name="KSO_WM_SLIDE_INDEX" val="30"/>
  <p:tag name="KSO_WM_SLIDE_ITEM_CNT" val="0"/>
  <p:tag name="KSO_WM_SLIDE_LAYOUT" val="a_f"/>
  <p:tag name="KSO_WM_SLIDE_LAYOUT_CNT" val="0_0"/>
  <p:tag name="KSO_WM_SLIDE_TYPE" val="text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3146_21*i*2"/>
  <p:tag name="KSO_WM_TEMPLATE_CATEGORY" val="special"/>
  <p:tag name="KSO_WM_TEMPLATE_INDEX" val="20163146"/>
  <p:tag name="KSO_WM_UNIT_INDEX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07_20*i*43"/>
  <p:tag name="KSO_WM_TEMPLATE_CATEGORY" val="special"/>
  <p:tag name="KSO_WM_TEMPLATE_INDEX" val="20162907"/>
  <p:tag name="KSO_WM_UNIT_INDEX" val="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07_20*i*43"/>
  <p:tag name="KSO_WM_TEMPLATE_CATEGORY" val="special"/>
  <p:tag name="KSO_WM_TEMPLATE_INDEX" val="20162907"/>
  <p:tag name="KSO_WM_UNIT_INDEX" val="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07_20*i*43"/>
  <p:tag name="KSO_WM_TEMPLATE_CATEGORY" val="special"/>
  <p:tag name="KSO_WM_TEMPLATE_INDEX" val="20162907"/>
  <p:tag name="KSO_WM_UNIT_INDEX" val="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special20162907_20*i*43"/>
  <p:tag name="KSO_WM_TEMPLATE_CATEGORY" val="special"/>
  <p:tag name="KSO_WM_TEMPLATE_INDEX" val="20162907"/>
  <p:tag name="KSO_WM_UNIT_INDEX" val="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11961</Words>
  <Application>Microsoft Office PowerPoint</Application>
  <PresentationFormat>Custom</PresentationFormat>
  <Paragraphs>2364</Paragraphs>
  <Slides>103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10" baseType="lpstr">
      <vt:lpstr>微软雅黑</vt:lpstr>
      <vt:lpstr>Arial</vt:lpstr>
      <vt:lpstr>Calibri</vt:lpstr>
      <vt:lpstr>Cambria</vt:lpstr>
      <vt:lpstr>Times New Roman</vt:lpstr>
      <vt:lpstr>Wingdings</vt:lpstr>
      <vt:lpstr>Office Theme</vt:lpstr>
      <vt:lpstr>Infrastructure</vt:lpstr>
      <vt:lpstr>Equipment Investment</vt:lpstr>
      <vt:lpstr>Equipment Investment</vt:lpstr>
      <vt:lpstr>Porcelain Line</vt:lpstr>
      <vt:lpstr>Outdoor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</dc:title>
  <dc:creator>Rob Sullivan</dc:creator>
  <cp:lastModifiedBy>Rob Sullivan</cp:lastModifiedBy>
  <cp:revision>212</cp:revision>
  <dcterms:created xsi:type="dcterms:W3CDTF">2019-09-05T06:34:00Z</dcterms:created>
  <dcterms:modified xsi:type="dcterms:W3CDTF">2022-12-02T07:04:18Z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2019-07-10T08:00:00Z</vt:filetime>
  </property>
  <property fmtid="{D5CDD505-2E9C-101B-9397-08002B2CF9AE}" pid="3" name="Creator">
    <vt:lpwstr>WPS 演示</vt:lpwstr>
  </property>
  <property fmtid="{D5CDD505-2E9C-101B-9397-08002B2CF9AE}" pid="4" name="LastSaved">
    <vt:filetime>2019-08-28T08:00:00Z</vt:filetime>
  </property>
  <property fmtid="{D5CDD505-2E9C-101B-9397-08002B2CF9AE}" pid="5" name="KSOProductBuildVer">
    <vt:lpwstr>2052-11.1.0.11875</vt:lpwstr>
  </property>
  <property fmtid="{D5CDD505-2E9C-101B-9397-08002B2CF9AE}" pid="6" name="ICV">
    <vt:lpwstr>DB507A4F4B2640E0ACE32D55DA86905B</vt:lpwstr>
  </property>
  <property fmtid="{D5CDD505-2E9C-101B-9397-08002B2CF9AE}" pid="7" name="commondata">
    <vt:lpwstr>eyJoZGlkIjoiNTFlOGFlYmMxZTBlYjkzMDY1ZjMxNTgwZmIzOWY3Y2IifQ==</vt:lpwstr>
  </property>
</Properties>
</file>