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14"/>
  </p:notesMasterIdLst>
  <p:sldIdLst>
    <p:sldId id="256" r:id="rId2"/>
    <p:sldId id="268" r:id="rId3"/>
    <p:sldId id="267" r:id="rId4"/>
    <p:sldId id="257"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94"/>
    <p:restoredTop sz="94648"/>
  </p:normalViewPr>
  <p:slideViewPr>
    <p:cSldViewPr snapToGrid="0" snapToObjects="1">
      <p:cViewPr varScale="1">
        <p:scale>
          <a:sx n="112" d="100"/>
          <a:sy n="112" d="100"/>
        </p:scale>
        <p:origin x="14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dirty="0"/>
              <a:t>9/24/22</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8897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560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47695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804472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44821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73027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9/24/22</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88906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77202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7945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gradFill flip="none" rotWithShape="1">
          <a:gsLst>
            <a:gs pos="7000">
              <a:schemeClr val="accent5">
                <a:lumMod val="5000"/>
                <a:lumOff val="95000"/>
              </a:schemeClr>
            </a:gs>
            <a:gs pos="60000">
              <a:schemeClr val="accent5">
                <a:lumMod val="45000"/>
                <a:lumOff val="55000"/>
              </a:schemeClr>
            </a:gs>
            <a:gs pos="69000">
              <a:schemeClr val="accent5">
                <a:lumMod val="45000"/>
                <a:lumOff val="55000"/>
              </a:schemeClr>
            </a:gs>
            <a:gs pos="95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6798939"/>
      </p:ext>
    </p:extLst>
  </p:cSld>
  <p:clrMapOvr>
    <a:overrideClrMapping bg1="dk1" tx1="lt1" bg2="dk2" tx2="lt2" accent1="accent1" accent2="accent2" accent3="accent3" accent4="accent4" accent5="accent5" accent6="accent6" hlink="hlink" folHlink="folHlink"/>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dirty="0"/>
              <a:t>9/24/22</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1986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7611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2720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6265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6858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297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38747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3819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9/24/22</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848767754"/>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4000">
              <a:schemeClr val="accent5">
                <a:lumMod val="40000"/>
                <a:lumOff val="6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2" name="Line"/>
          <p:cNvSpPr/>
          <p:nvPr/>
        </p:nvSpPr>
        <p:spPr>
          <a:xfrm flipV="1">
            <a:off x="9142412" y="1587"/>
            <a:ext cx="3176" cy="6858001"/>
          </a:xfrm>
          <a:prstGeom prst="line">
            <a:avLst/>
          </a:prstGeom>
          <a:ln w="12700">
            <a:solidFill>
              <a:srgbClr val="FFFFFF"/>
            </a:solidFill>
          </a:ln>
        </p:spPr>
        <p:txBody>
          <a:bodyPr lIns="45719" rIns="45719"/>
          <a:lstStyle/>
          <a:p>
            <a:endParaRPr/>
          </a:p>
        </p:txBody>
      </p:sp>
      <p:sp>
        <p:nvSpPr>
          <p:cNvPr id="23" name="Line"/>
          <p:cNvSpPr/>
          <p:nvPr/>
        </p:nvSpPr>
        <p:spPr>
          <a:xfrm flipV="1">
            <a:off x="-1" y="6856412"/>
            <a:ext cx="9144002" cy="1589"/>
          </a:xfrm>
          <a:prstGeom prst="line">
            <a:avLst/>
          </a:prstGeom>
          <a:ln w="12700">
            <a:solidFill>
              <a:srgbClr val="FFFFFF"/>
            </a:solidFill>
          </a:ln>
        </p:spPr>
        <p:txBody>
          <a:bodyPr lIns="45719" rIns="45719"/>
          <a:lstStyle/>
          <a:p>
            <a:endParaRPr/>
          </a:p>
        </p:txBody>
      </p:sp>
      <p:sp>
        <p:nvSpPr>
          <p:cNvPr id="24" name="Line"/>
          <p:cNvSpPr/>
          <p:nvPr/>
        </p:nvSpPr>
        <p:spPr>
          <a:xfrm flipV="1">
            <a:off x="-1" y="-1588"/>
            <a:ext cx="9144002" cy="1589"/>
          </a:xfrm>
          <a:prstGeom prst="line">
            <a:avLst/>
          </a:prstGeom>
          <a:ln w="12700">
            <a:solidFill>
              <a:srgbClr val="FFFFFF"/>
            </a:solidFill>
          </a:ln>
        </p:spPr>
        <p:txBody>
          <a:bodyPr lIns="45719" rIns="45719"/>
          <a:lstStyle/>
          <a:p>
            <a:endParaRPr/>
          </a:p>
        </p:txBody>
      </p:sp>
      <p:sp>
        <p:nvSpPr>
          <p:cNvPr id="25" name="Rigel I…"/>
          <p:cNvSpPr txBox="1"/>
          <p:nvPr/>
        </p:nvSpPr>
        <p:spPr>
          <a:xfrm>
            <a:off x="739775" y="121096"/>
            <a:ext cx="7664450" cy="2516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50000"/>
              </a:lnSpc>
              <a:defRPr sz="3600" b="1">
                <a:latin typeface="Arial"/>
                <a:ea typeface="Arial"/>
                <a:cs typeface="Arial"/>
                <a:sym typeface="Arial"/>
              </a:defRPr>
            </a:pPr>
            <a:r>
              <a:rPr lang="en-US" dirty="0">
                <a:solidFill>
                  <a:schemeClr val="bg2">
                    <a:lumMod val="75000"/>
                  </a:schemeClr>
                </a:solidFill>
                <a:latin typeface="Athelas" panose="02000503000000020003" pitchFamily="2" charset="77"/>
              </a:rPr>
              <a:t>Power Barge </a:t>
            </a:r>
            <a:r>
              <a:rPr dirty="0">
                <a:solidFill>
                  <a:schemeClr val="bg2">
                    <a:lumMod val="75000"/>
                  </a:schemeClr>
                </a:solidFill>
                <a:latin typeface="Athelas" panose="02000503000000020003" pitchFamily="2" charset="77"/>
              </a:rPr>
              <a:t>Rigel I</a:t>
            </a:r>
          </a:p>
          <a:p>
            <a:pPr algn="ctr">
              <a:lnSpc>
                <a:spcPct val="150000"/>
              </a:lnSpc>
              <a:defRPr sz="2400" b="1">
                <a:latin typeface="Arial"/>
                <a:ea typeface="Arial"/>
                <a:cs typeface="Arial"/>
                <a:sym typeface="Arial"/>
              </a:defRPr>
            </a:pPr>
            <a:r>
              <a:rPr lang="en-US" dirty="0">
                <a:solidFill>
                  <a:schemeClr val="bg2">
                    <a:lumMod val="75000"/>
                  </a:schemeClr>
                </a:solidFill>
                <a:latin typeface="Athelas" panose="02000503000000020003" pitchFamily="2" charset="77"/>
              </a:rPr>
              <a:t>Low Hour Fully Refurbished </a:t>
            </a:r>
            <a:r>
              <a:rPr dirty="0">
                <a:solidFill>
                  <a:schemeClr val="bg2">
                    <a:lumMod val="75000"/>
                  </a:schemeClr>
                </a:solidFill>
                <a:latin typeface="Athelas" panose="02000503000000020003" pitchFamily="2" charset="77"/>
              </a:rPr>
              <a:t>48 MW 50/60 Hz </a:t>
            </a:r>
            <a:r>
              <a:rPr lang="en-US" dirty="0">
                <a:solidFill>
                  <a:schemeClr val="bg2">
                    <a:lumMod val="75000"/>
                  </a:schemeClr>
                </a:solidFill>
                <a:latin typeface="Athelas" panose="02000503000000020003" pitchFamily="2" charset="77"/>
              </a:rPr>
              <a:t>Siemens </a:t>
            </a:r>
            <a:r>
              <a:rPr dirty="0">
                <a:solidFill>
                  <a:schemeClr val="bg2">
                    <a:lumMod val="75000"/>
                  </a:schemeClr>
                </a:solidFill>
                <a:latin typeface="Athelas" panose="02000503000000020003" pitchFamily="2" charset="77"/>
              </a:rPr>
              <a:t>Westinghouse Gas Turbine </a:t>
            </a:r>
            <a:r>
              <a:rPr lang="en-US" dirty="0">
                <a:solidFill>
                  <a:schemeClr val="bg2">
                    <a:lumMod val="75000"/>
                  </a:schemeClr>
                </a:solidFill>
                <a:latin typeface="Athelas" panose="02000503000000020003" pitchFamily="2" charset="77"/>
              </a:rPr>
              <a:t>Power Barge</a:t>
            </a:r>
          </a:p>
          <a:p>
            <a:pPr algn="ctr">
              <a:lnSpc>
                <a:spcPct val="150000"/>
              </a:lnSpc>
              <a:defRPr sz="2400" b="1">
                <a:latin typeface="Arial"/>
                <a:ea typeface="Arial"/>
                <a:cs typeface="Arial"/>
                <a:sym typeface="Arial"/>
              </a:defRPr>
            </a:pPr>
            <a:r>
              <a:rPr dirty="0">
                <a:solidFill>
                  <a:schemeClr val="bg2">
                    <a:lumMod val="75000"/>
                  </a:schemeClr>
                </a:solidFill>
              </a:rPr>
              <a:t>Power Barge</a:t>
            </a:r>
          </a:p>
        </p:txBody>
      </p:sp>
      <p:sp>
        <p:nvSpPr>
          <p:cNvPr id="26" name="Line"/>
          <p:cNvSpPr/>
          <p:nvPr/>
        </p:nvSpPr>
        <p:spPr>
          <a:xfrm flipV="1">
            <a:off x="-1588" y="1587"/>
            <a:ext cx="3176" cy="6858001"/>
          </a:xfrm>
          <a:prstGeom prst="line">
            <a:avLst/>
          </a:prstGeom>
          <a:ln w="12700">
            <a:solidFill>
              <a:srgbClr val="FFFFFF"/>
            </a:solidFill>
          </a:ln>
        </p:spPr>
        <p:txBody>
          <a:bodyPr lIns="45719" rIns="45719"/>
          <a:lstStyle/>
          <a:p>
            <a:endParaRPr/>
          </a:p>
        </p:txBody>
      </p:sp>
      <p:pic>
        <p:nvPicPr>
          <p:cNvPr id="3" name="Picture 2" descr="A picture containing outdoor, sky, sandy&#10;&#10;Description automatically generated">
            <a:extLst>
              <a:ext uri="{FF2B5EF4-FFF2-40B4-BE49-F238E27FC236}">
                <a16:creationId xmlns:a16="http://schemas.microsoft.com/office/drawing/2014/main" id="{38D4409A-CE28-6E26-A456-9EBF013CD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880" y="2859786"/>
            <a:ext cx="6526530" cy="304571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image.jpeg" descr="image.jpeg"/>
          <p:cNvPicPr>
            <a:picLocks noChangeAspect="1"/>
          </p:cNvPicPr>
          <p:nvPr/>
        </p:nvPicPr>
        <p:blipFill>
          <a:blip r:embed="rId2"/>
          <a:stretch>
            <a:fillRect/>
          </a:stretch>
        </p:blipFill>
        <p:spPr>
          <a:xfrm>
            <a:off x="679450" y="1477962"/>
            <a:ext cx="2501900" cy="1876426"/>
          </a:xfrm>
          <a:prstGeom prst="rect">
            <a:avLst/>
          </a:prstGeom>
          <a:ln w="12700">
            <a:miter lim="400000"/>
          </a:ln>
        </p:spPr>
      </p:pic>
      <p:pic>
        <p:nvPicPr>
          <p:cNvPr id="94" name="image.jpeg" descr="image.jpeg"/>
          <p:cNvPicPr>
            <a:picLocks noChangeAspect="1"/>
          </p:cNvPicPr>
          <p:nvPr/>
        </p:nvPicPr>
        <p:blipFill>
          <a:blip r:embed="rId3"/>
          <a:stretch>
            <a:fillRect/>
          </a:stretch>
        </p:blipFill>
        <p:spPr>
          <a:xfrm>
            <a:off x="2593975" y="1833562"/>
            <a:ext cx="3708400" cy="2781301"/>
          </a:xfrm>
          <a:prstGeom prst="rect">
            <a:avLst/>
          </a:prstGeom>
          <a:ln w="12700">
            <a:miter lim="400000"/>
          </a:ln>
        </p:spPr>
      </p:pic>
      <p:pic>
        <p:nvPicPr>
          <p:cNvPr id="95" name="image.jpeg" descr="image.jpeg"/>
          <p:cNvPicPr>
            <a:picLocks noChangeAspect="1"/>
          </p:cNvPicPr>
          <p:nvPr/>
        </p:nvPicPr>
        <p:blipFill>
          <a:blip r:embed="rId4"/>
          <a:stretch>
            <a:fillRect/>
          </a:stretch>
        </p:blipFill>
        <p:spPr>
          <a:xfrm>
            <a:off x="4689475" y="1111250"/>
            <a:ext cx="3962400" cy="2971800"/>
          </a:xfrm>
          <a:prstGeom prst="rect">
            <a:avLst/>
          </a:prstGeom>
          <a:ln w="12700">
            <a:miter lim="400000"/>
          </a:ln>
        </p:spPr>
      </p:pic>
      <p:pic>
        <p:nvPicPr>
          <p:cNvPr id="96" name="image.jpeg" descr="image.jpeg"/>
          <p:cNvPicPr>
            <a:picLocks noChangeAspect="1"/>
          </p:cNvPicPr>
          <p:nvPr/>
        </p:nvPicPr>
        <p:blipFill>
          <a:blip r:embed="rId5"/>
          <a:stretch>
            <a:fillRect/>
          </a:stretch>
        </p:blipFill>
        <p:spPr>
          <a:xfrm>
            <a:off x="4006850" y="3333750"/>
            <a:ext cx="4208463" cy="2808288"/>
          </a:xfrm>
          <a:prstGeom prst="rect">
            <a:avLst/>
          </a:prstGeom>
          <a:ln w="12700">
            <a:miter lim="400000"/>
          </a:ln>
        </p:spPr>
      </p:pic>
      <p:pic>
        <p:nvPicPr>
          <p:cNvPr id="97" name="image.png" descr="image.png"/>
          <p:cNvPicPr>
            <a:picLocks noChangeAspect="1"/>
          </p:cNvPicPr>
          <p:nvPr/>
        </p:nvPicPr>
        <p:blipFill>
          <a:blip r:embed="rId6"/>
          <a:stretch>
            <a:fillRect/>
          </a:stretch>
        </p:blipFill>
        <p:spPr>
          <a:xfrm>
            <a:off x="1174750" y="3963987"/>
            <a:ext cx="4089400" cy="2379663"/>
          </a:xfrm>
          <a:prstGeom prst="rect">
            <a:avLst/>
          </a:prstGeom>
          <a:ln w="12700">
            <a:miter lim="400000"/>
          </a:ln>
        </p:spPr>
      </p:pic>
      <p:sp>
        <p:nvSpPr>
          <p:cNvPr id="13" name="Photographs">
            <a:extLst>
              <a:ext uri="{FF2B5EF4-FFF2-40B4-BE49-F238E27FC236}">
                <a16:creationId xmlns:a16="http://schemas.microsoft.com/office/drawing/2014/main" id="{EC771E9A-DC6F-8440-A651-BBF3E2E536C2}"/>
              </a:ext>
            </a:extLst>
          </p:cNvPr>
          <p:cNvSpPr txBox="1"/>
          <p:nvPr/>
        </p:nvSpPr>
        <p:spPr>
          <a:xfrm>
            <a:off x="1235758" y="318984"/>
            <a:ext cx="1780935"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Photographs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Power barges can be deployed quickly either wet towed with tug or dry towed on a semi-submersible…"/>
          <p:cNvSpPr txBox="1">
            <a:spLocks noGrp="1"/>
          </p:cNvSpPr>
          <p:nvPr>
            <p:ph type="body" idx="4294967295"/>
          </p:nvPr>
        </p:nvSpPr>
        <p:spPr>
          <a:xfrm>
            <a:off x="852488" y="1412875"/>
            <a:ext cx="7181169" cy="4824413"/>
          </a:xfrm>
          <a:prstGeom prst="rect">
            <a:avLst/>
          </a:prstGeom>
        </p:spPr>
        <p:txBody>
          <a:bodyPr>
            <a:normAutofit/>
          </a:bodyPr>
          <a:lstStyle/>
          <a:p>
            <a:pPr>
              <a:lnSpc>
                <a:spcPct val="90000"/>
              </a:lnSpc>
              <a:spcBef>
                <a:spcPts val="400"/>
              </a:spcBef>
              <a:buChar char="•"/>
              <a:defRPr sz="1800">
                <a:latin typeface="Arial"/>
                <a:ea typeface="Arial"/>
                <a:cs typeface="Arial"/>
                <a:sym typeface="Arial"/>
              </a:defRPr>
            </a:pPr>
            <a:r>
              <a:rPr dirty="0">
                <a:solidFill>
                  <a:schemeClr val="bg1"/>
                </a:solidFill>
                <a:latin typeface="Athelas" panose="02000503000000020003" pitchFamily="2" charset="77"/>
              </a:rPr>
              <a:t>Power barges can be </a:t>
            </a:r>
            <a:r>
              <a:rPr lang="en-US" dirty="0">
                <a:solidFill>
                  <a:schemeClr val="bg1"/>
                </a:solidFill>
                <a:latin typeface="Athelas" panose="02000503000000020003" pitchFamily="2" charset="77"/>
              </a:rPr>
              <a:t>quickly </a:t>
            </a:r>
            <a:r>
              <a:rPr dirty="0">
                <a:solidFill>
                  <a:schemeClr val="bg1"/>
                </a:solidFill>
                <a:latin typeface="Athelas" panose="02000503000000020003" pitchFamily="2" charset="77"/>
              </a:rPr>
              <a:t>deployed quickly either wet towed with tug or dry towed on a semi-submersible</a:t>
            </a:r>
          </a:p>
          <a:p>
            <a:pPr>
              <a:lnSpc>
                <a:spcPct val="90000"/>
              </a:lnSpc>
              <a:buSzTx/>
              <a:buNone/>
              <a:defRPr sz="1800">
                <a:latin typeface="Arial"/>
                <a:ea typeface="Arial"/>
                <a:cs typeface="Arial"/>
                <a:sym typeface="Arial"/>
              </a:defRPr>
            </a:pPr>
            <a:endParaRPr dirty="0">
              <a:solidFill>
                <a:schemeClr val="bg1"/>
              </a:solidFill>
              <a:latin typeface="Athelas" panose="02000503000000020003" pitchFamily="2" charset="77"/>
            </a:endParaRPr>
          </a:p>
          <a:p>
            <a:pPr>
              <a:lnSpc>
                <a:spcPct val="90000"/>
              </a:lnSpc>
              <a:spcBef>
                <a:spcPts val="400"/>
              </a:spcBef>
              <a:buChar char="•"/>
              <a:defRPr sz="1800">
                <a:latin typeface="Arial"/>
                <a:ea typeface="Arial"/>
                <a:cs typeface="Arial"/>
                <a:sym typeface="Arial"/>
              </a:defRPr>
            </a:pPr>
            <a:r>
              <a:rPr dirty="0">
                <a:solidFill>
                  <a:schemeClr val="bg1"/>
                </a:solidFill>
                <a:latin typeface="Athelas" panose="02000503000000020003" pitchFamily="2" charset="77"/>
              </a:rPr>
              <a:t>Power barges provide </a:t>
            </a:r>
            <a:r>
              <a:rPr lang="en-US" dirty="0">
                <a:solidFill>
                  <a:schemeClr val="bg1"/>
                </a:solidFill>
                <a:latin typeface="Athelas" panose="02000503000000020003" pitchFamily="2" charset="77"/>
              </a:rPr>
              <a:t>both </a:t>
            </a:r>
            <a:r>
              <a:rPr dirty="0">
                <a:solidFill>
                  <a:schemeClr val="bg1"/>
                </a:solidFill>
                <a:latin typeface="Athelas" panose="02000503000000020003" pitchFamily="2" charset="77"/>
              </a:rPr>
              <a:t>permanent and temporary power with gas turbine and medium speed engines in simple and combined cycle</a:t>
            </a:r>
          </a:p>
          <a:p>
            <a:pPr>
              <a:lnSpc>
                <a:spcPct val="90000"/>
              </a:lnSpc>
              <a:buSzTx/>
              <a:buNone/>
              <a:defRPr sz="1800">
                <a:latin typeface="Arial"/>
                <a:ea typeface="Arial"/>
                <a:cs typeface="Arial"/>
                <a:sym typeface="Arial"/>
              </a:defRPr>
            </a:pPr>
            <a:endParaRPr dirty="0">
              <a:solidFill>
                <a:schemeClr val="bg1"/>
              </a:solidFill>
              <a:latin typeface="Athelas" panose="02000503000000020003" pitchFamily="2" charset="77"/>
            </a:endParaRPr>
          </a:p>
          <a:p>
            <a:pPr>
              <a:lnSpc>
                <a:spcPct val="90000"/>
              </a:lnSpc>
              <a:spcBef>
                <a:spcPts val="400"/>
              </a:spcBef>
              <a:buChar char="•"/>
              <a:defRPr sz="1800">
                <a:latin typeface="Arial"/>
                <a:ea typeface="Arial"/>
                <a:cs typeface="Arial"/>
                <a:sym typeface="Arial"/>
              </a:defRPr>
            </a:pPr>
            <a:r>
              <a:rPr dirty="0">
                <a:solidFill>
                  <a:schemeClr val="bg1"/>
                </a:solidFill>
                <a:latin typeface="Athelas" panose="02000503000000020003" pitchFamily="2" charset="77"/>
              </a:rPr>
              <a:t>Power barges can be redeployed without significant cost when compared to a land</a:t>
            </a:r>
            <a:r>
              <a:rPr lang="en-US" dirty="0">
                <a:solidFill>
                  <a:schemeClr val="bg1"/>
                </a:solidFill>
                <a:latin typeface="Athelas" panose="02000503000000020003" pitchFamily="2" charset="77"/>
              </a:rPr>
              <a:t>-</a:t>
            </a:r>
            <a:r>
              <a:rPr dirty="0">
                <a:solidFill>
                  <a:schemeClr val="bg1"/>
                </a:solidFill>
                <a:latin typeface="Athelas" panose="02000503000000020003" pitchFamily="2" charset="77"/>
              </a:rPr>
              <a:t>based plant</a:t>
            </a:r>
          </a:p>
          <a:p>
            <a:pPr>
              <a:lnSpc>
                <a:spcPct val="90000"/>
              </a:lnSpc>
              <a:buChar char="•"/>
              <a:defRPr sz="1800">
                <a:latin typeface="Arial"/>
                <a:ea typeface="Arial"/>
                <a:cs typeface="Arial"/>
                <a:sym typeface="Arial"/>
              </a:defRPr>
            </a:pPr>
            <a:endParaRPr dirty="0">
              <a:solidFill>
                <a:schemeClr val="bg1"/>
              </a:solidFill>
              <a:latin typeface="Athelas" panose="02000503000000020003" pitchFamily="2" charset="77"/>
            </a:endParaRPr>
          </a:p>
          <a:p>
            <a:pPr>
              <a:lnSpc>
                <a:spcPct val="90000"/>
              </a:lnSpc>
              <a:spcBef>
                <a:spcPts val="400"/>
              </a:spcBef>
              <a:buChar char="•"/>
              <a:defRPr sz="1800">
                <a:latin typeface="Arial"/>
                <a:ea typeface="Arial"/>
                <a:cs typeface="Arial"/>
                <a:sym typeface="Arial"/>
              </a:defRPr>
            </a:pPr>
            <a:r>
              <a:rPr dirty="0">
                <a:solidFill>
                  <a:schemeClr val="bg1"/>
                </a:solidFill>
                <a:latin typeface="Athelas" panose="02000503000000020003" pitchFamily="2" charset="77"/>
              </a:rPr>
              <a:t>Power barges are not susceptible to rising sea levels and can be designed for tidal surge locations</a:t>
            </a:r>
            <a:endParaRPr lang="en-US" dirty="0">
              <a:solidFill>
                <a:schemeClr val="bg1"/>
              </a:solidFill>
              <a:latin typeface="Athelas" panose="02000503000000020003" pitchFamily="2" charset="77"/>
            </a:endParaRPr>
          </a:p>
          <a:p>
            <a:pPr marL="0" indent="0">
              <a:lnSpc>
                <a:spcPct val="90000"/>
              </a:lnSpc>
              <a:spcBef>
                <a:spcPts val="400"/>
              </a:spcBef>
              <a:buNone/>
              <a:defRPr sz="1800">
                <a:latin typeface="Arial"/>
                <a:ea typeface="Arial"/>
                <a:cs typeface="Arial"/>
                <a:sym typeface="Arial"/>
              </a:defRPr>
            </a:pPr>
            <a:endParaRPr lang="en-US" dirty="0">
              <a:solidFill>
                <a:schemeClr val="bg1"/>
              </a:solidFill>
              <a:latin typeface="Athelas" panose="02000503000000020003" pitchFamily="2" charset="77"/>
            </a:endParaRPr>
          </a:p>
          <a:p>
            <a:pPr>
              <a:lnSpc>
                <a:spcPct val="90000"/>
              </a:lnSpc>
              <a:spcBef>
                <a:spcPts val="400"/>
              </a:spcBef>
              <a:buChar char="•"/>
              <a:defRPr sz="1800">
                <a:latin typeface="Arial"/>
                <a:ea typeface="Arial"/>
                <a:cs typeface="Arial"/>
                <a:sym typeface="Arial"/>
              </a:defRPr>
            </a:pPr>
            <a:r>
              <a:rPr lang="en-US" dirty="0">
                <a:solidFill>
                  <a:schemeClr val="bg1"/>
                </a:solidFill>
                <a:latin typeface="Athelas" panose="02000503000000020003" pitchFamily="2" charset="77"/>
              </a:rPr>
              <a:t>Power barges are fully self-contained power plants</a:t>
            </a:r>
            <a:endParaRPr dirty="0">
              <a:solidFill>
                <a:schemeClr val="bg1"/>
              </a:solidFill>
              <a:latin typeface="Athelas" panose="02000503000000020003" pitchFamily="2" charset="77"/>
            </a:endParaRPr>
          </a:p>
        </p:txBody>
      </p:sp>
      <p:sp>
        <p:nvSpPr>
          <p:cNvPr id="9" name="Power Barge Advantages">
            <a:extLst>
              <a:ext uri="{FF2B5EF4-FFF2-40B4-BE49-F238E27FC236}">
                <a16:creationId xmlns:a16="http://schemas.microsoft.com/office/drawing/2014/main" id="{34D1A257-D0AA-8544-9AE5-ED2CED859B7F}"/>
              </a:ext>
            </a:extLst>
          </p:cNvPr>
          <p:cNvSpPr txBox="1"/>
          <p:nvPr/>
        </p:nvSpPr>
        <p:spPr>
          <a:xfrm>
            <a:off x="1783484" y="520283"/>
            <a:ext cx="3311033"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r">
              <a:defRPr sz="2400" b="1">
                <a:solidFill>
                  <a:srgbClr val="2B4C81"/>
                </a:solidFill>
                <a:latin typeface="Arial"/>
                <a:ea typeface="Arial"/>
                <a:cs typeface="Arial"/>
                <a:sym typeface="Arial"/>
              </a:defRPr>
            </a:lvl1pPr>
          </a:lstStyle>
          <a:p>
            <a:r>
              <a:rPr dirty="0">
                <a:latin typeface="Athelas" panose="02000503000000020003" pitchFamily="2" charset="77"/>
              </a:rPr>
              <a:t>Power Barge Advantages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IMPORTANT DISCLAIMER: Although the statements and technical information contained herein are believed to be materially accurate as of the date hereof, no representation or warranty is given as to the accuracy of any of the information provided. Certain information contained herein is based on information from sources considered to be reliable. The information referred to herein is subject to change. PowerBarge LLC and their affiliates and any of their officers, employees, agents and professional advisors, expressly disclaims any and all liability as to any reliance on such information; NO WARRANTY OF FITNESS FOR ANY PARTICULAR PURPOSE, WARRANTY OF MERCHANTABILITY OR ANY OTHER WARRANTY, EXPRESSED OR IMPLIED, IS MADE CONCERNING THE GOODS DESCRIBED OR THE INFORMATION PROVIDED HEREIN. This information has been provided to you for informational only and may not be relied upon by you in evaluating the merits of purchasing the assets described herein. This communication is not intended as and is not to be taken as an offer or solicitation in any jurisdiction, including these in which such an offer or solution is not authorized or to any persons to whom it is unlawful to make such a solution or offer. This document contains confidential information intended only for the use of the addressee. If you are not the intended recipient of this information then you are hereby notified that any use, dissemination, distribution or reproduction of this message is prohibited. If you have received this communication in error, please contact the sender immediately and delete this material in its exhibits."/>
          <p:cNvSpPr txBox="1">
            <a:spLocks noGrp="1"/>
          </p:cNvSpPr>
          <p:nvPr>
            <p:ph type="body" idx="4294967295"/>
          </p:nvPr>
        </p:nvSpPr>
        <p:spPr>
          <a:xfrm>
            <a:off x="914400" y="992414"/>
            <a:ext cx="6934200" cy="4525963"/>
          </a:xfrm>
          <a:prstGeom prst="rect">
            <a:avLst/>
          </a:prstGeom>
        </p:spPr>
        <p:txBody>
          <a:bodyPr>
            <a:normAutofit fontScale="92500" lnSpcReduction="10000"/>
          </a:bodyPr>
          <a:lstStyle>
            <a:lvl1pPr marL="0" indent="0">
              <a:spcBef>
                <a:spcPts val="300"/>
              </a:spcBef>
              <a:buSzTx/>
              <a:buNone/>
              <a:defRPr sz="1400" b="1"/>
            </a:lvl1pPr>
          </a:lstStyle>
          <a:p>
            <a:r>
              <a:rPr dirty="0">
                <a:solidFill>
                  <a:schemeClr val="bg1"/>
                </a:solidFill>
                <a:latin typeface="Athelas" panose="02000503000000020003" pitchFamily="2" charset="77"/>
              </a:rPr>
              <a:t>IMPORTANT DISCLAIMER: Although the statements and technical information contained herein are believed to be materially accurate as of the date hereof, no representation or warranty is given as to the accuracy of any of the information provided. Certain information contained herein is based on information from sources considered to be reliable. The information referred to herein is subject to change. PowerBarge LLC and their affiliates and any of their officers, employees, agents and professional advisors, expressly disclaims any and all liability as to any reliance on such information; NO WARRANTY OF FITNESS FOR ANY PARTICULAR PURPOSE, WARRANTY OF MERCHANTABILITY OR ANY OTHER WARRANTY, EXPRESSED OR IMPLIED, IS MADE CONCERNING THE GOODS DESCRIBED OR THE INFORMATION PROVIDED HEREIN. This information has been provided to you for informational only and may not be relied upon by you in evaluating the merits of purchasing the assets described herein. This communication is not intended as and is not to be taken as an offer or solicitation in any jurisdiction, including these in which such an offer or solution is not authorized or to any persons to whom it is unlawful to make such a solution or offer. This document contains confidential information intended only for the use of the addressee. If you are not the intended recipient of this information then you are hereby notified that any use, dissemination, distribution or reproduction of this message is prohibited. If you have received this communication in error, please contact the sender immediately and delete this material in its exhibits.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
              <a:schemeClr val="accent5">
                <a:lumMod val="40000"/>
                <a:lumOff val="60000"/>
              </a:schemeClr>
            </a:gs>
            <a:gs pos="60000">
              <a:schemeClr val="accent5">
                <a:lumMod val="45000"/>
                <a:lumOff val="55000"/>
              </a:schemeClr>
            </a:gs>
            <a:gs pos="69000">
              <a:schemeClr val="accent5">
                <a:lumMod val="45000"/>
                <a:lumOff val="55000"/>
              </a:schemeClr>
            </a:gs>
            <a:gs pos="95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5026F8-EEF7-4645-8642-D8AA32AA862B}"/>
              </a:ext>
            </a:extLst>
          </p:cNvPr>
          <p:cNvSpPr txBox="1"/>
          <p:nvPr/>
        </p:nvSpPr>
        <p:spPr>
          <a:xfrm>
            <a:off x="1132116" y="881741"/>
            <a:ext cx="7271656" cy="5909310"/>
          </a:xfrm>
          <a:prstGeom prst="rect">
            <a:avLst/>
          </a:prstGeom>
          <a:noFill/>
        </p:spPr>
        <p:txBody>
          <a:bodyPr wrap="square" rtlCol="0">
            <a:spAutoFit/>
          </a:bodyPr>
          <a:lstStyle/>
          <a:p>
            <a:r>
              <a:rPr lang="en-US" sz="2400" dirty="0">
                <a:solidFill>
                  <a:schemeClr val="bg1"/>
                </a:solidFill>
                <a:latin typeface="Athelas" panose="02000503000000020003" pitchFamily="2" charset="77"/>
              </a:rPr>
              <a:t>The 48 MW power barge Rigel I was designed by our power barge Siemens Westinghouse  Joint Venture and built under Siemens Westinghouse supervision in 1997.  It ran on condensates for less than 30K hours and fully overhauled and upgraded in 2011/12.  Parent company went into bankruptcy and trustee placed power barge in hot layup until sold (2004 to 2008).   2008 a UK hedge fund acquired the power barge with PBC along with three other sister power barges.  In 2019 the fund shut in the SPV with Rigel I acquired by PBC (PBLLC).</a:t>
            </a:r>
          </a:p>
          <a:p>
            <a:endParaRPr lang="en-US" sz="2400" dirty="0">
              <a:solidFill>
                <a:schemeClr val="bg1"/>
              </a:solidFill>
              <a:latin typeface="Athelas" panose="02000503000000020003" pitchFamily="2" charset="77"/>
            </a:endParaRPr>
          </a:p>
          <a:p>
            <a:r>
              <a:rPr lang="en-US" sz="2400" dirty="0">
                <a:solidFill>
                  <a:schemeClr val="bg1"/>
                </a:solidFill>
                <a:latin typeface="Athelas" panose="02000503000000020003" pitchFamily="2" charset="77"/>
              </a:rPr>
              <a:t>Acquired by PBLLC (owned by PBC) 2019.  PBC kept the maintenance/security team of 11 on the payroll, keeping the unit in top condition.  Only 20 test hours (full speed no load testing) since the overhaul.</a:t>
            </a:r>
            <a:endParaRPr lang="en-US" dirty="0">
              <a:latin typeface="Athelas" panose="02000503000000020003" pitchFamily="2" charset="77"/>
            </a:endParaRPr>
          </a:p>
          <a:p>
            <a:endParaRPr lang="en-US" dirty="0"/>
          </a:p>
        </p:txBody>
      </p:sp>
    </p:spTree>
    <p:extLst>
      <p:ext uri="{BB962C8B-B14F-4D97-AF65-F5344CB8AC3E}">
        <p14:creationId xmlns:p14="http://schemas.microsoft.com/office/powerpoint/2010/main" val="33955556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1BB3EA-9BB5-CD44-9EE3-53BA39AD1740}"/>
              </a:ext>
            </a:extLst>
          </p:cNvPr>
          <p:cNvSpPr txBox="1"/>
          <p:nvPr/>
        </p:nvSpPr>
        <p:spPr>
          <a:xfrm>
            <a:off x="916237" y="1219200"/>
            <a:ext cx="8061692" cy="5170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400" dirty="0">
                <a:solidFill>
                  <a:schemeClr val="bg1"/>
                </a:solidFill>
                <a:latin typeface="Athelas" panose="02000503000000020003" pitchFamily="2" charset="77"/>
              </a:rPr>
              <a:t>Barge name: 	Rigel I</a:t>
            </a:r>
          </a:p>
          <a:p>
            <a:endParaRPr lang="en-US" sz="2400" dirty="0">
              <a:solidFill>
                <a:schemeClr val="bg1"/>
              </a:solidFill>
              <a:latin typeface="Athelas" panose="02000503000000020003" pitchFamily="2" charset="77"/>
            </a:endParaRPr>
          </a:p>
          <a:p>
            <a:r>
              <a:rPr lang="en-US" sz="2400" dirty="0">
                <a:solidFill>
                  <a:schemeClr val="bg1"/>
                </a:solidFill>
                <a:latin typeface="Athelas" panose="02000503000000020003" pitchFamily="2" charset="77"/>
              </a:rPr>
              <a:t>ISO Output:  	48 MW Natural Gas/46 MW Distillates</a:t>
            </a:r>
          </a:p>
          <a:p>
            <a:r>
              <a:rPr lang="en-US" sz="2400" dirty="0">
                <a:solidFill>
                  <a:schemeClr val="bg1"/>
                </a:solidFill>
                <a:latin typeface="Athelas" panose="02000503000000020003" pitchFamily="2" charset="77"/>
              </a:rPr>
              <a:t>Turbine: 		SW251B11/12</a:t>
            </a:r>
          </a:p>
          <a:p>
            <a:endParaRPr lang="en-US" sz="2400" dirty="0">
              <a:solidFill>
                <a:schemeClr val="bg1"/>
              </a:solidFill>
              <a:latin typeface="Athelas" panose="02000503000000020003" pitchFamily="2" charset="77"/>
            </a:endParaRPr>
          </a:p>
          <a:p>
            <a:r>
              <a:rPr lang="en-US" sz="2400" dirty="0">
                <a:solidFill>
                  <a:schemeClr val="bg1"/>
                </a:solidFill>
                <a:latin typeface="Athelas" panose="02000503000000020003" pitchFamily="2" charset="77"/>
              </a:rPr>
              <a:t>Hull classification: American Bureau of Shipping (layup mode)</a:t>
            </a:r>
          </a:p>
          <a:p>
            <a:br>
              <a:rPr lang="en-US" sz="2400" dirty="0">
                <a:solidFill>
                  <a:schemeClr val="bg1"/>
                </a:solidFill>
                <a:latin typeface="Athelas" panose="02000503000000020003" pitchFamily="2" charset="77"/>
              </a:rPr>
            </a:br>
            <a:r>
              <a:rPr lang="en-US" sz="2400" dirty="0">
                <a:solidFill>
                  <a:schemeClr val="bg1"/>
                </a:solidFill>
                <a:latin typeface="Athelas" panose="02000503000000020003" pitchFamily="2" charset="77"/>
              </a:rPr>
              <a:t>Type of construction: Steel hull (non-propelled)</a:t>
            </a:r>
          </a:p>
          <a:p>
            <a:r>
              <a:rPr lang="en-US" sz="2400" dirty="0">
                <a:solidFill>
                  <a:schemeClr val="bg1"/>
                </a:solidFill>
                <a:latin typeface="Athelas" panose="02000503000000020003" pitchFamily="2" charset="77"/>
              </a:rPr>
              <a:t>General dimensions: </a:t>
            </a:r>
          </a:p>
          <a:p>
            <a:r>
              <a:rPr lang="en-US" sz="2400" dirty="0">
                <a:solidFill>
                  <a:schemeClr val="bg1"/>
                </a:solidFill>
                <a:latin typeface="Athelas" panose="02000503000000020003" pitchFamily="2" charset="77"/>
              </a:rPr>
              <a:t>Length: 64.36 meters </a:t>
            </a:r>
          </a:p>
          <a:p>
            <a:r>
              <a:rPr lang="en-US" sz="2400" dirty="0">
                <a:solidFill>
                  <a:schemeClr val="bg1"/>
                </a:solidFill>
                <a:latin typeface="Athelas" panose="02000503000000020003" pitchFamily="2" charset="77"/>
              </a:rPr>
              <a:t>Breadth : 18.28 meters </a:t>
            </a:r>
          </a:p>
          <a:p>
            <a:r>
              <a:rPr lang="en-US" sz="2400" dirty="0">
                <a:solidFill>
                  <a:schemeClr val="bg1"/>
                </a:solidFill>
                <a:latin typeface="Athelas" panose="02000503000000020003" pitchFamily="2" charset="77"/>
              </a:rPr>
              <a:t>Draft: ~2 meters</a:t>
            </a:r>
            <a:br>
              <a:rPr lang="en-US" sz="2400" dirty="0">
                <a:solidFill>
                  <a:schemeClr val="bg1"/>
                </a:solidFill>
                <a:latin typeface="Athelas" panose="02000503000000020003" pitchFamily="2" charset="77"/>
              </a:rPr>
            </a:br>
            <a:r>
              <a:rPr lang="en-US" sz="2400" dirty="0">
                <a:solidFill>
                  <a:schemeClr val="bg1"/>
                </a:solidFill>
                <a:latin typeface="Athelas" panose="02000503000000020003" pitchFamily="2" charset="77"/>
              </a:rPr>
              <a:t>Gross tonnage: 2,876 tons</a:t>
            </a:r>
          </a:p>
          <a:p>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3" name="Power Barge Advantages">
            <a:extLst>
              <a:ext uri="{FF2B5EF4-FFF2-40B4-BE49-F238E27FC236}">
                <a16:creationId xmlns:a16="http://schemas.microsoft.com/office/drawing/2014/main" id="{EFAF1991-71E4-D745-98EF-5063D03DEB12}"/>
              </a:ext>
            </a:extLst>
          </p:cNvPr>
          <p:cNvSpPr txBox="1"/>
          <p:nvPr/>
        </p:nvSpPr>
        <p:spPr>
          <a:xfrm>
            <a:off x="1569534" y="465855"/>
            <a:ext cx="4189927"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r">
              <a:defRPr sz="2400" b="1">
                <a:solidFill>
                  <a:srgbClr val="2B4C81"/>
                </a:solidFill>
                <a:latin typeface="Arial"/>
                <a:ea typeface="Arial"/>
                <a:cs typeface="Arial"/>
                <a:sym typeface="Arial"/>
              </a:defRPr>
            </a:lvl1pPr>
          </a:lstStyle>
          <a:p>
            <a:r>
              <a:rPr dirty="0">
                <a:latin typeface="Athelas" panose="02000503000000020003" pitchFamily="2" charset="77"/>
              </a:rPr>
              <a:t>Power Barge </a:t>
            </a:r>
            <a:r>
              <a:rPr lang="en-US" dirty="0">
                <a:latin typeface="Athelas" panose="02000503000000020003" pitchFamily="2" charset="77"/>
              </a:rPr>
              <a:t>Basic Information</a:t>
            </a:r>
            <a:endParaRPr dirty="0">
              <a:latin typeface="Athelas" panose="02000503000000020003" pitchFamily="2" charset="77"/>
            </a:endParaRPr>
          </a:p>
        </p:txBody>
      </p:sp>
    </p:spTree>
    <p:extLst>
      <p:ext uri="{BB962C8B-B14F-4D97-AF65-F5344CB8AC3E}">
        <p14:creationId xmlns:p14="http://schemas.microsoft.com/office/powerpoint/2010/main" val="41333025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uilt in 1996/7 under Westinghouse supervision for a 7 year contract in Kenya running on gas condensates and diesel fuel…"/>
          <p:cNvSpPr txBox="1">
            <a:spLocks noGrp="1"/>
          </p:cNvSpPr>
          <p:nvPr>
            <p:ph type="body" idx="4294967295"/>
          </p:nvPr>
        </p:nvSpPr>
        <p:spPr>
          <a:xfrm>
            <a:off x="794657" y="927781"/>
            <a:ext cx="7587343" cy="4525962"/>
          </a:xfrm>
          <a:prstGeom prst="rect">
            <a:avLst/>
          </a:prstGeom>
        </p:spPr>
        <p:txBody>
          <a:bodyPr>
            <a:normAutofit fontScale="92500"/>
          </a:bodyPr>
          <a:lstStyle/>
          <a:p>
            <a:pPr marL="0" indent="0" defTabSz="886968">
              <a:spcBef>
                <a:spcPts val="400"/>
              </a:spcBef>
              <a:buChar char="•"/>
              <a:defRPr sz="1940"/>
            </a:pPr>
            <a:r>
              <a:rPr lang="en-US" dirty="0">
                <a:solidFill>
                  <a:schemeClr val="bg1"/>
                </a:solidFill>
                <a:latin typeface="Athelas" panose="02000503000000020003" pitchFamily="2" charset="77"/>
              </a:rPr>
              <a:t> Frequency</a:t>
            </a:r>
            <a:r>
              <a:rPr dirty="0">
                <a:solidFill>
                  <a:schemeClr val="bg1"/>
                </a:solidFill>
                <a:latin typeface="Athelas" panose="02000503000000020003" pitchFamily="2" charset="77"/>
              </a:rPr>
              <a:t> </a:t>
            </a:r>
          </a:p>
          <a:p>
            <a:pPr marL="720661" lvl="1" indent="-277177" defTabSz="886968">
              <a:spcBef>
                <a:spcPts val="0"/>
              </a:spcBef>
              <a:defRPr sz="1940"/>
            </a:pPr>
            <a:r>
              <a:rPr lang="en-US" dirty="0">
                <a:solidFill>
                  <a:schemeClr val="bg1"/>
                </a:solidFill>
                <a:latin typeface="Athelas" panose="02000503000000020003" pitchFamily="2" charset="77"/>
              </a:rPr>
              <a:t>Currently in 50 Hz configuration.  </a:t>
            </a:r>
            <a:r>
              <a:rPr dirty="0">
                <a:solidFill>
                  <a:schemeClr val="bg1"/>
                </a:solidFill>
                <a:latin typeface="Athelas" panose="02000503000000020003" pitchFamily="2" charset="77"/>
              </a:rPr>
              <a:t>The geared industrial gas turbine that can be re-geared to change frequency from 50 to 60 Hz.  The generator is rated for both 50 Hz and 60 Hz</a:t>
            </a:r>
          </a:p>
          <a:p>
            <a:pPr marL="0" indent="0" defTabSz="886968">
              <a:spcBef>
                <a:spcPts val="400"/>
              </a:spcBef>
              <a:buChar char="•"/>
              <a:defRPr sz="1940"/>
            </a:pPr>
            <a:r>
              <a:rPr lang="en-US" dirty="0">
                <a:solidFill>
                  <a:schemeClr val="bg1"/>
                </a:solidFill>
                <a:latin typeface="Athelas" panose="02000503000000020003" pitchFamily="2" charset="77"/>
              </a:rPr>
              <a:t> </a:t>
            </a:r>
            <a:r>
              <a:rPr dirty="0">
                <a:solidFill>
                  <a:schemeClr val="bg1"/>
                </a:solidFill>
                <a:latin typeface="Athelas" panose="02000503000000020003" pitchFamily="2" charset="77"/>
              </a:rPr>
              <a:t>Fuels</a:t>
            </a:r>
          </a:p>
          <a:p>
            <a:pPr marL="720661" lvl="1" indent="-277177" defTabSz="886968">
              <a:spcBef>
                <a:spcPts val="0"/>
              </a:spcBef>
              <a:defRPr sz="1940"/>
            </a:pPr>
            <a:r>
              <a:rPr dirty="0">
                <a:solidFill>
                  <a:schemeClr val="bg1"/>
                </a:solidFill>
                <a:latin typeface="Athelas" panose="02000503000000020003" pitchFamily="2" charset="77"/>
              </a:rPr>
              <a:t>The gas turbine</a:t>
            </a:r>
            <a:r>
              <a:rPr lang="en-US" dirty="0">
                <a:solidFill>
                  <a:schemeClr val="bg1"/>
                </a:solidFill>
                <a:latin typeface="Athelas" panose="02000503000000020003" pitchFamily="2" charset="77"/>
              </a:rPr>
              <a:t> (internal)</a:t>
            </a:r>
            <a:r>
              <a:rPr dirty="0">
                <a:solidFill>
                  <a:schemeClr val="bg1"/>
                </a:solidFill>
                <a:latin typeface="Athelas" panose="02000503000000020003" pitchFamily="2" charset="77"/>
              </a:rPr>
              <a:t> is set to run on distillates</a:t>
            </a:r>
            <a:r>
              <a:rPr lang="en-US" dirty="0">
                <a:solidFill>
                  <a:schemeClr val="bg1"/>
                </a:solidFill>
                <a:latin typeface="Athelas" panose="02000503000000020003" pitchFamily="2" charset="77"/>
              </a:rPr>
              <a:t>, </a:t>
            </a:r>
            <a:r>
              <a:rPr dirty="0">
                <a:solidFill>
                  <a:schemeClr val="bg1"/>
                </a:solidFill>
                <a:latin typeface="Athelas" panose="02000503000000020003" pitchFamily="2" charset="77"/>
              </a:rPr>
              <a:t>natural gas</a:t>
            </a:r>
            <a:r>
              <a:rPr lang="en-US" dirty="0">
                <a:solidFill>
                  <a:schemeClr val="bg1"/>
                </a:solidFill>
                <a:latin typeface="Athelas" panose="02000503000000020003" pitchFamily="2" charset="77"/>
              </a:rPr>
              <a:t> or propane.  Current configuration is distillates.</a:t>
            </a:r>
            <a:endParaRPr dirty="0">
              <a:solidFill>
                <a:schemeClr val="bg1"/>
              </a:solidFill>
              <a:latin typeface="Athelas" panose="02000503000000020003" pitchFamily="2" charset="77"/>
            </a:endParaRPr>
          </a:p>
          <a:p>
            <a:pPr marL="720661" lvl="1" indent="-277177" defTabSz="886968">
              <a:spcBef>
                <a:spcPts val="0"/>
              </a:spcBef>
              <a:defRPr sz="1940"/>
            </a:pPr>
            <a:r>
              <a:rPr dirty="0">
                <a:solidFill>
                  <a:schemeClr val="bg1"/>
                </a:solidFill>
                <a:latin typeface="Athelas" panose="02000503000000020003" pitchFamily="2" charset="77"/>
              </a:rPr>
              <a:t>Natural gas</a:t>
            </a:r>
            <a:r>
              <a:rPr lang="en-US" dirty="0">
                <a:solidFill>
                  <a:schemeClr val="bg1"/>
                </a:solidFill>
                <a:latin typeface="Athelas" panose="02000503000000020003" pitchFamily="2" charset="77"/>
              </a:rPr>
              <a:t> or propane</a:t>
            </a:r>
            <a:r>
              <a:rPr dirty="0">
                <a:solidFill>
                  <a:schemeClr val="bg1"/>
                </a:solidFill>
                <a:latin typeface="Athelas" panose="02000503000000020003" pitchFamily="2" charset="77"/>
              </a:rPr>
              <a:t> will require additional piping</a:t>
            </a:r>
            <a:r>
              <a:rPr lang="en-US" dirty="0">
                <a:solidFill>
                  <a:schemeClr val="bg1"/>
                </a:solidFill>
                <a:latin typeface="Athelas" panose="02000503000000020003" pitchFamily="2" charset="77"/>
              </a:rPr>
              <a:t> and a gas control skid.</a:t>
            </a:r>
            <a:endParaRPr dirty="0">
              <a:solidFill>
                <a:schemeClr val="bg1"/>
              </a:solidFill>
              <a:latin typeface="Athelas" panose="02000503000000020003" pitchFamily="2" charset="77"/>
            </a:endParaRPr>
          </a:p>
          <a:p>
            <a:pPr marL="720661" lvl="1" indent="-277177" defTabSz="886968">
              <a:spcBef>
                <a:spcPts val="0"/>
              </a:spcBef>
              <a:defRPr sz="1940"/>
            </a:pPr>
            <a:r>
              <a:rPr lang="en-US" dirty="0">
                <a:solidFill>
                  <a:schemeClr val="bg1"/>
                </a:solidFill>
                <a:latin typeface="Athelas" panose="02000503000000020003" pitchFamily="2" charset="77"/>
              </a:rPr>
              <a:t>Fuel conversions would take around 3 to 4 months (order gas skid)</a:t>
            </a:r>
          </a:p>
          <a:p>
            <a:pPr marL="720661" lvl="1" indent="-277177" defTabSz="886968">
              <a:spcBef>
                <a:spcPts val="0"/>
              </a:spcBef>
              <a:defRPr sz="1940"/>
            </a:pPr>
            <a:r>
              <a:rPr lang="en-US" dirty="0">
                <a:solidFill>
                  <a:schemeClr val="bg1"/>
                </a:solidFill>
                <a:latin typeface="Athelas" panose="02000503000000020003" pitchFamily="2" charset="77"/>
              </a:rPr>
              <a:t>The internals of the gas turbine have been modified for HFO.  A second fuel ring and supply piping will be required along with the fuel treatment skid (on land). </a:t>
            </a:r>
            <a:endParaRPr dirty="0">
              <a:solidFill>
                <a:schemeClr val="bg1"/>
              </a:solidFill>
              <a:latin typeface="Athelas" panose="02000503000000020003" pitchFamily="2" charset="77"/>
            </a:endParaRPr>
          </a:p>
        </p:txBody>
      </p:sp>
      <p:sp>
        <p:nvSpPr>
          <p:cNvPr id="11" name="Power Barge Advantages">
            <a:extLst>
              <a:ext uri="{FF2B5EF4-FFF2-40B4-BE49-F238E27FC236}">
                <a16:creationId xmlns:a16="http://schemas.microsoft.com/office/drawing/2014/main" id="{778448F4-C4FA-B54A-ABE2-AB59DF90C33F}"/>
              </a:ext>
            </a:extLst>
          </p:cNvPr>
          <p:cNvSpPr txBox="1"/>
          <p:nvPr/>
        </p:nvSpPr>
        <p:spPr>
          <a:xfrm>
            <a:off x="1328057" y="356998"/>
            <a:ext cx="2144488"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r">
              <a:defRPr sz="2400" b="1">
                <a:solidFill>
                  <a:srgbClr val="2B4C81"/>
                </a:solidFill>
                <a:latin typeface="Arial"/>
                <a:ea typeface="Arial"/>
                <a:cs typeface="Arial"/>
                <a:sym typeface="Arial"/>
              </a:defRPr>
            </a:lvl1pPr>
          </a:lstStyle>
          <a:p>
            <a:r>
              <a:rPr lang="en-US" dirty="0">
                <a:latin typeface="Athelas" panose="02000503000000020003" pitchFamily="2" charset="77"/>
              </a:rPr>
              <a:t>General Data</a:t>
            </a:r>
            <a:endParaRPr dirty="0">
              <a:latin typeface="Athelas" panose="02000503000000020003" pitchFamily="2" charset="77"/>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In 2008 various BOP reconditioning services were conducted and a combustion turbine component inspection was performed by TurboCare (Siemens). Major parts were sent to TurboCare for refurbishment.…"/>
          <p:cNvSpPr txBox="1">
            <a:spLocks noGrp="1"/>
          </p:cNvSpPr>
          <p:nvPr>
            <p:ph type="body" idx="4294967295"/>
          </p:nvPr>
        </p:nvSpPr>
        <p:spPr>
          <a:xfrm>
            <a:off x="914400" y="1072470"/>
            <a:ext cx="7772400" cy="4525962"/>
          </a:xfrm>
          <a:prstGeom prst="rect">
            <a:avLst/>
          </a:prstGeom>
        </p:spPr>
        <p:txBody>
          <a:bodyPr>
            <a:normAutofit lnSpcReduction="10000"/>
          </a:bodyPr>
          <a:lstStyle/>
          <a:p>
            <a:pPr marL="315468" indent="-315468" defTabSz="841247">
              <a:spcBef>
                <a:spcPts val="300"/>
              </a:spcBef>
              <a:buChar char="•"/>
              <a:defRPr sz="1656"/>
            </a:pPr>
            <a:r>
              <a:rPr dirty="0">
                <a:solidFill>
                  <a:schemeClr val="bg1"/>
                </a:solidFill>
                <a:latin typeface="Athelas" panose="02000503000000020003" pitchFamily="2" charset="77"/>
              </a:rPr>
              <a:t>In 2008 various BOP reconditioning services were conducted and a combustion turbine component inspection was performed by TurboCare (Siemens). </a:t>
            </a:r>
          </a:p>
          <a:p>
            <a:pPr marL="315468" indent="-315468" defTabSz="841247">
              <a:spcBef>
                <a:spcPts val="300"/>
              </a:spcBef>
              <a:buChar char="•"/>
              <a:defRPr sz="1656"/>
            </a:pPr>
            <a:r>
              <a:rPr lang="en-US" dirty="0">
                <a:solidFill>
                  <a:schemeClr val="bg1"/>
                </a:solidFill>
                <a:latin typeface="Athelas" panose="02000503000000020003" pitchFamily="2" charset="77"/>
              </a:rPr>
              <a:t>December </a:t>
            </a:r>
            <a:r>
              <a:rPr dirty="0">
                <a:solidFill>
                  <a:schemeClr val="bg1"/>
                </a:solidFill>
                <a:latin typeface="Athelas" panose="02000503000000020003" pitchFamily="2" charset="77"/>
              </a:rPr>
              <a:t>2010 the turbine blades were removed to conduct a rotor evaluation. </a:t>
            </a:r>
          </a:p>
          <a:p>
            <a:pPr marL="315468" indent="-315468" defTabSz="841247">
              <a:spcBef>
                <a:spcPts val="300"/>
              </a:spcBef>
              <a:buChar char="•"/>
              <a:defRPr sz="1656"/>
            </a:pPr>
            <a:r>
              <a:rPr dirty="0">
                <a:solidFill>
                  <a:schemeClr val="bg1"/>
                </a:solidFill>
                <a:latin typeface="Athelas" panose="02000503000000020003" pitchFamily="2" charset="77"/>
              </a:rPr>
              <a:t>2011</a:t>
            </a:r>
            <a:r>
              <a:rPr lang="en-US" dirty="0">
                <a:solidFill>
                  <a:schemeClr val="bg1"/>
                </a:solidFill>
                <a:latin typeface="Athelas" panose="02000503000000020003" pitchFamily="2" charset="77"/>
              </a:rPr>
              <a:t>/12</a:t>
            </a:r>
            <a:r>
              <a:rPr dirty="0">
                <a:solidFill>
                  <a:schemeClr val="bg1"/>
                </a:solidFill>
                <a:latin typeface="Athelas" panose="02000503000000020003" pitchFamily="2" charset="77"/>
              </a:rPr>
              <a:t> the barge was dry docked and a complete hot gas path inspection was done . All the major hot section parts were replaced including turbine blades, stationary vane segments, transition pieces and combustor baskets. Torque tube and compressor section were </a:t>
            </a:r>
            <a:r>
              <a:rPr lang="en-US" dirty="0">
                <a:solidFill>
                  <a:schemeClr val="bg1"/>
                </a:solidFill>
                <a:latin typeface="Athelas" panose="02000503000000020003" pitchFamily="2" charset="77"/>
              </a:rPr>
              <a:t>inspected,</a:t>
            </a:r>
            <a:r>
              <a:rPr dirty="0">
                <a:solidFill>
                  <a:schemeClr val="bg1"/>
                </a:solidFill>
                <a:latin typeface="Athelas" panose="02000503000000020003" pitchFamily="2" charset="77"/>
              </a:rPr>
              <a:t> and new compressor diaphragms were installed on rows 8 to 11. Turbine journal and thrust bearings were also checked and cleaned. All pertinent clearances and readings were taken and checked according to OEM recommendations.</a:t>
            </a:r>
            <a:r>
              <a:rPr lang="en-US" dirty="0">
                <a:solidFill>
                  <a:schemeClr val="bg1"/>
                </a:solidFill>
                <a:latin typeface="Athelas" panose="02000503000000020003" pitchFamily="2" charset="77"/>
              </a:rPr>
              <a:t>  Works were completed by 2012.</a:t>
            </a:r>
            <a:r>
              <a:rPr dirty="0">
                <a:solidFill>
                  <a:schemeClr val="bg1"/>
                </a:solidFill>
                <a:latin typeface="Athelas" panose="02000503000000020003" pitchFamily="2" charset="77"/>
              </a:rPr>
              <a:t> </a:t>
            </a:r>
          </a:p>
          <a:p>
            <a:pPr marL="315468" indent="-315468" defTabSz="841247">
              <a:spcBef>
                <a:spcPts val="300"/>
              </a:spcBef>
              <a:buChar char="•"/>
              <a:defRPr sz="1656"/>
            </a:pPr>
            <a:r>
              <a:rPr dirty="0">
                <a:solidFill>
                  <a:schemeClr val="bg1"/>
                </a:solidFill>
                <a:latin typeface="Athelas" panose="02000503000000020003" pitchFamily="2" charset="77"/>
              </a:rPr>
              <a:t>Turbine controls were replaced with a modern and versatile Allen Bradley PLC based system.</a:t>
            </a:r>
          </a:p>
          <a:p>
            <a:pPr marL="315468" indent="-315468" defTabSz="841247">
              <a:spcBef>
                <a:spcPts val="300"/>
              </a:spcBef>
              <a:buChar char="•"/>
              <a:defRPr sz="1656"/>
            </a:pPr>
            <a:r>
              <a:rPr dirty="0">
                <a:solidFill>
                  <a:schemeClr val="bg1"/>
                </a:solidFill>
                <a:latin typeface="Athelas" panose="02000503000000020003" pitchFamily="2" charset="77"/>
              </a:rPr>
              <a:t>The final phase of the reconditioning project was completed in July 2012 with a 2-hour Full Speed No Load test.</a:t>
            </a:r>
          </a:p>
          <a:p>
            <a:pPr marL="315468" indent="-315468" defTabSz="841247">
              <a:spcBef>
                <a:spcPts val="300"/>
              </a:spcBef>
              <a:buChar char="•"/>
              <a:defRPr sz="1656"/>
            </a:pPr>
            <a:r>
              <a:rPr dirty="0">
                <a:solidFill>
                  <a:schemeClr val="bg1"/>
                </a:solidFill>
                <a:latin typeface="Athelas" panose="02000503000000020003" pitchFamily="2" charset="77"/>
              </a:rPr>
              <a:t>Further FSNL tests were conducted in 2014 and 2016.</a:t>
            </a:r>
          </a:p>
        </p:txBody>
      </p:sp>
      <p:sp>
        <p:nvSpPr>
          <p:cNvPr id="50" name="Rigel I Reconditioning Program"/>
          <p:cNvSpPr txBox="1"/>
          <p:nvPr/>
        </p:nvSpPr>
        <p:spPr>
          <a:xfrm>
            <a:off x="1404255" y="433198"/>
            <a:ext cx="430515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Rigel I Reconditioning Program</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e.png" descr="image.png"/>
          <p:cNvPicPr>
            <a:picLocks noChangeAspect="1"/>
          </p:cNvPicPr>
          <p:nvPr/>
        </p:nvPicPr>
        <p:blipFill>
          <a:blip r:embed="rId2"/>
          <a:stretch>
            <a:fillRect/>
          </a:stretch>
        </p:blipFill>
        <p:spPr>
          <a:xfrm>
            <a:off x="800326" y="1716994"/>
            <a:ext cx="7667525" cy="3072720"/>
          </a:xfrm>
          <a:prstGeom prst="rect">
            <a:avLst/>
          </a:prstGeom>
          <a:ln w="12700">
            <a:miter lim="400000"/>
          </a:ln>
        </p:spPr>
      </p:pic>
      <p:sp>
        <p:nvSpPr>
          <p:cNvPr id="9" name="General Arrangement (as built)">
            <a:extLst>
              <a:ext uri="{FF2B5EF4-FFF2-40B4-BE49-F238E27FC236}">
                <a16:creationId xmlns:a16="http://schemas.microsoft.com/office/drawing/2014/main" id="{087B0EFF-BACB-994D-8BA4-8ED5A4BAA925}"/>
              </a:ext>
            </a:extLst>
          </p:cNvPr>
          <p:cNvSpPr txBox="1"/>
          <p:nvPr/>
        </p:nvSpPr>
        <p:spPr>
          <a:xfrm>
            <a:off x="1240969" y="726884"/>
            <a:ext cx="4209933"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General Arrangement (as built)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tif" descr="image.tif"/>
          <p:cNvPicPr>
            <a:picLocks noChangeAspect="1"/>
          </p:cNvPicPr>
          <p:nvPr/>
        </p:nvPicPr>
        <p:blipFill>
          <a:blip r:embed="rId2"/>
          <a:stretch>
            <a:fillRect/>
          </a:stretch>
        </p:blipFill>
        <p:spPr>
          <a:xfrm>
            <a:off x="1808162" y="1854200"/>
            <a:ext cx="5527676" cy="4246563"/>
          </a:xfrm>
          <a:prstGeom prst="rect">
            <a:avLst/>
          </a:prstGeom>
          <a:ln w="12700">
            <a:miter lim="400000"/>
          </a:ln>
        </p:spPr>
      </p:pic>
      <p:sp>
        <p:nvSpPr>
          <p:cNvPr id="9" name="Single Line Drawing">
            <a:extLst>
              <a:ext uri="{FF2B5EF4-FFF2-40B4-BE49-F238E27FC236}">
                <a16:creationId xmlns:a16="http://schemas.microsoft.com/office/drawing/2014/main" id="{781230D9-1416-3B48-A060-B4DAECD77E2D}"/>
              </a:ext>
            </a:extLst>
          </p:cNvPr>
          <p:cNvSpPr txBox="1"/>
          <p:nvPr/>
        </p:nvSpPr>
        <p:spPr>
          <a:xfrm>
            <a:off x="1458683" y="624378"/>
            <a:ext cx="279884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Single Line Drawing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ea level…"/>
          <p:cNvSpPr txBox="1"/>
          <p:nvPr/>
        </p:nvSpPr>
        <p:spPr>
          <a:xfrm>
            <a:off x="1349375" y="1070531"/>
            <a:ext cx="5007523"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defRPr sz="1200" b="1">
                <a:latin typeface="+mn-lt"/>
                <a:ea typeface="+mn-ea"/>
                <a:cs typeface="+mn-cs"/>
                <a:sym typeface="Helvetica"/>
              </a:defRPr>
            </a:pPr>
            <a:r>
              <a:rPr dirty="0">
                <a:solidFill>
                  <a:schemeClr val="bg1"/>
                </a:solidFill>
              </a:rPr>
              <a:t>Sea level </a:t>
            </a:r>
            <a:endParaRPr sz="800" dirty="0">
              <a:solidFill>
                <a:schemeClr val="bg1"/>
              </a:solidFill>
              <a:latin typeface="Arial"/>
              <a:ea typeface="Arial"/>
              <a:cs typeface="Arial"/>
              <a:sym typeface="Arial"/>
            </a:endParaRPr>
          </a:p>
          <a:p>
            <a:pPr>
              <a:defRPr sz="1200">
                <a:latin typeface="+mn-lt"/>
                <a:ea typeface="+mn-ea"/>
                <a:cs typeface="+mn-cs"/>
                <a:sym typeface="Helvetica"/>
              </a:defRPr>
            </a:pPr>
            <a:r>
              <a:rPr dirty="0">
                <a:solidFill>
                  <a:schemeClr val="bg1"/>
                </a:solidFill>
              </a:rPr>
              <a:t>Temperature (</a:t>
            </a:r>
            <a:r>
              <a:rPr dirty="0" err="1">
                <a:solidFill>
                  <a:schemeClr val="bg1"/>
                </a:solidFill>
              </a:rPr>
              <a:t>oF</a:t>
            </a:r>
            <a:r>
              <a:rPr dirty="0">
                <a:solidFill>
                  <a:schemeClr val="bg1"/>
                </a:solidFill>
              </a:rPr>
              <a:t>): 59   Relative humidity (%): 60   Power Generator Factor 0.85 </a:t>
            </a:r>
          </a:p>
          <a:p>
            <a:pPr>
              <a:defRPr>
                <a:latin typeface="Arial"/>
                <a:ea typeface="Arial"/>
                <a:cs typeface="Arial"/>
                <a:sym typeface="Arial"/>
              </a:defRPr>
            </a:pPr>
            <a:r>
              <a:rPr dirty="0"/>
              <a:t> </a:t>
            </a:r>
            <a:r>
              <a:rPr sz="1200" dirty="0">
                <a:latin typeface="+mn-lt"/>
                <a:ea typeface="+mn-ea"/>
                <a:cs typeface="+mn-cs"/>
                <a:sym typeface="Helvetica"/>
              </a:rPr>
              <a:t> </a:t>
            </a:r>
            <a:r>
              <a:rPr dirty="0"/>
              <a:t> </a:t>
            </a:r>
            <a:r>
              <a:rPr sz="1200"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r>
              <a:rPr dirty="0">
                <a:latin typeface="+mn-lt"/>
                <a:ea typeface="+mn-ea"/>
                <a:cs typeface="+mn-cs"/>
                <a:sym typeface="Helvetica"/>
              </a:rPr>
              <a:t> </a:t>
            </a:r>
            <a:r>
              <a:rPr dirty="0"/>
              <a:t> </a:t>
            </a:r>
          </a:p>
        </p:txBody>
      </p:sp>
      <p:graphicFrame>
        <p:nvGraphicFramePr>
          <p:cNvPr id="77" name="Table"/>
          <p:cNvGraphicFramePr/>
          <p:nvPr>
            <p:extLst>
              <p:ext uri="{D42A27DB-BD31-4B8C-83A1-F6EECF244321}">
                <p14:modId xmlns:p14="http://schemas.microsoft.com/office/powerpoint/2010/main" val="887574172"/>
              </p:ext>
            </p:extLst>
          </p:nvPr>
        </p:nvGraphicFramePr>
        <p:xfrm>
          <a:off x="1339850" y="1600200"/>
          <a:ext cx="6464299" cy="4525958"/>
        </p:xfrm>
        <a:graphic>
          <a:graphicData uri="http://schemas.openxmlformats.org/drawingml/2006/table">
            <a:tbl>
              <a:tblPr>
                <a:tableStyleId>{4C3C2611-4C71-4FC5-86AE-919BDF0F9419}</a:tableStyleId>
              </a:tblPr>
              <a:tblGrid>
                <a:gridCol w="2154237">
                  <a:extLst>
                    <a:ext uri="{9D8B030D-6E8A-4147-A177-3AD203B41FA5}">
                      <a16:colId xmlns:a16="http://schemas.microsoft.com/office/drawing/2014/main" val="20000"/>
                    </a:ext>
                  </a:extLst>
                </a:gridCol>
                <a:gridCol w="2155825">
                  <a:extLst>
                    <a:ext uri="{9D8B030D-6E8A-4147-A177-3AD203B41FA5}">
                      <a16:colId xmlns:a16="http://schemas.microsoft.com/office/drawing/2014/main" val="20001"/>
                    </a:ext>
                  </a:extLst>
                </a:gridCol>
                <a:gridCol w="2154237">
                  <a:extLst>
                    <a:ext uri="{9D8B030D-6E8A-4147-A177-3AD203B41FA5}">
                      <a16:colId xmlns:a16="http://schemas.microsoft.com/office/drawing/2014/main" val="20002"/>
                    </a:ext>
                  </a:extLst>
                </a:gridCol>
              </a:tblGrid>
              <a:tr h="287337">
                <a:tc>
                  <a:txBody>
                    <a:bodyPr/>
                    <a:lstStyle/>
                    <a:p>
                      <a:pPr algn="l">
                        <a:defRPr sz="1800"/>
                      </a:pPr>
                      <a:r>
                        <a:rPr sz="900" b="1">
                          <a:latin typeface="+mn-lt"/>
                          <a:ea typeface="+mn-ea"/>
                          <a:cs typeface="+mn-cs"/>
                          <a:sym typeface="Helvetica"/>
                        </a:rPr>
                        <a:t>No. 1 Natural Gas </a:t>
                      </a: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extLst>
                  <a:ext uri="{0D108BD9-81ED-4DB2-BD59-A6C34878D82A}">
                    <a16:rowId xmlns:a16="http://schemas.microsoft.com/office/drawing/2014/main" val="10000"/>
                  </a:ext>
                </a:extLst>
              </a:tr>
              <a:tr h="287337">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1"/>
                  </a:ext>
                </a:extLst>
              </a:tr>
              <a:tr h="215900">
                <a:tc>
                  <a:txBody>
                    <a:bodyPr/>
                    <a:lstStyle/>
                    <a:p>
                      <a:pPr algn="l">
                        <a:defRPr sz="1800"/>
                      </a:pPr>
                      <a:r>
                        <a:rPr sz="900">
                          <a:latin typeface="+mn-lt"/>
                          <a:ea typeface="+mn-ea"/>
                          <a:cs typeface="+mn-cs"/>
                          <a:sym typeface="Helvetica"/>
                        </a:rPr>
                        <a:t>net power output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Kw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900">
                          <a:latin typeface="+mn-lt"/>
                          <a:ea typeface="+mn-ea"/>
                          <a:cs typeface="+mn-cs"/>
                          <a:sym typeface="Helvetica"/>
                        </a:defRPr>
                      </a:pPr>
                      <a:r>
                        <a:t>48000 </a:t>
                      </a:r>
                      <a:r>
                        <a:rPr sz="600"/>
                        <a:t>3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2"/>
                  </a:ext>
                </a:extLst>
              </a:tr>
              <a:tr h="215900">
                <a:tc>
                  <a:txBody>
                    <a:bodyPr/>
                    <a:lstStyle/>
                    <a:p>
                      <a:pPr algn="l">
                        <a:defRPr sz="1800"/>
                      </a:pPr>
                      <a:r>
                        <a:rPr sz="900">
                          <a:latin typeface="+mn-lt"/>
                          <a:ea typeface="+mn-ea"/>
                          <a:cs typeface="+mn-cs"/>
                          <a:sym typeface="Helvetica"/>
                        </a:rPr>
                        <a:t>Heat rate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BTU/Kwh (LHV)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10600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3"/>
                  </a:ext>
                </a:extLst>
              </a:tr>
              <a:tr h="214312">
                <a:tc>
                  <a:txBody>
                    <a:bodyPr/>
                    <a:lstStyle/>
                    <a:p>
                      <a:pPr algn="l">
                        <a:defRPr sz="1800"/>
                      </a:pPr>
                      <a:r>
                        <a:rPr sz="900">
                          <a:latin typeface="+mn-lt"/>
                          <a:ea typeface="+mn-ea"/>
                          <a:cs typeface="+mn-cs"/>
                          <a:sym typeface="Helvetica"/>
                        </a:rPr>
                        <a:t>Efficiency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32.2116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4"/>
                  </a:ext>
                </a:extLst>
              </a:tr>
              <a:tr h="215900">
                <a:tc>
                  <a:txBody>
                    <a:bodyPr/>
                    <a:lstStyle/>
                    <a:p>
                      <a:pPr algn="l">
                        <a:defRPr sz="1800"/>
                      </a:pPr>
                      <a:r>
                        <a:rPr sz="900">
                          <a:latin typeface="+mn-lt"/>
                          <a:ea typeface="+mn-ea"/>
                          <a:cs typeface="+mn-cs"/>
                          <a:sym typeface="Helvetica"/>
                        </a:rPr>
                        <a:t>Exhaust flow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LB/HR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1373800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5"/>
                  </a:ext>
                </a:extLst>
              </a:tr>
              <a:tr h="215900">
                <a:tc>
                  <a:txBody>
                    <a:bodyPr/>
                    <a:lstStyle/>
                    <a:p>
                      <a:pPr algn="l">
                        <a:defRPr sz="1800"/>
                      </a:pPr>
                      <a:r>
                        <a:rPr sz="900">
                          <a:latin typeface="+mn-lt"/>
                          <a:ea typeface="+mn-ea"/>
                          <a:cs typeface="+mn-cs"/>
                          <a:sym typeface="Helvetica"/>
                        </a:rPr>
                        <a:t>Exhaust temperature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oF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974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6"/>
                  </a:ext>
                </a:extLst>
              </a:tr>
              <a:tr h="215900">
                <a:tc>
                  <a:txBody>
                    <a:bodyPr/>
                    <a:lstStyle/>
                    <a:p>
                      <a:pPr algn="l">
                        <a:defRPr sz="1800"/>
                      </a:pPr>
                      <a:r>
                        <a:rPr sz="900">
                          <a:latin typeface="+mn-lt"/>
                          <a:ea typeface="+mn-ea"/>
                          <a:cs typeface="+mn-cs"/>
                          <a:sym typeface="Helvetica"/>
                        </a:rPr>
                        <a:t>Fuel Flow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LB/Hr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24280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07"/>
                  </a:ext>
                </a:extLst>
              </a:tr>
              <a:tr h="214312">
                <a:tc>
                  <a:txBody>
                    <a:bodyPr/>
                    <a:lstStyle/>
                    <a:p>
                      <a:pPr algn="l">
                        <a:defRPr sz="1800"/>
                      </a:pPr>
                      <a:r>
                        <a:rPr sz="900">
                          <a:latin typeface="+mn-lt"/>
                          <a:ea typeface="+mn-ea"/>
                          <a:cs typeface="+mn-cs"/>
                          <a:sym typeface="Helvetica"/>
                        </a:rPr>
                        <a:t>Exhaust heat </a:t>
                      </a:r>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tc>
                  <a:txBody>
                    <a:bodyPr/>
                    <a:lstStyle/>
                    <a:p>
                      <a:pPr algn="l">
                        <a:defRPr sz="1800"/>
                      </a:pPr>
                      <a:r>
                        <a:rPr sz="900">
                          <a:latin typeface="+mn-lt"/>
                          <a:ea typeface="+mn-ea"/>
                          <a:cs typeface="+mn-cs"/>
                          <a:sym typeface="Helvetica"/>
                        </a:rPr>
                        <a:t>BTU/LB LHV </a:t>
                      </a:r>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tc>
                  <a:txBody>
                    <a:bodyPr/>
                    <a:lstStyle/>
                    <a:p>
                      <a:pPr algn="l">
                        <a:defRPr sz="1800"/>
                      </a:pPr>
                      <a:r>
                        <a:rPr sz="900">
                          <a:latin typeface="+mn-lt"/>
                          <a:ea typeface="+mn-ea"/>
                          <a:cs typeface="+mn-cs"/>
                          <a:sym typeface="Helvetica"/>
                        </a:rPr>
                        <a:t>20960 </a:t>
                      </a:r>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extLst>
                  <a:ext uri="{0D108BD9-81ED-4DB2-BD59-A6C34878D82A}">
                    <a16:rowId xmlns:a16="http://schemas.microsoft.com/office/drawing/2014/main" val="10008"/>
                  </a:ext>
                </a:extLst>
              </a:tr>
              <a:tr h="287337">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12179">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12179">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12179">
                      <a:solidFill>
                        <a:srgbClr val="000000"/>
                      </a:solidFill>
                    </a:lnB>
                    <a:noFill/>
                  </a:tcPr>
                </a:tc>
                <a:extLst>
                  <a:ext uri="{0D108BD9-81ED-4DB2-BD59-A6C34878D82A}">
                    <a16:rowId xmlns:a16="http://schemas.microsoft.com/office/drawing/2014/main" val="10009"/>
                  </a:ext>
                </a:extLst>
              </a:tr>
              <a:tr h="287337">
                <a:tc>
                  <a:txBody>
                    <a:bodyPr/>
                    <a:lstStyle/>
                    <a:p>
                      <a:pPr algn="l">
                        <a:defRPr sz="1800"/>
                      </a:pPr>
                      <a:r>
                        <a:rPr sz="900" b="1">
                          <a:latin typeface="+mn-lt"/>
                          <a:ea typeface="+mn-ea"/>
                          <a:cs typeface="+mn-cs"/>
                          <a:sym typeface="Helvetica"/>
                        </a:rPr>
                        <a:t>No2. Diesel </a:t>
                      </a: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12179">
                      <a:solidFill>
                        <a:srgbClr val="000000"/>
                      </a:solidFill>
                    </a:lnT>
                    <a:lnB w="6083">
                      <a:solidFill>
                        <a:srgbClr val="000000"/>
                      </a:solidFill>
                    </a:lnB>
                    <a:noFill/>
                  </a:tcPr>
                </a:tc>
                <a:extLst>
                  <a:ext uri="{0D108BD9-81ED-4DB2-BD59-A6C34878D82A}">
                    <a16:rowId xmlns:a16="http://schemas.microsoft.com/office/drawing/2014/main" val="10010"/>
                  </a:ext>
                </a:extLst>
              </a:tr>
              <a:tr h="287337">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1"/>
                  </a:ext>
                </a:extLst>
              </a:tr>
              <a:tr h="215900">
                <a:tc>
                  <a:txBody>
                    <a:bodyPr/>
                    <a:lstStyle/>
                    <a:p>
                      <a:pPr algn="l">
                        <a:defRPr sz="1800"/>
                      </a:pPr>
                      <a:r>
                        <a:rPr sz="900">
                          <a:latin typeface="+mn-lt"/>
                          <a:ea typeface="+mn-ea"/>
                          <a:cs typeface="+mn-cs"/>
                          <a:sym typeface="Helvetica"/>
                        </a:rPr>
                        <a:t>net power output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Kw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900">
                          <a:latin typeface="+mn-lt"/>
                          <a:ea typeface="+mn-ea"/>
                          <a:cs typeface="+mn-cs"/>
                          <a:sym typeface="Helvetica"/>
                        </a:defRPr>
                      </a:pPr>
                      <a:r>
                        <a:t>46400 </a:t>
                      </a:r>
                      <a:r>
                        <a:rPr sz="600"/>
                        <a:t>4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2"/>
                  </a:ext>
                </a:extLst>
              </a:tr>
              <a:tr h="215900">
                <a:tc>
                  <a:txBody>
                    <a:bodyPr/>
                    <a:lstStyle/>
                    <a:p>
                      <a:pPr algn="l">
                        <a:defRPr sz="1800"/>
                      </a:pPr>
                      <a:r>
                        <a:rPr sz="900">
                          <a:latin typeface="+mn-lt"/>
                          <a:ea typeface="+mn-ea"/>
                          <a:cs typeface="+mn-cs"/>
                          <a:sym typeface="Helvetica"/>
                        </a:rPr>
                        <a:t>Heat rate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BTU/Kwh (LHV)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10750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3"/>
                  </a:ext>
                </a:extLst>
              </a:tr>
              <a:tr h="215900">
                <a:tc>
                  <a:txBody>
                    <a:bodyPr/>
                    <a:lstStyle/>
                    <a:p>
                      <a:pPr algn="l">
                        <a:defRPr sz="1800"/>
                      </a:pPr>
                      <a:r>
                        <a:rPr sz="900">
                          <a:latin typeface="+mn-lt"/>
                          <a:ea typeface="+mn-ea"/>
                          <a:cs typeface="+mn-cs"/>
                          <a:sym typeface="Helvetica"/>
                        </a:rPr>
                        <a:t>Efficiency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31.7621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4"/>
                  </a:ext>
                </a:extLst>
              </a:tr>
              <a:tr h="214312">
                <a:tc>
                  <a:txBody>
                    <a:bodyPr/>
                    <a:lstStyle/>
                    <a:p>
                      <a:pPr algn="l">
                        <a:defRPr sz="1800"/>
                      </a:pPr>
                      <a:r>
                        <a:rPr sz="900">
                          <a:latin typeface="+mn-lt"/>
                          <a:ea typeface="+mn-ea"/>
                          <a:cs typeface="+mn-cs"/>
                          <a:sym typeface="Helvetica"/>
                        </a:rPr>
                        <a:t>Exhaust flow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LB/HR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1376500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5"/>
                  </a:ext>
                </a:extLst>
              </a:tr>
              <a:tr h="215900">
                <a:tc>
                  <a:txBody>
                    <a:bodyPr/>
                    <a:lstStyle/>
                    <a:p>
                      <a:pPr algn="l">
                        <a:defRPr sz="1800"/>
                      </a:pPr>
                      <a:r>
                        <a:rPr sz="900">
                          <a:latin typeface="+mn-lt"/>
                          <a:ea typeface="+mn-ea"/>
                          <a:cs typeface="+mn-cs"/>
                          <a:sym typeface="Helvetica"/>
                        </a:rPr>
                        <a:t>Exhaust temperature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oF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975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6"/>
                  </a:ext>
                </a:extLst>
              </a:tr>
              <a:tr h="215900">
                <a:tc>
                  <a:txBody>
                    <a:bodyPr/>
                    <a:lstStyle/>
                    <a:p>
                      <a:pPr algn="l">
                        <a:defRPr sz="1800"/>
                      </a:pPr>
                      <a:r>
                        <a:rPr sz="900">
                          <a:latin typeface="+mn-lt"/>
                          <a:ea typeface="+mn-ea"/>
                          <a:cs typeface="+mn-cs"/>
                          <a:sym typeface="Helvetica"/>
                        </a:rPr>
                        <a:t>Fuel Flow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LB/Hr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tc>
                  <a:txBody>
                    <a:bodyPr/>
                    <a:lstStyle/>
                    <a:p>
                      <a:pPr algn="l">
                        <a:defRPr sz="1800"/>
                      </a:pPr>
                      <a:r>
                        <a:rPr sz="900">
                          <a:latin typeface="+mn-lt"/>
                          <a:ea typeface="+mn-ea"/>
                          <a:cs typeface="+mn-cs"/>
                          <a:sym typeface="Helvetica"/>
                        </a:rPr>
                        <a:t>26880 </a:t>
                      </a:r>
                    </a:p>
                  </a:txBody>
                  <a:tcPr marL="35920" marR="35920" marT="35920" marB="35920" anchor="ctr" horzOverflow="overflow">
                    <a:lnL w="12179">
                      <a:solidFill>
                        <a:srgbClr val="000000"/>
                      </a:solidFill>
                    </a:lnL>
                    <a:lnR w="12179">
                      <a:solidFill>
                        <a:srgbClr val="000000"/>
                      </a:solidFill>
                    </a:lnR>
                    <a:lnT w="6083">
                      <a:solidFill>
                        <a:srgbClr val="000000"/>
                      </a:solidFill>
                    </a:lnT>
                    <a:lnB w="6083">
                      <a:solidFill>
                        <a:srgbClr val="000000"/>
                      </a:solidFill>
                    </a:lnB>
                    <a:noFill/>
                  </a:tcPr>
                </a:tc>
                <a:extLst>
                  <a:ext uri="{0D108BD9-81ED-4DB2-BD59-A6C34878D82A}">
                    <a16:rowId xmlns:a16="http://schemas.microsoft.com/office/drawing/2014/main" val="10017"/>
                  </a:ext>
                </a:extLst>
              </a:tr>
              <a:tr h="287337">
                <a:tc>
                  <a:txBody>
                    <a:bodyPr/>
                    <a:lstStyle/>
                    <a:p>
                      <a:pPr algn="l">
                        <a:defRPr sz="1800"/>
                      </a:pPr>
                      <a:endParaRPr sz="900" dirty="0">
                        <a:latin typeface="+mn-lt"/>
                        <a:ea typeface="+mn-ea"/>
                        <a:cs typeface="+mn-cs"/>
                        <a:sym typeface="Helvetica"/>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tc>
                  <a:txBody>
                    <a:bodyPr/>
                    <a:lstStyle/>
                    <a:p>
                      <a:pPr algn="l">
                        <a:defRPr sz="1400"/>
                      </a:pPr>
                      <a:endParaRPr/>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tc>
                  <a:txBody>
                    <a:bodyPr/>
                    <a:lstStyle/>
                    <a:p>
                      <a:pPr algn="l">
                        <a:defRPr sz="1400"/>
                      </a:pPr>
                      <a:endParaRPr dirty="0"/>
                    </a:p>
                  </a:txBody>
                  <a:tcPr marL="35920" marR="35920" marT="35920" marB="35920" anchor="ctr" horzOverflow="overflow">
                    <a:lnL w="12179">
                      <a:solidFill>
                        <a:srgbClr val="000000"/>
                      </a:solidFill>
                    </a:lnL>
                    <a:lnR w="12179">
                      <a:solidFill>
                        <a:srgbClr val="000000"/>
                      </a:solidFill>
                    </a:lnR>
                    <a:lnT w="6083">
                      <a:solidFill>
                        <a:srgbClr val="000000"/>
                      </a:solidFill>
                    </a:lnT>
                    <a:lnB w="12179">
                      <a:solidFill>
                        <a:srgbClr val="000000"/>
                      </a:solidFill>
                    </a:lnB>
                    <a:noFill/>
                  </a:tcPr>
                </a:tc>
                <a:extLst>
                  <a:ext uri="{0D108BD9-81ED-4DB2-BD59-A6C34878D82A}">
                    <a16:rowId xmlns:a16="http://schemas.microsoft.com/office/drawing/2014/main" val="10018"/>
                  </a:ext>
                </a:extLst>
              </a:tr>
            </a:tbl>
          </a:graphicData>
        </a:graphic>
      </p:graphicFrame>
      <p:sp>
        <p:nvSpPr>
          <p:cNvPr id="10" name="Output and Efficiency">
            <a:extLst>
              <a:ext uri="{FF2B5EF4-FFF2-40B4-BE49-F238E27FC236}">
                <a16:creationId xmlns:a16="http://schemas.microsoft.com/office/drawing/2014/main" id="{9B649F3E-2F80-6741-AB02-E61C444BAB27}"/>
              </a:ext>
            </a:extLst>
          </p:cNvPr>
          <p:cNvSpPr txBox="1"/>
          <p:nvPr/>
        </p:nvSpPr>
        <p:spPr>
          <a:xfrm>
            <a:off x="1349375" y="365497"/>
            <a:ext cx="3035765"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Output and Efficiency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image.png" descr="image.png"/>
          <p:cNvPicPr>
            <a:picLocks noChangeAspect="1"/>
          </p:cNvPicPr>
          <p:nvPr/>
        </p:nvPicPr>
        <p:blipFill>
          <a:blip r:embed="rId2"/>
          <a:stretch>
            <a:fillRect/>
          </a:stretch>
        </p:blipFill>
        <p:spPr>
          <a:xfrm>
            <a:off x="2679700" y="1341437"/>
            <a:ext cx="3784600" cy="4525963"/>
          </a:xfrm>
          <a:prstGeom prst="rect">
            <a:avLst/>
          </a:prstGeom>
          <a:ln w="12700">
            <a:miter lim="400000"/>
          </a:ln>
        </p:spPr>
      </p:pic>
      <p:sp>
        <p:nvSpPr>
          <p:cNvPr id="82" name="Power Curves"/>
          <p:cNvSpPr txBox="1"/>
          <p:nvPr/>
        </p:nvSpPr>
        <p:spPr>
          <a:xfrm>
            <a:off x="1734001" y="388067"/>
            <a:ext cx="4686730"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defRPr sz="2400" b="1">
                <a:solidFill>
                  <a:srgbClr val="2B4C81"/>
                </a:solidFill>
                <a:latin typeface="Arial"/>
                <a:ea typeface="Arial"/>
                <a:cs typeface="Arial"/>
                <a:sym typeface="Arial"/>
              </a:defRPr>
            </a:lvl1pPr>
          </a:lstStyle>
          <a:p>
            <a:r>
              <a:rPr dirty="0">
                <a:latin typeface="Athelas" panose="02000503000000020003" pitchFamily="2" charset="77"/>
              </a:rPr>
              <a:t>Power Curves</a:t>
            </a:r>
            <a:r>
              <a:rPr lang="en-US" dirty="0">
                <a:latin typeface="Athelas" panose="02000503000000020003" pitchFamily="2" charset="77"/>
              </a:rPr>
              <a:t> with Water Injection</a:t>
            </a:r>
            <a:endParaRPr dirty="0">
              <a:latin typeface="Athelas" panose="02000503000000020003" pitchFamily="2" charset="77"/>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{D60ADECC-4FBF-E744-9E74-82277FA67E03}tf10001122</Template>
  <TotalTime>559</TotalTime>
  <Words>1005</Words>
  <Application>Microsoft Macintosh PowerPoint</Application>
  <PresentationFormat>On-screen Show (4:3)</PresentationFormat>
  <Paragraphs>93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Athelas</vt:lpstr>
      <vt:lpstr>Calibri</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revision>29</cp:revision>
  <dcterms:modified xsi:type="dcterms:W3CDTF">2022-09-24T22:39:48Z</dcterms:modified>
  <cp:category/>
</cp:coreProperties>
</file>