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8001000" cy="10287000"/>
  <p:notesSz cx="8001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54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5891" y="2273299"/>
            <a:ext cx="2900617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4227" y="3309620"/>
            <a:ext cx="5063945" cy="3928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58313" y="9537103"/>
            <a:ext cx="123507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Proprietary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www.pw.utc.com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0"/>
              </a:spcBef>
            </a:pPr>
            <a:r>
              <a:rPr dirty="0"/>
              <a:t>COMMERCIAL</a:t>
            </a:r>
            <a:r>
              <a:rPr spc="-110" dirty="0"/>
              <a:t> </a:t>
            </a:r>
            <a:r>
              <a:rPr spc="-20" dirty="0"/>
              <a:t>OFFER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2615"/>
              </a:lnSpc>
              <a:spcBef>
                <a:spcPts val="105"/>
              </a:spcBef>
            </a:pPr>
            <a:r>
              <a:rPr dirty="0"/>
              <a:t>ONE</a:t>
            </a:r>
            <a:r>
              <a:rPr spc="-50" dirty="0"/>
              <a:t> </a:t>
            </a:r>
            <a:r>
              <a:rPr dirty="0"/>
              <a:t>(1)</a:t>
            </a:r>
            <a:r>
              <a:rPr spc="-55" dirty="0"/>
              <a:t> </a:t>
            </a:r>
            <a:r>
              <a:rPr spc="-10" dirty="0"/>
              <a:t>Mitsubishi</a:t>
            </a:r>
          </a:p>
          <a:p>
            <a:pPr marL="8890" marR="5080" algn="ctr">
              <a:lnSpc>
                <a:spcPts val="2710"/>
              </a:lnSpc>
              <a:spcBef>
                <a:spcPts val="10"/>
              </a:spcBef>
            </a:pPr>
            <a:r>
              <a:rPr dirty="0"/>
              <a:t>FT8</a:t>
            </a:r>
            <a:r>
              <a:rPr spc="-110" dirty="0"/>
              <a:t> </a:t>
            </a:r>
            <a:r>
              <a:rPr dirty="0"/>
              <a:t>MOBILE</a:t>
            </a:r>
            <a:r>
              <a:rPr spc="-60" dirty="0"/>
              <a:t> </a:t>
            </a:r>
            <a:r>
              <a:rPr dirty="0"/>
              <a:t>PAC</a:t>
            </a:r>
            <a:r>
              <a:rPr spc="-70" dirty="0"/>
              <a:t> </a:t>
            </a:r>
            <a:r>
              <a:rPr dirty="0"/>
              <a:t>GAS</a:t>
            </a:r>
            <a:r>
              <a:rPr spc="-120" dirty="0"/>
              <a:t> </a:t>
            </a:r>
            <a:r>
              <a:rPr dirty="0"/>
              <a:t>TURBINE</a:t>
            </a:r>
            <a:r>
              <a:rPr spc="-25" dirty="0"/>
              <a:t> </a:t>
            </a:r>
            <a:r>
              <a:rPr spc="-10" dirty="0"/>
              <a:t>GENERATOR PACKAGE</a:t>
            </a:r>
          </a:p>
          <a:p>
            <a:pPr marL="1905" algn="ctr">
              <a:lnSpc>
                <a:spcPts val="2490"/>
              </a:lnSpc>
            </a:pPr>
            <a:r>
              <a:rPr dirty="0"/>
              <a:t>DUAL</a:t>
            </a:r>
            <a:r>
              <a:rPr spc="-30" dirty="0"/>
              <a:t> </a:t>
            </a:r>
            <a:r>
              <a:rPr dirty="0"/>
              <a:t>FUEL,</a:t>
            </a:r>
            <a:r>
              <a:rPr spc="-30" dirty="0"/>
              <a:t> </a:t>
            </a:r>
            <a:r>
              <a:rPr spc="-10" dirty="0"/>
              <a:t>50/60HZ</a:t>
            </a:r>
          </a:p>
          <a:p>
            <a:pPr marR="38100" algn="ctr">
              <a:lnSpc>
                <a:spcPct val="100000"/>
              </a:lnSpc>
              <a:spcBef>
                <a:spcPts val="2400"/>
              </a:spcBef>
            </a:pP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FT8</a:t>
            </a:r>
            <a:r>
              <a:rPr b="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1405</a:t>
            </a:r>
            <a:r>
              <a:rPr b="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b="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PRATT</a:t>
            </a:r>
            <a:r>
              <a:rPr b="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b="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WITHNEY</a:t>
            </a:r>
          </a:p>
          <a:p>
            <a:pPr marL="1082675" marR="1126490" algn="ctr">
              <a:lnSpc>
                <a:spcPct val="190900"/>
              </a:lnSpc>
              <a:spcBef>
                <a:spcPts val="25"/>
              </a:spcBef>
            </a:pPr>
            <a:r>
              <a:rPr b="0" dirty="0">
                <a:latin typeface="Calibri"/>
                <a:cs typeface="Calibri"/>
              </a:rPr>
              <a:t>760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fired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hours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Diesel </a:t>
            </a:r>
            <a:r>
              <a:rPr b="0" dirty="0">
                <a:latin typeface="Calibri"/>
                <a:cs typeface="Calibri"/>
              </a:rPr>
              <a:t>YOM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2014</a:t>
            </a:r>
          </a:p>
          <a:p>
            <a:pPr marR="39370" algn="ctr">
              <a:lnSpc>
                <a:spcPct val="100000"/>
              </a:lnSpc>
              <a:spcBef>
                <a:spcPts val="2400"/>
              </a:spcBef>
            </a:pPr>
            <a:r>
              <a:rPr b="0" dirty="0">
                <a:latin typeface="Calibri"/>
                <a:cs typeface="Calibri"/>
              </a:rPr>
              <a:t>Dismantled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ready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freight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1420" y="520699"/>
            <a:ext cx="8782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100" dirty="0">
                <a:latin typeface="Calibri"/>
                <a:cs typeface="Calibri"/>
              </a:rPr>
              <a:t>LKS 360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258313" y="9537103"/>
            <a:ext cx="1235075" cy="139782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de-DE" spc="-10" dirty="0"/>
              <a:t>Lothar Schreiner </a:t>
            </a: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843788"/>
            <a:ext cx="190436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Calibri"/>
                <a:cs typeface="Calibri"/>
              </a:rPr>
              <a:t>DETAILED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DESCRITPION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OF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GOODS: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7140" y="633475"/>
            <a:ext cx="8782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100" dirty="0">
                <a:latin typeface="Calibri"/>
                <a:cs typeface="Calibri"/>
              </a:rPr>
              <a:t>LKS 360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2145" y="1541412"/>
          <a:ext cx="6576059" cy="649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SCHNUE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TRAILER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(1):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95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Date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MFG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9/30/14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4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GVWR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120000LBS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GAWR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AXLES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30000LBS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295/80R/22.5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TIRES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124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PSI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COLD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22.5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9.0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RIMS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VIN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S9B02042EH640346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HALDEX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SEMI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TRAILER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(1):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820">
                <a:tc>
                  <a:txBody>
                    <a:bodyPr/>
                    <a:lstStyle/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78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SEMI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TRAILER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640346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INPUT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6.5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BAR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VALVES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602005001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AXLE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11300KG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SUSPENSION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4.40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6.5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BAR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FONTAINE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TRAILER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(1)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5075">
                <a:tc>
                  <a:txBody>
                    <a:bodyPr/>
                    <a:lstStyle/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1019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DATE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MANUFACTURE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07-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2013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409"/>
                        </a:spcBef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VIN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13N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24820-3-E1566062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MODEL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HCICD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WSA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TRAILER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FRAME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RATING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80000/36288L8/KG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4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48/1463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FEET/METER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TIRES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255/70R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22.5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PLY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RIMS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22.5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8.25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120/823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PSI/KPA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RATING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PMH/95KPH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GROSS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VEHICLE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WEIGHT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RATING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69185/31382</a:t>
                      </a:r>
                      <a:r>
                        <a:rPr sz="10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LB/KG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18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-"/>
                        <a:tabLst>
                          <a:tab pos="551180" algn="l"/>
                          <a:tab pos="2837180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AXLES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258313" y="9537103"/>
            <a:ext cx="1235075" cy="139782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de-DE" spc="-10" dirty="0"/>
              <a:t>Lothar Schreiner 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551180"/>
            <a:ext cx="6675755" cy="782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  <a:p>
            <a:pPr marL="12700" marR="288290" algn="just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All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purchase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negotiations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shall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directly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 Adrien Jackson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 Angie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Energy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(previously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Mobile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power systems).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Borescope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and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Preservation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Documents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Calibri"/>
              <a:cs typeface="Calibri"/>
            </a:endParaRPr>
          </a:p>
          <a:p>
            <a:pPr marL="12700" marR="288925" algn="just">
              <a:lnSpc>
                <a:spcPct val="101200"/>
              </a:lnSpc>
            </a:pPr>
            <a:r>
              <a:rPr sz="1100" dirty="0">
                <a:latin typeface="Calibri"/>
                <a:cs typeface="Calibri"/>
              </a:rPr>
              <a:t>Unit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excellent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condition,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very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hours,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760.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redundancy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only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active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year </a:t>
            </a:r>
            <a:r>
              <a:rPr sz="1100" dirty="0">
                <a:latin typeface="Calibri"/>
                <a:cs typeface="Calibri"/>
              </a:rPr>
              <a:t>2018.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dismantled,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stored,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parked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local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powerplant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station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2018.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brush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generator, </a:t>
            </a:r>
            <a:r>
              <a:rPr sz="1100" dirty="0">
                <a:latin typeface="Calibri"/>
                <a:cs typeface="Calibri"/>
              </a:rPr>
              <a:t>skids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accessories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have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been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removed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placed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inside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containers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storage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Dubai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along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exhaust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inlets.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official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preservation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documents.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borescope.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alibri"/>
                <a:cs typeface="Calibri"/>
              </a:rPr>
              <a:t>Warranty,</a:t>
            </a:r>
            <a:r>
              <a:rPr sz="1100" b="1" spc="-10" dirty="0">
                <a:latin typeface="Calibri"/>
                <a:cs typeface="Calibri"/>
              </a:rPr>
              <a:t> Commissioning, </a:t>
            </a:r>
            <a:r>
              <a:rPr sz="1100" b="1" dirty="0">
                <a:latin typeface="Calibri"/>
                <a:cs typeface="Calibri"/>
              </a:rPr>
              <a:t>and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Training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Calibri"/>
              <a:cs typeface="Calibri"/>
            </a:endParaRPr>
          </a:p>
          <a:p>
            <a:pPr marL="469900" marR="54610" indent="-228600">
              <a:lnSpc>
                <a:spcPct val="101800"/>
              </a:lnSpc>
              <a:buAutoNum type="arabicPeriod"/>
              <a:tabLst>
                <a:tab pos="469900" algn="l"/>
              </a:tabLst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Seller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spare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parts.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specific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Terms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&amp;</a:t>
            </a:r>
            <a:r>
              <a:rPr sz="1100" dirty="0">
                <a:latin typeface="Calibri"/>
                <a:cs typeface="Calibri"/>
              </a:rPr>
              <a:t> Conditions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installation.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standard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manufacturer’s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 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period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(1)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attached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exhibit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agreement.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installation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commissioning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power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plant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carried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certified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Angie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Energy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FZE </a:t>
            </a:r>
            <a:r>
              <a:rPr sz="1100" spc="-10" dirty="0">
                <a:latin typeface="Calibri"/>
                <a:cs typeface="Calibri"/>
              </a:rPr>
              <a:t>representative</a:t>
            </a:r>
            <a:r>
              <a:rPr sz="1100" dirty="0">
                <a:latin typeface="Calibri"/>
                <a:cs typeface="Calibri"/>
              </a:rPr>
              <a:t> along with the P&amp;W commissioning </a:t>
            </a:r>
            <a:r>
              <a:rPr sz="1100" spc="-20" dirty="0">
                <a:latin typeface="Calibri"/>
                <a:cs typeface="Calibri"/>
              </a:rPr>
              <a:t>team.</a:t>
            </a:r>
            <a:endParaRPr sz="11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265" algn="l"/>
              </a:tabLst>
            </a:pPr>
            <a:r>
              <a:rPr sz="1100" spc="-10" dirty="0">
                <a:latin typeface="Calibri"/>
                <a:cs typeface="Calibri"/>
              </a:rPr>
              <a:t>Post-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available,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spare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delivery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paid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basis.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100" dirty="0">
              <a:latin typeface="Calibri"/>
              <a:cs typeface="Calibri"/>
            </a:endParaRPr>
          </a:p>
          <a:p>
            <a:pPr marL="12700" marR="36830">
              <a:lnSpc>
                <a:spcPct val="101800"/>
              </a:lnSpc>
            </a:pPr>
            <a:r>
              <a:rPr sz="1100" b="1" dirty="0">
                <a:latin typeface="Calibri"/>
                <a:cs typeface="Calibri"/>
              </a:rPr>
              <a:t>Important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Note: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equipment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storage.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one-</a:t>
            </a:r>
            <a:r>
              <a:rPr sz="1100" dirty="0">
                <a:latin typeface="Calibri"/>
                <a:cs typeface="Calibri"/>
              </a:rPr>
              <a:t>year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manufacturer’s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warranty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only </a:t>
            </a:r>
            <a:r>
              <a:rPr sz="1100" b="1" dirty="0">
                <a:latin typeface="Calibri"/>
                <a:cs typeface="Calibri"/>
              </a:rPr>
              <a:t>if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Buyer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opts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for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commissioning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at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final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site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at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an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additional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cost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$500,000.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equipment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Price</a:t>
            </a:r>
            <a:endParaRPr sz="1100" dirty="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  <a:spcBef>
                <a:spcPts val="25"/>
              </a:spcBef>
            </a:pPr>
            <a:r>
              <a:rPr sz="1100" b="1" spc="-25" dirty="0">
                <a:latin typeface="Calibri"/>
                <a:cs typeface="Calibri"/>
              </a:rPr>
              <a:t>$1</a:t>
            </a:r>
            <a:r>
              <a:rPr lang="de-DE" sz="1100" b="1" spc="-25" dirty="0">
                <a:latin typeface="Calibri"/>
                <a:cs typeface="Calibri"/>
              </a:rPr>
              <a:t>7</a:t>
            </a:r>
            <a:r>
              <a:rPr sz="1100" b="1" spc="-25" dirty="0">
                <a:latin typeface="Calibri"/>
                <a:cs typeface="Calibri"/>
              </a:rPr>
              <a:t>,</a:t>
            </a:r>
            <a:r>
              <a:rPr lang="de-DE" sz="1100" b="1" spc="-25" dirty="0">
                <a:latin typeface="Calibri"/>
                <a:cs typeface="Calibri"/>
              </a:rPr>
              <a:t>8</a:t>
            </a:r>
            <a:r>
              <a:rPr sz="1100" b="1" spc="-25" dirty="0">
                <a:latin typeface="Calibri"/>
                <a:cs typeface="Calibri"/>
              </a:rPr>
              <a:t>00,000 </a:t>
            </a:r>
            <a:r>
              <a:rPr sz="1100" b="1" spc="-10" dirty="0">
                <a:latin typeface="Calibri"/>
                <a:cs typeface="Calibri"/>
              </a:rPr>
              <a:t>USD/unit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FOB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lang="de-DE" sz="1100" b="1" spc="-10" dirty="0">
                <a:latin typeface="Calibri"/>
                <a:cs typeface="Calibri"/>
              </a:rPr>
              <a:t>    </a:t>
            </a:r>
            <a:r>
              <a:rPr lang="en-US" sz="1100" b="1" spc="-10" dirty="0">
                <a:latin typeface="Calibri"/>
                <a:cs typeface="Calibri"/>
              </a:rPr>
              <a:t> </a:t>
            </a:r>
            <a:r>
              <a:rPr lang="en-US" sz="1100" b="1" spc="-10">
                <a:latin typeface="Calibri"/>
                <a:cs typeface="Calibri"/>
              </a:rPr>
              <a:t>18.5USD</a:t>
            </a:r>
            <a:r>
              <a:rPr lang="en-US" sz="1100" b="1" spc="-10" dirty="0">
                <a:latin typeface="Calibri"/>
                <a:cs typeface="Calibri"/>
              </a:rPr>
              <a:t> with commissioning and warranty</a:t>
            </a:r>
          </a:p>
          <a:p>
            <a:pPr marL="622300">
              <a:lnSpc>
                <a:spcPct val="100000"/>
              </a:lnSpc>
              <a:spcBef>
                <a:spcPts val="25"/>
              </a:spcBef>
            </a:pPr>
            <a:r>
              <a:rPr lang="en-US" sz="1100" b="1" spc="-10" dirty="0">
                <a:latin typeface="Calibri"/>
                <a:cs typeface="Calibri"/>
              </a:rPr>
              <a:t>^Gas skids included, can swift from diesel to gas very fast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100" dirty="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Availability</a:t>
            </a:r>
            <a:endParaRPr sz="1100" dirty="0">
              <a:latin typeface="Calibri"/>
              <a:cs typeface="Calibri"/>
            </a:endParaRPr>
          </a:p>
          <a:p>
            <a:pPr marL="621665" lvl="1" indent="-228600">
              <a:lnSpc>
                <a:spcPct val="100000"/>
              </a:lnSpc>
              <a:spcBef>
                <a:spcPts val="50"/>
              </a:spcBef>
              <a:buSzPct val="90909"/>
              <a:buFont typeface="Symbol"/>
              <a:buChar char=""/>
              <a:tabLst>
                <a:tab pos="621665" algn="l"/>
              </a:tabLst>
            </a:pPr>
            <a:r>
              <a:rPr sz="1100" spc="-10" dirty="0">
                <a:latin typeface="Calibri"/>
                <a:cs typeface="Calibri"/>
              </a:rPr>
              <a:t>Equipment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available for</a:t>
            </a:r>
            <a:r>
              <a:rPr sz="1100" spc="-10" dirty="0">
                <a:latin typeface="Calibri"/>
                <a:cs typeface="Calibri"/>
              </a:rPr>
              <a:t> immediate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delivery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(10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days)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after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SPA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contract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signing.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90"/>
              </a:spcBef>
              <a:buFont typeface="Symbol"/>
              <a:buChar char=""/>
            </a:pPr>
            <a:endParaRPr sz="1100" dirty="0">
              <a:latin typeface="Calibri"/>
              <a:cs typeface="Calibri"/>
            </a:endParaRPr>
          </a:p>
          <a:p>
            <a:pPr marL="1078865" lvl="2" indent="-227329">
              <a:lnSpc>
                <a:spcPct val="100000"/>
              </a:lnSpc>
              <a:buFont typeface="Courier New"/>
              <a:buChar char="o"/>
              <a:tabLst>
                <a:tab pos="1078865" algn="l"/>
              </a:tabLst>
            </a:pPr>
            <a:r>
              <a:rPr sz="1100" dirty="0">
                <a:latin typeface="Calibri"/>
                <a:cs typeface="Calibri"/>
              </a:rPr>
              <a:t>Unit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1405;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Original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RTS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Date: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2014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760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hours</a:t>
            </a:r>
            <a:endParaRPr sz="11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65"/>
              </a:spcBef>
              <a:buFont typeface="Courier New"/>
              <a:buChar char="o"/>
            </a:pPr>
            <a:endParaRPr sz="1100" dirty="0">
              <a:latin typeface="Calibri"/>
              <a:cs typeface="Calibri"/>
            </a:endParaRPr>
          </a:p>
          <a:p>
            <a:pPr marL="20193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Payment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Terms</a:t>
            </a:r>
            <a:endParaRPr sz="1100" dirty="0">
              <a:latin typeface="Calibri"/>
              <a:cs typeface="Calibri"/>
            </a:endParaRPr>
          </a:p>
          <a:p>
            <a:pPr marL="622300" marR="128270" lvl="1" indent="-228600">
              <a:lnSpc>
                <a:spcPct val="101800"/>
              </a:lnSpc>
              <a:buSzPct val="90909"/>
              <a:buFont typeface="Symbol"/>
              <a:buChar char=""/>
              <a:tabLst>
                <a:tab pos="622300" algn="l"/>
              </a:tabLst>
            </a:pPr>
            <a:r>
              <a:rPr sz="1100" dirty="0">
                <a:latin typeface="Calibri"/>
                <a:cs typeface="Calibri"/>
              </a:rPr>
              <a:t>Payment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irrevocable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confirmed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letter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credit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escrow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account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choosing,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payable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follows:</a:t>
            </a:r>
            <a:endParaRPr sz="1100" dirty="0">
              <a:latin typeface="Calibri"/>
              <a:cs typeface="Calibri"/>
            </a:endParaRPr>
          </a:p>
          <a:p>
            <a:pPr marL="621665" lvl="1" indent="-228600">
              <a:lnSpc>
                <a:spcPct val="100000"/>
              </a:lnSpc>
              <a:spcBef>
                <a:spcPts val="25"/>
              </a:spcBef>
              <a:buSzPct val="90909"/>
              <a:buFont typeface="Symbol"/>
              <a:buChar char=""/>
              <a:tabLst>
                <a:tab pos="621665" algn="l"/>
              </a:tabLst>
            </a:pPr>
            <a:r>
              <a:rPr sz="1100" spc="-20" dirty="0">
                <a:latin typeface="Calibri"/>
                <a:cs typeface="Calibri"/>
              </a:rPr>
              <a:t>150,000 </a:t>
            </a:r>
            <a:r>
              <a:rPr sz="1100" dirty="0">
                <a:latin typeface="Calibri"/>
                <a:cs typeface="Calibri"/>
              </a:rPr>
              <a:t>USD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non-refundable </a:t>
            </a:r>
            <a:r>
              <a:rPr sz="1100" spc="-10" dirty="0">
                <a:latin typeface="Calibri"/>
                <a:cs typeface="Calibri"/>
              </a:rPr>
              <a:t>deposit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inspection</a:t>
            </a:r>
            <a:endParaRPr sz="1100" dirty="0">
              <a:latin typeface="Calibri"/>
              <a:cs typeface="Calibri"/>
            </a:endParaRPr>
          </a:p>
          <a:p>
            <a:pPr marL="621665" lvl="1" indent="-228600">
              <a:lnSpc>
                <a:spcPct val="100000"/>
              </a:lnSpc>
              <a:spcBef>
                <a:spcPts val="25"/>
              </a:spcBef>
              <a:buSzPct val="90909"/>
              <a:buFont typeface="Symbol"/>
              <a:buChar char=""/>
              <a:tabLst>
                <a:tab pos="621665" algn="l"/>
              </a:tabLst>
            </a:pPr>
            <a:r>
              <a:rPr sz="1100" dirty="0">
                <a:latin typeface="Calibri"/>
                <a:cs typeface="Calibri"/>
              </a:rPr>
              <a:t>30%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contract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signing</a:t>
            </a:r>
            <a:endParaRPr sz="1100" dirty="0">
              <a:latin typeface="Calibri"/>
              <a:cs typeface="Calibri"/>
            </a:endParaRPr>
          </a:p>
          <a:p>
            <a:pPr marL="621665" lvl="1" indent="-228600">
              <a:lnSpc>
                <a:spcPct val="100000"/>
              </a:lnSpc>
              <a:spcBef>
                <a:spcPts val="170"/>
              </a:spcBef>
              <a:buSzPct val="90909"/>
              <a:buFont typeface="Symbol"/>
              <a:buChar char=""/>
              <a:tabLst>
                <a:tab pos="621665" algn="l"/>
              </a:tabLst>
            </a:pPr>
            <a:r>
              <a:rPr sz="1100" dirty="0">
                <a:latin typeface="Calibri"/>
                <a:cs typeface="Calibri"/>
              </a:rPr>
              <a:t>70%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embarkation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against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bill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lading,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bill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sale,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title</a:t>
            </a:r>
            <a:endParaRPr sz="1100" dirty="0">
              <a:latin typeface="Calibri"/>
              <a:cs typeface="Calibri"/>
            </a:endParaRPr>
          </a:p>
          <a:p>
            <a:pPr marL="622300" marR="535305" lvl="1" indent="-228600">
              <a:lnSpc>
                <a:spcPct val="101800"/>
              </a:lnSpc>
              <a:spcBef>
                <a:spcPts val="190"/>
              </a:spcBef>
              <a:buSzPct val="90909"/>
              <a:buFont typeface="Symbol"/>
              <a:buChar char=""/>
              <a:tabLst>
                <a:tab pos="622300" algn="l"/>
              </a:tabLst>
            </a:pPr>
            <a:r>
              <a:rPr sz="1100" dirty="0">
                <a:latin typeface="Calibri"/>
                <a:cs typeface="Calibri"/>
              </a:rPr>
              <a:t>Partial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shipping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authorized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proforma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invoice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details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1405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appendix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final contract.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01000" cy="10287000"/>
            <a:chOff x="0" y="0"/>
            <a:chExt cx="8001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13028"/>
              <a:ext cx="8001000" cy="51739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2600" y="0"/>
              <a:ext cx="1168400" cy="102769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7677" y="290196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20" dirty="0">
                <a:solidFill>
                  <a:srgbClr val="DCDFE2"/>
                </a:solidFill>
                <a:latin typeface="Arial"/>
                <a:cs typeface="Arial"/>
              </a:rPr>
              <a:t>®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968" y="1767206"/>
            <a:ext cx="808608" cy="7077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04940" y="1734236"/>
            <a:ext cx="2870835" cy="307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30480" indent="-13970">
              <a:lnSpc>
                <a:spcPct val="120400"/>
              </a:lnSpc>
              <a:spcBef>
                <a:spcPts val="10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MOBILEPAC</a:t>
            </a:r>
            <a:r>
              <a:rPr sz="825" spc="-135" baseline="25252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825" spc="127" baseline="252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introduced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ago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FT4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engine.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successful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operation,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MOBILEPAC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utilizes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FT8</a:t>
            </a:r>
            <a:r>
              <a:rPr sz="825" spc="-82" baseline="25252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825" spc="112" baseline="252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38100" marR="214629" indent="191770">
              <a:lnSpc>
                <a:spcPct val="1204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offers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25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MW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moveable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power.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Utilizing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proven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FT8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SWIFTPAC</a:t>
            </a:r>
            <a:r>
              <a:rPr sz="825" spc="-142" baseline="25252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825" spc="120" baseline="252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technology,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quick,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reliable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especially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useful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situations.</a:t>
            </a:r>
            <a:endParaRPr sz="900">
              <a:latin typeface="Arial"/>
              <a:cs typeface="Arial"/>
            </a:endParaRPr>
          </a:p>
          <a:p>
            <a:pPr marL="38100" marR="60325">
              <a:lnSpc>
                <a:spcPct val="120300"/>
              </a:lnSpc>
              <a:spcBef>
                <a:spcPts val="575"/>
              </a:spcBef>
            </a:pP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MOBILEPAC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trailers.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contains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turbine,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electric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generator,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exhaust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collector,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diffuser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lube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system.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second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trailer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carries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kV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switchgear,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system,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operation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panel,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protective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relays,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batteries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charger,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motor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hydraulic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package.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Compared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38100" marR="104139">
              <a:lnSpc>
                <a:spcPct val="120300"/>
              </a:lnSpc>
            </a:pP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typical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21-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day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installation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commissioning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cycle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SWIFTPAC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package,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MOBILEPAC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turbine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driven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site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generating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less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day.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426" y="1219200"/>
            <a:ext cx="2273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5" dirty="0">
                <a:solidFill>
                  <a:srgbClr val="003CA5"/>
                </a:solidFill>
                <a:latin typeface="Arial"/>
                <a:cs typeface="Arial"/>
              </a:rPr>
              <a:t>25</a:t>
            </a:r>
            <a:r>
              <a:rPr sz="1800" b="1" i="1" spc="-2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1800" b="1" i="1" spc="-160" dirty="0">
                <a:solidFill>
                  <a:srgbClr val="003CA5"/>
                </a:solidFill>
                <a:latin typeface="Arial"/>
                <a:cs typeface="Arial"/>
              </a:rPr>
              <a:t>MW</a:t>
            </a:r>
            <a:r>
              <a:rPr sz="1800" b="1" i="1" spc="-1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1800" b="1" i="1" spc="-160" dirty="0">
                <a:solidFill>
                  <a:srgbClr val="003CA5"/>
                </a:solidFill>
                <a:latin typeface="Arial"/>
                <a:cs typeface="Arial"/>
              </a:rPr>
              <a:t>of</a:t>
            </a:r>
            <a:r>
              <a:rPr sz="1800" b="1" i="1" spc="-2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1800" b="1" i="1" spc="-110" dirty="0">
                <a:solidFill>
                  <a:srgbClr val="003CA5"/>
                </a:solidFill>
                <a:latin typeface="Arial"/>
                <a:cs typeface="Arial"/>
              </a:rPr>
              <a:t>Mobile</a:t>
            </a:r>
            <a:r>
              <a:rPr sz="1800" b="1" i="1" spc="-20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1800" b="1" i="1" spc="-140" dirty="0">
                <a:solidFill>
                  <a:srgbClr val="003CA5"/>
                </a:solidFill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0700" y="1697326"/>
            <a:ext cx="2579370" cy="21539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Benefits</a:t>
            </a:r>
            <a:endParaRPr sz="13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284"/>
              </a:spcBef>
              <a:buChar char="•"/>
              <a:tabLst>
                <a:tab pos="78105" algn="l"/>
              </a:tabLst>
            </a:pP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Ready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day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(site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ready)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Environmentally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compatible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Dual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fuel/Dual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frequency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Optional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black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capability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Flexible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trailer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siting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Highway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compatible</a:t>
            </a:r>
            <a:endParaRPr sz="900">
              <a:latin typeface="Arial"/>
              <a:cs typeface="Arial"/>
            </a:endParaRPr>
          </a:p>
          <a:p>
            <a:pPr marL="76200" marR="69850" indent="-64135">
              <a:lnSpc>
                <a:spcPct val="120300"/>
              </a:lnSpc>
              <a:spcBef>
                <a:spcPts val="215"/>
              </a:spcBef>
              <a:buChar char="•"/>
              <a:tabLst>
                <a:tab pos="77470" algn="l"/>
              </a:tabLst>
            </a:pP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Three-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structural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rigidity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maintain 	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generator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alignment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9"/>
              </a:spcBef>
              <a:buChar char="•"/>
              <a:tabLst>
                <a:tab pos="78105" algn="l"/>
              </a:tabLst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Remote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operation</a:t>
            </a:r>
            <a:endParaRPr sz="900">
              <a:latin typeface="Arial"/>
              <a:cs typeface="Arial"/>
            </a:endParaRPr>
          </a:p>
          <a:p>
            <a:pPr marL="78105" indent="-65405">
              <a:lnSpc>
                <a:spcPct val="100000"/>
              </a:lnSpc>
              <a:spcBef>
                <a:spcPts val="434"/>
              </a:spcBef>
              <a:buChar char="•"/>
              <a:tabLst>
                <a:tab pos="78105" algn="l"/>
              </a:tabLst>
            </a:pP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Leasing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options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200900" cy="6007100"/>
            <a:chOff x="0" y="0"/>
            <a:chExt cx="7200900" cy="60071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4292600"/>
              <a:ext cx="2857500" cy="17140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628650" cy="5143500"/>
            </a:xfrm>
            <a:custGeom>
              <a:avLst/>
              <a:gdLst/>
              <a:ahLst/>
              <a:cxnLst/>
              <a:rect l="l" t="t" r="r" b="b"/>
              <a:pathLst>
                <a:path w="628650" h="5143500">
                  <a:moveTo>
                    <a:pt x="62819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628192" y="5143500"/>
                  </a:lnTo>
                  <a:lnTo>
                    <a:pt x="628192" y="0"/>
                  </a:lnTo>
                  <a:close/>
                </a:path>
              </a:pathLst>
            </a:custGeom>
            <a:solidFill>
              <a:srgbClr val="003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7826" y="62732"/>
            <a:ext cx="60852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0" i="1" spc="-40" dirty="0">
                <a:solidFill>
                  <a:srgbClr val="DCDFE2"/>
                </a:solidFill>
                <a:latin typeface="Arial"/>
                <a:cs typeface="Arial"/>
              </a:rPr>
              <a:t>F</a:t>
            </a:r>
            <a:r>
              <a:rPr sz="7500" i="1" spc="-295" dirty="0">
                <a:solidFill>
                  <a:srgbClr val="DCDFE2"/>
                </a:solidFill>
                <a:latin typeface="Arial"/>
                <a:cs typeface="Arial"/>
              </a:rPr>
              <a:t>T</a:t>
            </a:r>
            <a:r>
              <a:rPr sz="7500" i="1" spc="280" dirty="0">
                <a:solidFill>
                  <a:srgbClr val="DCDFE2"/>
                </a:solidFill>
                <a:latin typeface="Arial"/>
                <a:cs typeface="Arial"/>
              </a:rPr>
              <a:t>8</a:t>
            </a:r>
            <a:r>
              <a:rPr sz="2100" i="1" spc="-175" dirty="0">
                <a:solidFill>
                  <a:srgbClr val="003CA5"/>
                </a:solidFill>
                <a:latin typeface="Arial"/>
                <a:cs typeface="Arial"/>
              </a:rPr>
              <a:t>MO</a:t>
            </a:r>
            <a:r>
              <a:rPr sz="2100" i="1" spc="-180" dirty="0">
                <a:solidFill>
                  <a:srgbClr val="003CA5"/>
                </a:solidFill>
                <a:latin typeface="Arial"/>
                <a:cs typeface="Arial"/>
              </a:rPr>
              <a:t>BI</a:t>
            </a:r>
            <a:r>
              <a:rPr sz="2100" i="1" spc="-185" dirty="0">
                <a:solidFill>
                  <a:srgbClr val="003CA5"/>
                </a:solidFill>
                <a:latin typeface="Arial"/>
                <a:cs typeface="Arial"/>
              </a:rPr>
              <a:t>L</a:t>
            </a:r>
            <a:r>
              <a:rPr sz="2100" i="1" spc="-180" dirty="0">
                <a:solidFill>
                  <a:srgbClr val="003CA5"/>
                </a:solidFill>
                <a:latin typeface="Arial"/>
                <a:cs typeface="Arial"/>
              </a:rPr>
              <a:t>E</a:t>
            </a:r>
            <a:r>
              <a:rPr sz="2100" i="1" spc="-305" dirty="0">
                <a:solidFill>
                  <a:srgbClr val="003CA5"/>
                </a:solidFill>
                <a:latin typeface="Arial"/>
                <a:cs typeface="Arial"/>
              </a:rPr>
              <a:t>P</a:t>
            </a:r>
            <a:r>
              <a:rPr sz="2100" i="1" spc="-175" dirty="0">
                <a:solidFill>
                  <a:srgbClr val="003CA5"/>
                </a:solidFill>
                <a:latin typeface="Arial"/>
                <a:cs typeface="Arial"/>
              </a:rPr>
              <a:t>AC</a:t>
            </a:r>
            <a:r>
              <a:rPr sz="1500" i="1" spc="-262" baseline="44444" dirty="0">
                <a:solidFill>
                  <a:srgbClr val="003CA5"/>
                </a:solidFill>
                <a:latin typeface="Arial"/>
                <a:cs typeface="Arial"/>
              </a:rPr>
              <a:t>®</a:t>
            </a:r>
            <a:r>
              <a:rPr sz="1500" i="1" spc="82" baseline="44444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03CA5"/>
                </a:solidFill>
                <a:latin typeface="Arial"/>
                <a:cs typeface="Arial"/>
              </a:rPr>
              <a:t>Gas</a:t>
            </a:r>
            <a:r>
              <a:rPr sz="2100" i="1" spc="12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03CA5"/>
                </a:solidFill>
                <a:latin typeface="Arial"/>
                <a:cs typeface="Arial"/>
              </a:rPr>
              <a:t>Turbine</a:t>
            </a:r>
            <a:r>
              <a:rPr sz="2100" i="1" spc="12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i="1" spc="45" dirty="0">
                <a:solidFill>
                  <a:srgbClr val="003CA5"/>
                </a:solidFill>
                <a:latin typeface="Arial"/>
                <a:cs typeface="Arial"/>
              </a:rPr>
              <a:t>Package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517" y="330864"/>
            <a:ext cx="300990" cy="156591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b="1" i="1" spc="-90" dirty="0">
                <a:solidFill>
                  <a:srgbClr val="ADB6BB"/>
                </a:solidFill>
                <a:latin typeface="Arial"/>
                <a:cs typeface="Arial"/>
              </a:rPr>
              <a:t>Power</a:t>
            </a:r>
            <a:r>
              <a:rPr sz="1800" b="1" i="1" spc="-30" dirty="0">
                <a:solidFill>
                  <a:srgbClr val="ADB6BB"/>
                </a:solidFill>
                <a:latin typeface="Arial"/>
                <a:cs typeface="Arial"/>
              </a:rPr>
              <a:t> </a:t>
            </a:r>
            <a:r>
              <a:rPr sz="1800" b="1" i="1" spc="-100" dirty="0">
                <a:solidFill>
                  <a:srgbClr val="ADB6BB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41" y="7226413"/>
            <a:ext cx="7411084" cy="30605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6750" y="7654042"/>
            <a:ext cx="1054735" cy="12852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25000</a:t>
            </a:r>
            <a:endParaRPr sz="1000">
              <a:latin typeface="Arial"/>
              <a:cs typeface="Arial"/>
            </a:endParaRPr>
          </a:p>
          <a:p>
            <a:pPr marL="38100" marR="824865">
              <a:lnSpc>
                <a:spcPct val="137700"/>
              </a:lnSpc>
            </a:pP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FT8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2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3770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(site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ready)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95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dba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meter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50/100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mg/m</a:t>
            </a:r>
            <a:r>
              <a:rPr sz="900" spc="-15" baseline="32407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900" baseline="3240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550" y="7654042"/>
            <a:ext cx="640715" cy="170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7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Output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(kW)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Base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engine #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trailers Installation Noise NOx/CO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Grid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Fuel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2150" y="8913476"/>
            <a:ext cx="721995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7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hertz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Liquid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433554"/>
            <a:ext cx="5520055" cy="22853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4"/>
              </a:spcBef>
            </a:pPr>
            <a:r>
              <a:rPr sz="2100" b="1" spc="100" dirty="0">
                <a:solidFill>
                  <a:srgbClr val="003CA5"/>
                </a:solidFill>
                <a:latin typeface="Arial"/>
                <a:cs typeface="Arial"/>
              </a:rPr>
              <a:t>FT8</a:t>
            </a:r>
            <a:r>
              <a:rPr sz="1500" b="1" spc="150" baseline="44444" dirty="0">
                <a:solidFill>
                  <a:srgbClr val="003CA5"/>
                </a:solidFill>
                <a:latin typeface="Arial"/>
                <a:cs typeface="Arial"/>
              </a:rPr>
              <a:t>®</a:t>
            </a:r>
            <a:r>
              <a:rPr sz="1500" b="1" spc="690" baseline="44444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003CA5"/>
                </a:solidFill>
                <a:latin typeface="Arial"/>
                <a:cs typeface="Arial"/>
              </a:rPr>
              <a:t>MOBILEPAC</a:t>
            </a:r>
            <a:r>
              <a:rPr sz="1500" b="1" spc="75" baseline="44444" dirty="0">
                <a:solidFill>
                  <a:srgbClr val="003CA5"/>
                </a:solidFill>
                <a:latin typeface="Arial"/>
                <a:cs typeface="Arial"/>
              </a:rPr>
              <a:t>®</a:t>
            </a:r>
            <a:r>
              <a:rPr sz="1500" b="1" spc="112" baseline="44444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CA5"/>
                </a:solidFill>
                <a:latin typeface="Arial"/>
                <a:cs typeface="Arial"/>
              </a:rPr>
              <a:t>Gas</a:t>
            </a:r>
            <a:r>
              <a:rPr sz="2100" b="1" spc="160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b="1" spc="60" dirty="0">
                <a:solidFill>
                  <a:srgbClr val="003CA5"/>
                </a:solidFill>
                <a:latin typeface="Arial"/>
                <a:cs typeface="Arial"/>
              </a:rPr>
              <a:t>Turbine</a:t>
            </a:r>
            <a:r>
              <a:rPr sz="2100" b="1" spc="16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2100" b="1" spc="90" dirty="0">
                <a:solidFill>
                  <a:srgbClr val="003CA5"/>
                </a:solidFill>
                <a:latin typeface="Arial"/>
                <a:cs typeface="Arial"/>
              </a:rPr>
              <a:t>Package</a:t>
            </a:r>
            <a:endParaRPr sz="2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30"/>
              </a:spcBef>
            </a:pPr>
            <a:r>
              <a:rPr sz="1800" b="1" i="1" spc="-105" dirty="0">
                <a:solidFill>
                  <a:srgbClr val="A2ACB4"/>
                </a:solidFill>
                <a:latin typeface="Arial"/>
                <a:cs typeface="Arial"/>
              </a:rPr>
              <a:t>25</a:t>
            </a:r>
            <a:r>
              <a:rPr sz="1800" b="1" i="1" spc="-25" dirty="0">
                <a:solidFill>
                  <a:srgbClr val="A2ACB4"/>
                </a:solidFill>
                <a:latin typeface="Arial"/>
                <a:cs typeface="Arial"/>
              </a:rPr>
              <a:t> </a:t>
            </a:r>
            <a:r>
              <a:rPr sz="1800" b="1" i="1" spc="-160" dirty="0">
                <a:solidFill>
                  <a:srgbClr val="A2ACB4"/>
                </a:solidFill>
                <a:latin typeface="Arial"/>
                <a:cs typeface="Arial"/>
              </a:rPr>
              <a:t>MW</a:t>
            </a:r>
            <a:r>
              <a:rPr sz="1800" b="1" i="1" spc="-15" dirty="0">
                <a:solidFill>
                  <a:srgbClr val="A2ACB4"/>
                </a:solidFill>
                <a:latin typeface="Arial"/>
                <a:cs typeface="Arial"/>
              </a:rPr>
              <a:t> </a:t>
            </a:r>
            <a:r>
              <a:rPr sz="1800" b="1" i="1" spc="-160" dirty="0">
                <a:solidFill>
                  <a:srgbClr val="A2ACB4"/>
                </a:solidFill>
                <a:latin typeface="Arial"/>
                <a:cs typeface="Arial"/>
              </a:rPr>
              <a:t>of</a:t>
            </a:r>
            <a:r>
              <a:rPr sz="1800" b="1" i="1" spc="-25" dirty="0">
                <a:solidFill>
                  <a:srgbClr val="A2ACB4"/>
                </a:solidFill>
                <a:latin typeface="Arial"/>
                <a:cs typeface="Arial"/>
              </a:rPr>
              <a:t> </a:t>
            </a:r>
            <a:r>
              <a:rPr sz="1800" b="1" i="1" spc="-110" dirty="0">
                <a:solidFill>
                  <a:srgbClr val="A2ACB4"/>
                </a:solidFill>
                <a:latin typeface="Arial"/>
                <a:cs typeface="Arial"/>
              </a:rPr>
              <a:t>Mobile</a:t>
            </a:r>
            <a:r>
              <a:rPr sz="1800" b="1" i="1" spc="-20" dirty="0">
                <a:solidFill>
                  <a:srgbClr val="A2ACB4"/>
                </a:solidFill>
                <a:latin typeface="Arial"/>
                <a:cs typeface="Arial"/>
              </a:rPr>
              <a:t> Power</a:t>
            </a:r>
            <a:endParaRPr sz="1800">
              <a:latin typeface="Arial"/>
              <a:cs typeface="Arial"/>
            </a:endParaRPr>
          </a:p>
          <a:p>
            <a:pPr marL="38100" marR="2625725" indent="-635">
              <a:lnSpc>
                <a:spcPct val="120300"/>
              </a:lnSpc>
              <a:spcBef>
                <a:spcPts val="1445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MOBILEPAC</a:t>
            </a:r>
            <a:r>
              <a:rPr sz="825" spc="-157" baseline="25252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825" spc="120" baseline="252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smallest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footprint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industry,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utilizing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25-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foot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60-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foot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space.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little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site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required,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foundation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concrete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pad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installation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unit.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unit is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transportable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land,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sea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anywhere</a:t>
            </a:r>
            <a:endParaRPr sz="900">
              <a:latin typeface="Arial"/>
              <a:cs typeface="Arial"/>
            </a:endParaRPr>
          </a:p>
          <a:p>
            <a:pPr marL="38100" marR="2811145" indent="-635">
              <a:lnSpc>
                <a:spcPct val="120300"/>
              </a:lnSpc>
              <a:spcBef>
                <a:spcPts val="5"/>
              </a:spcBef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world,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allowing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worldwide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MOBILEPAC</a:t>
            </a:r>
            <a:r>
              <a:rPr sz="9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turbine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package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within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hours.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Pratt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Whitney.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power.</a:t>
            </a:r>
            <a:r>
              <a:rPr sz="600" b="1" spc="-15" baseline="55555" dirty="0">
                <a:solidFill>
                  <a:srgbClr val="231F20"/>
                </a:solidFill>
                <a:latin typeface="Arial"/>
                <a:cs typeface="Arial"/>
              </a:rPr>
              <a:t>TM</a:t>
            </a:r>
            <a:endParaRPr sz="600" baseline="5555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7279867"/>
            <a:ext cx="129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80" dirty="0">
                <a:solidFill>
                  <a:srgbClr val="003CA5"/>
                </a:solidFill>
                <a:latin typeface="Arial"/>
                <a:cs typeface="Arial"/>
              </a:rPr>
              <a:t>Product</a:t>
            </a:r>
            <a:r>
              <a:rPr sz="1800" b="1" i="1" spc="-15" dirty="0">
                <a:solidFill>
                  <a:srgbClr val="003CA5"/>
                </a:solidFill>
                <a:latin typeface="Arial"/>
                <a:cs typeface="Arial"/>
              </a:rPr>
              <a:t> </a:t>
            </a:r>
            <a:r>
              <a:rPr sz="1800" b="1" i="1" spc="-140" dirty="0">
                <a:solidFill>
                  <a:srgbClr val="003CA5"/>
                </a:solidFill>
                <a:latin typeface="Arial"/>
                <a:cs typeface="Arial"/>
              </a:rPr>
              <a:t>Facts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1975" y="0"/>
            <a:ext cx="7439025" cy="10277475"/>
            <a:chOff x="561975" y="0"/>
            <a:chExt cx="7439025" cy="10277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2600" y="0"/>
              <a:ext cx="1168400" cy="7182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1500" y="7220102"/>
              <a:ext cx="7429500" cy="48895"/>
            </a:xfrm>
            <a:custGeom>
              <a:avLst/>
              <a:gdLst/>
              <a:ahLst/>
              <a:cxnLst/>
              <a:rect l="l" t="t" r="r" b="b"/>
              <a:pathLst>
                <a:path w="7429500" h="48895">
                  <a:moveTo>
                    <a:pt x="7429500" y="0"/>
                  </a:moveTo>
                  <a:lnTo>
                    <a:pt x="0" y="0"/>
                  </a:lnTo>
                  <a:lnTo>
                    <a:pt x="0" y="48501"/>
                  </a:lnTo>
                  <a:lnTo>
                    <a:pt x="7429500" y="48501"/>
                  </a:lnTo>
                  <a:lnTo>
                    <a:pt x="7429500" y="0"/>
                  </a:lnTo>
                  <a:close/>
                </a:path>
              </a:pathLst>
            </a:custGeom>
            <a:solidFill>
              <a:srgbClr val="003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2600" y="7306056"/>
              <a:ext cx="1168400" cy="3063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1975" y="7649870"/>
              <a:ext cx="7439025" cy="48895"/>
            </a:xfrm>
            <a:custGeom>
              <a:avLst/>
              <a:gdLst/>
              <a:ahLst/>
              <a:cxnLst/>
              <a:rect l="l" t="t" r="r" b="b"/>
              <a:pathLst>
                <a:path w="7439025" h="48895">
                  <a:moveTo>
                    <a:pt x="7439025" y="0"/>
                  </a:moveTo>
                  <a:lnTo>
                    <a:pt x="0" y="0"/>
                  </a:lnTo>
                  <a:lnTo>
                    <a:pt x="0" y="48501"/>
                  </a:lnTo>
                  <a:lnTo>
                    <a:pt x="7439025" y="48501"/>
                  </a:lnTo>
                  <a:lnTo>
                    <a:pt x="7439025" y="0"/>
                  </a:lnTo>
                  <a:close/>
                </a:path>
              </a:pathLst>
            </a:custGeom>
            <a:solidFill>
              <a:srgbClr val="98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5" y="7649870"/>
              <a:ext cx="7439024" cy="485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2600" y="7735823"/>
              <a:ext cx="1168400" cy="254115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859066" y="9863125"/>
            <a:ext cx="584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Arial"/>
                <a:cs typeface="Arial"/>
              </a:rPr>
              <a:t>PS-S0013.05.09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500" y="1371600"/>
            <a:ext cx="6629400" cy="7524115"/>
            <a:chOff x="571500" y="1371600"/>
            <a:chExt cx="6629400" cy="7524115"/>
          </a:xfrm>
        </p:grpSpPr>
        <p:sp>
          <p:nvSpPr>
            <p:cNvPr id="17" name="object 17"/>
            <p:cNvSpPr/>
            <p:nvPr/>
          </p:nvSpPr>
          <p:spPr>
            <a:xfrm>
              <a:off x="4930184" y="85368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234759" y="306133"/>
                  </a:moveTo>
                  <a:lnTo>
                    <a:pt x="162458" y="306133"/>
                  </a:lnTo>
                  <a:lnTo>
                    <a:pt x="164007" y="306387"/>
                  </a:lnTo>
                  <a:lnTo>
                    <a:pt x="164096" y="320166"/>
                  </a:lnTo>
                  <a:lnTo>
                    <a:pt x="164211" y="338166"/>
                  </a:lnTo>
                  <a:lnTo>
                    <a:pt x="164338" y="357822"/>
                  </a:lnTo>
                  <a:lnTo>
                    <a:pt x="174307" y="358673"/>
                  </a:lnTo>
                  <a:lnTo>
                    <a:pt x="185458" y="358673"/>
                  </a:lnTo>
                  <a:lnTo>
                    <a:pt x="197396" y="357555"/>
                  </a:lnTo>
                  <a:lnTo>
                    <a:pt x="197421" y="309841"/>
                  </a:lnTo>
                  <a:lnTo>
                    <a:pt x="198958" y="309625"/>
                  </a:lnTo>
                  <a:lnTo>
                    <a:pt x="235734" y="309625"/>
                  </a:lnTo>
                  <a:lnTo>
                    <a:pt x="234830" y="306387"/>
                  </a:lnTo>
                  <a:lnTo>
                    <a:pt x="234759" y="306133"/>
                  </a:lnTo>
                  <a:close/>
                </a:path>
                <a:path w="358775" h="358775">
                  <a:moveTo>
                    <a:pt x="273415" y="293369"/>
                  </a:moveTo>
                  <a:lnTo>
                    <a:pt x="131279" y="293369"/>
                  </a:lnTo>
                  <a:lnTo>
                    <a:pt x="132740" y="293954"/>
                  </a:lnTo>
                  <a:lnTo>
                    <a:pt x="118198" y="347725"/>
                  </a:lnTo>
                  <a:lnTo>
                    <a:pt x="125508" y="350357"/>
                  </a:lnTo>
                  <a:lnTo>
                    <a:pt x="133086" y="352582"/>
                  </a:lnTo>
                  <a:lnTo>
                    <a:pt x="140898" y="354414"/>
                  </a:lnTo>
                  <a:lnTo>
                    <a:pt x="148907" y="355866"/>
                  </a:lnTo>
                  <a:lnTo>
                    <a:pt x="162389" y="306387"/>
                  </a:lnTo>
                  <a:lnTo>
                    <a:pt x="162458" y="306133"/>
                  </a:lnTo>
                  <a:lnTo>
                    <a:pt x="234759" y="306133"/>
                  </a:lnTo>
                  <a:lnTo>
                    <a:pt x="234061" y="303631"/>
                  </a:lnTo>
                  <a:lnTo>
                    <a:pt x="235508" y="303085"/>
                  </a:lnTo>
                  <a:lnTo>
                    <a:pt x="279452" y="303085"/>
                  </a:lnTo>
                  <a:lnTo>
                    <a:pt x="273415" y="293369"/>
                  </a:lnTo>
                  <a:close/>
                </a:path>
                <a:path w="358775" h="358775">
                  <a:moveTo>
                    <a:pt x="235734" y="309625"/>
                  </a:moveTo>
                  <a:lnTo>
                    <a:pt x="198958" y="309625"/>
                  </a:lnTo>
                  <a:lnTo>
                    <a:pt x="212001" y="355485"/>
                  </a:lnTo>
                  <a:lnTo>
                    <a:pt x="221032" y="353751"/>
                  </a:lnTo>
                  <a:lnTo>
                    <a:pt x="229735" y="351496"/>
                  </a:lnTo>
                  <a:lnTo>
                    <a:pt x="238006" y="348800"/>
                  </a:lnTo>
                  <a:lnTo>
                    <a:pt x="245745" y="345744"/>
                  </a:lnTo>
                  <a:lnTo>
                    <a:pt x="244628" y="341490"/>
                  </a:lnTo>
                  <a:lnTo>
                    <a:pt x="235794" y="309841"/>
                  </a:lnTo>
                  <a:lnTo>
                    <a:pt x="235734" y="309625"/>
                  </a:lnTo>
                  <a:close/>
                </a:path>
                <a:path w="358775" h="358775">
                  <a:moveTo>
                    <a:pt x="315588" y="272605"/>
                  </a:moveTo>
                  <a:lnTo>
                    <a:pt x="106578" y="272605"/>
                  </a:lnTo>
                  <a:lnTo>
                    <a:pt x="107848" y="273519"/>
                  </a:lnTo>
                  <a:lnTo>
                    <a:pt x="76784" y="326174"/>
                  </a:lnTo>
                  <a:lnTo>
                    <a:pt x="83031" y="330490"/>
                  </a:lnTo>
                  <a:lnTo>
                    <a:pt x="89512" y="334494"/>
                  </a:lnTo>
                  <a:lnTo>
                    <a:pt x="96236" y="338166"/>
                  </a:lnTo>
                  <a:lnTo>
                    <a:pt x="103212" y="341490"/>
                  </a:lnTo>
                  <a:lnTo>
                    <a:pt x="131279" y="293369"/>
                  </a:lnTo>
                  <a:lnTo>
                    <a:pt x="273415" y="293369"/>
                  </a:lnTo>
                  <a:lnTo>
                    <a:pt x="269011" y="286283"/>
                  </a:lnTo>
                  <a:lnTo>
                    <a:pt x="270217" y="285267"/>
                  </a:lnTo>
                  <a:lnTo>
                    <a:pt x="323834" y="285267"/>
                  </a:lnTo>
                  <a:lnTo>
                    <a:pt x="326148" y="282016"/>
                  </a:lnTo>
                  <a:lnTo>
                    <a:pt x="315588" y="272605"/>
                  </a:lnTo>
                  <a:close/>
                </a:path>
                <a:path w="358775" h="358775">
                  <a:moveTo>
                    <a:pt x="279452" y="303085"/>
                  </a:moveTo>
                  <a:lnTo>
                    <a:pt x="235508" y="303085"/>
                  </a:lnTo>
                  <a:lnTo>
                    <a:pt x="258546" y="340029"/>
                  </a:lnTo>
                  <a:lnTo>
                    <a:pt x="266979" y="335847"/>
                  </a:lnTo>
                  <a:lnTo>
                    <a:pt x="275164" y="331031"/>
                  </a:lnTo>
                  <a:lnTo>
                    <a:pt x="282921" y="325749"/>
                  </a:lnTo>
                  <a:lnTo>
                    <a:pt x="290068" y="320166"/>
                  </a:lnTo>
                  <a:lnTo>
                    <a:pt x="279452" y="303085"/>
                  </a:lnTo>
                  <a:close/>
                </a:path>
                <a:path w="358775" h="358775">
                  <a:moveTo>
                    <a:pt x="172950" y="246608"/>
                  </a:moveTo>
                  <a:lnTo>
                    <a:pt x="89814" y="246608"/>
                  </a:lnTo>
                  <a:lnTo>
                    <a:pt x="90779" y="247840"/>
                  </a:lnTo>
                  <a:lnTo>
                    <a:pt x="42456" y="294817"/>
                  </a:lnTo>
                  <a:lnTo>
                    <a:pt x="47167" y="300382"/>
                  </a:lnTo>
                  <a:lnTo>
                    <a:pt x="52208" y="305712"/>
                  </a:lnTo>
                  <a:lnTo>
                    <a:pt x="57541" y="310793"/>
                  </a:lnTo>
                  <a:lnTo>
                    <a:pt x="63131" y="315607"/>
                  </a:lnTo>
                  <a:lnTo>
                    <a:pt x="106578" y="272605"/>
                  </a:lnTo>
                  <a:lnTo>
                    <a:pt x="315588" y="272605"/>
                  </a:lnTo>
                  <a:lnTo>
                    <a:pt x="298729" y="257581"/>
                  </a:lnTo>
                  <a:lnTo>
                    <a:pt x="299567" y="256273"/>
                  </a:lnTo>
                  <a:lnTo>
                    <a:pt x="341422" y="256273"/>
                  </a:lnTo>
                  <a:lnTo>
                    <a:pt x="343052" y="252993"/>
                  </a:lnTo>
                  <a:lnTo>
                    <a:pt x="345095" y="247992"/>
                  </a:lnTo>
                  <a:lnTo>
                    <a:pt x="179806" y="247992"/>
                  </a:lnTo>
                  <a:lnTo>
                    <a:pt x="172950" y="246608"/>
                  </a:lnTo>
                  <a:close/>
                </a:path>
                <a:path w="358775" h="358775">
                  <a:moveTo>
                    <a:pt x="323834" y="285267"/>
                  </a:moveTo>
                  <a:lnTo>
                    <a:pt x="270217" y="285267"/>
                  </a:lnTo>
                  <a:lnTo>
                    <a:pt x="300151" y="311594"/>
                  </a:lnTo>
                  <a:lnTo>
                    <a:pt x="307478" y="304824"/>
                  </a:lnTo>
                  <a:lnTo>
                    <a:pt x="314350" y="297467"/>
                  </a:lnTo>
                  <a:lnTo>
                    <a:pt x="320622" y="289779"/>
                  </a:lnTo>
                  <a:lnTo>
                    <a:pt x="323834" y="285267"/>
                  </a:lnTo>
                  <a:close/>
                </a:path>
                <a:path w="358775" h="358775">
                  <a:moveTo>
                    <a:pt x="124958" y="218719"/>
                  </a:moveTo>
                  <a:lnTo>
                    <a:pt x="81064" y="218719"/>
                  </a:lnTo>
                  <a:lnTo>
                    <a:pt x="81673" y="220167"/>
                  </a:lnTo>
                  <a:lnTo>
                    <a:pt x="17348" y="255765"/>
                  </a:lnTo>
                  <a:lnTo>
                    <a:pt x="20397" y="262129"/>
                  </a:lnTo>
                  <a:lnTo>
                    <a:pt x="23779" y="268366"/>
                  </a:lnTo>
                  <a:lnTo>
                    <a:pt x="27472" y="274456"/>
                  </a:lnTo>
                  <a:lnTo>
                    <a:pt x="31457" y="280377"/>
                  </a:lnTo>
                  <a:lnTo>
                    <a:pt x="89814" y="246608"/>
                  </a:lnTo>
                  <a:lnTo>
                    <a:pt x="172950" y="246608"/>
                  </a:lnTo>
                  <a:lnTo>
                    <a:pt x="153095" y="242599"/>
                  </a:lnTo>
                  <a:lnTo>
                    <a:pt x="131202" y="227888"/>
                  </a:lnTo>
                  <a:lnTo>
                    <a:pt x="129400" y="225307"/>
                  </a:lnTo>
                  <a:lnTo>
                    <a:pt x="124958" y="218719"/>
                  </a:lnTo>
                  <a:close/>
                </a:path>
                <a:path w="358775" h="358775">
                  <a:moveTo>
                    <a:pt x="341422" y="256273"/>
                  </a:moveTo>
                  <a:lnTo>
                    <a:pt x="299567" y="256273"/>
                  </a:lnTo>
                  <a:lnTo>
                    <a:pt x="333044" y="271411"/>
                  </a:lnTo>
                  <a:lnTo>
                    <a:pt x="338342" y="262468"/>
                  </a:lnTo>
                  <a:lnTo>
                    <a:pt x="341422" y="256273"/>
                  </a:lnTo>
                  <a:close/>
                </a:path>
                <a:path w="358775" h="358775">
                  <a:moveTo>
                    <a:pt x="358508" y="179323"/>
                  </a:moveTo>
                  <a:lnTo>
                    <a:pt x="248704" y="179323"/>
                  </a:lnTo>
                  <a:lnTo>
                    <a:pt x="243255" y="205912"/>
                  </a:lnTo>
                  <a:lnTo>
                    <a:pt x="243225" y="206062"/>
                  </a:lnTo>
                  <a:lnTo>
                    <a:pt x="228447" y="227888"/>
                  </a:lnTo>
                  <a:lnTo>
                    <a:pt x="206573" y="242599"/>
                  </a:lnTo>
                  <a:lnTo>
                    <a:pt x="179806" y="247992"/>
                  </a:lnTo>
                  <a:lnTo>
                    <a:pt x="345095" y="247992"/>
                  </a:lnTo>
                  <a:lnTo>
                    <a:pt x="347057" y="243190"/>
                  </a:lnTo>
                  <a:lnTo>
                    <a:pt x="350240" y="233260"/>
                  </a:lnTo>
                  <a:lnTo>
                    <a:pt x="319887" y="219176"/>
                  </a:lnTo>
                  <a:lnTo>
                    <a:pt x="320255" y="217665"/>
                  </a:lnTo>
                  <a:lnTo>
                    <a:pt x="354389" y="217665"/>
                  </a:lnTo>
                  <a:lnTo>
                    <a:pt x="355706" y="211886"/>
                  </a:lnTo>
                  <a:lnTo>
                    <a:pt x="355802" y="211463"/>
                  </a:lnTo>
                  <a:lnTo>
                    <a:pt x="357395" y="200967"/>
                  </a:lnTo>
                  <a:lnTo>
                    <a:pt x="358071" y="192849"/>
                  </a:lnTo>
                  <a:lnTo>
                    <a:pt x="358197" y="191338"/>
                  </a:lnTo>
                  <a:lnTo>
                    <a:pt x="358290" y="190219"/>
                  </a:lnTo>
                  <a:lnTo>
                    <a:pt x="358333" y="188086"/>
                  </a:lnTo>
                  <a:lnTo>
                    <a:pt x="358429" y="183286"/>
                  </a:lnTo>
                  <a:lnTo>
                    <a:pt x="358508" y="179323"/>
                  </a:lnTo>
                  <a:close/>
                </a:path>
                <a:path w="358775" h="358775">
                  <a:moveTo>
                    <a:pt x="113380" y="191338"/>
                  </a:moveTo>
                  <a:lnTo>
                    <a:pt x="79362" y="191338"/>
                  </a:lnTo>
                  <a:lnTo>
                    <a:pt x="79430" y="192011"/>
                  </a:lnTo>
                  <a:lnTo>
                    <a:pt x="79514" y="192849"/>
                  </a:lnTo>
                  <a:lnTo>
                    <a:pt x="3200" y="211886"/>
                  </a:lnTo>
                  <a:lnTo>
                    <a:pt x="4440" y="218719"/>
                  </a:lnTo>
                  <a:lnTo>
                    <a:pt x="5986" y="225307"/>
                  </a:lnTo>
                  <a:lnTo>
                    <a:pt x="7892" y="231839"/>
                  </a:lnTo>
                  <a:lnTo>
                    <a:pt x="10134" y="238175"/>
                  </a:lnTo>
                  <a:lnTo>
                    <a:pt x="81064" y="218719"/>
                  </a:lnTo>
                  <a:lnTo>
                    <a:pt x="124958" y="218719"/>
                  </a:lnTo>
                  <a:lnTo>
                    <a:pt x="116424" y="206062"/>
                  </a:lnTo>
                  <a:lnTo>
                    <a:pt x="116323" y="205912"/>
                  </a:lnTo>
                  <a:lnTo>
                    <a:pt x="113380" y="191338"/>
                  </a:lnTo>
                  <a:close/>
                </a:path>
                <a:path w="358775" h="358775">
                  <a:moveTo>
                    <a:pt x="354389" y="217665"/>
                  </a:moveTo>
                  <a:lnTo>
                    <a:pt x="320255" y="217665"/>
                  </a:lnTo>
                  <a:lnTo>
                    <a:pt x="353491" y="221602"/>
                  </a:lnTo>
                  <a:lnTo>
                    <a:pt x="354389" y="217665"/>
                  </a:lnTo>
                  <a:close/>
                </a:path>
                <a:path w="358775" h="358775">
                  <a:moveTo>
                    <a:pt x="10083" y="120649"/>
                  </a:moveTo>
                  <a:lnTo>
                    <a:pt x="7289" y="127812"/>
                  </a:lnTo>
                  <a:lnTo>
                    <a:pt x="4787" y="137032"/>
                  </a:lnTo>
                  <a:lnTo>
                    <a:pt x="3663" y="144271"/>
                  </a:lnTo>
                  <a:lnTo>
                    <a:pt x="3606" y="144640"/>
                  </a:lnTo>
                  <a:lnTo>
                    <a:pt x="84607" y="164452"/>
                  </a:lnTo>
                  <a:lnTo>
                    <a:pt x="84308" y="166090"/>
                  </a:lnTo>
                  <a:lnTo>
                    <a:pt x="723" y="166090"/>
                  </a:lnTo>
                  <a:lnTo>
                    <a:pt x="583" y="168211"/>
                  </a:lnTo>
                  <a:lnTo>
                    <a:pt x="457" y="170129"/>
                  </a:lnTo>
                  <a:lnTo>
                    <a:pt x="0" y="175196"/>
                  </a:lnTo>
                  <a:lnTo>
                    <a:pt x="0" y="183286"/>
                  </a:lnTo>
                  <a:lnTo>
                    <a:pt x="431" y="188086"/>
                  </a:lnTo>
                  <a:lnTo>
                    <a:pt x="569" y="190219"/>
                  </a:lnTo>
                  <a:lnTo>
                    <a:pt x="685" y="192011"/>
                  </a:lnTo>
                  <a:lnTo>
                    <a:pt x="113380" y="191338"/>
                  </a:lnTo>
                  <a:lnTo>
                    <a:pt x="110955" y="179323"/>
                  </a:lnTo>
                  <a:lnTo>
                    <a:pt x="110909" y="179095"/>
                  </a:lnTo>
                  <a:lnTo>
                    <a:pt x="115475" y="154381"/>
                  </a:lnTo>
                  <a:lnTo>
                    <a:pt x="121597" y="144271"/>
                  </a:lnTo>
                  <a:lnTo>
                    <a:pt x="95173" y="144271"/>
                  </a:lnTo>
                  <a:lnTo>
                    <a:pt x="10083" y="120649"/>
                  </a:lnTo>
                  <a:close/>
                </a:path>
                <a:path w="358775" h="358775">
                  <a:moveTo>
                    <a:pt x="351967" y="131190"/>
                  </a:moveTo>
                  <a:lnTo>
                    <a:pt x="245516" y="158330"/>
                  </a:lnTo>
                  <a:lnTo>
                    <a:pt x="246532" y="161531"/>
                  </a:lnTo>
                  <a:lnTo>
                    <a:pt x="247220" y="164452"/>
                  </a:lnTo>
                  <a:lnTo>
                    <a:pt x="247307" y="164820"/>
                  </a:lnTo>
                  <a:lnTo>
                    <a:pt x="247853" y="168211"/>
                  </a:lnTo>
                  <a:lnTo>
                    <a:pt x="354667" y="142798"/>
                  </a:lnTo>
                  <a:lnTo>
                    <a:pt x="354680" y="142201"/>
                  </a:lnTo>
                  <a:lnTo>
                    <a:pt x="354228" y="139445"/>
                  </a:lnTo>
                  <a:lnTo>
                    <a:pt x="353085" y="134404"/>
                  </a:lnTo>
                  <a:lnTo>
                    <a:pt x="351967" y="131190"/>
                  </a:lnTo>
                  <a:close/>
                </a:path>
                <a:path w="358775" h="358775">
                  <a:moveTo>
                    <a:pt x="333235" y="87528"/>
                  </a:moveTo>
                  <a:lnTo>
                    <a:pt x="238010" y="142201"/>
                  </a:lnTo>
                  <a:lnTo>
                    <a:pt x="239890" y="145173"/>
                  </a:lnTo>
                  <a:lnTo>
                    <a:pt x="241554" y="148297"/>
                  </a:lnTo>
                  <a:lnTo>
                    <a:pt x="242976" y="151549"/>
                  </a:lnTo>
                  <a:lnTo>
                    <a:pt x="339521" y="98983"/>
                  </a:lnTo>
                  <a:lnTo>
                    <a:pt x="338048" y="95554"/>
                  </a:lnTo>
                  <a:lnTo>
                    <a:pt x="335381" y="90601"/>
                  </a:lnTo>
                  <a:lnTo>
                    <a:pt x="333235" y="87528"/>
                  </a:lnTo>
                  <a:close/>
                </a:path>
                <a:path w="358775" h="358775">
                  <a:moveTo>
                    <a:pt x="30238" y="80073"/>
                  </a:moveTo>
                  <a:lnTo>
                    <a:pt x="25844" y="85839"/>
                  </a:lnTo>
                  <a:lnTo>
                    <a:pt x="21450" y="93776"/>
                  </a:lnTo>
                  <a:lnTo>
                    <a:pt x="18580" y="100304"/>
                  </a:lnTo>
                  <a:lnTo>
                    <a:pt x="95758" y="142798"/>
                  </a:lnTo>
                  <a:lnTo>
                    <a:pt x="95173" y="144271"/>
                  </a:lnTo>
                  <a:lnTo>
                    <a:pt x="121597" y="144271"/>
                  </a:lnTo>
                  <a:lnTo>
                    <a:pt x="128041" y="133630"/>
                  </a:lnTo>
                  <a:lnTo>
                    <a:pt x="136700" y="126707"/>
                  </a:lnTo>
                  <a:lnTo>
                    <a:pt x="110998" y="126707"/>
                  </a:lnTo>
                  <a:lnTo>
                    <a:pt x="30238" y="80073"/>
                  </a:lnTo>
                  <a:close/>
                </a:path>
                <a:path w="358775" h="358775">
                  <a:moveTo>
                    <a:pt x="302895" y="49580"/>
                  </a:moveTo>
                  <a:lnTo>
                    <a:pt x="224383" y="126568"/>
                  </a:lnTo>
                  <a:lnTo>
                    <a:pt x="227901" y="129552"/>
                  </a:lnTo>
                  <a:lnTo>
                    <a:pt x="231114" y="132892"/>
                  </a:lnTo>
                  <a:lnTo>
                    <a:pt x="233972" y="136512"/>
                  </a:lnTo>
                  <a:lnTo>
                    <a:pt x="313842" y="60959"/>
                  </a:lnTo>
                  <a:lnTo>
                    <a:pt x="310959" y="57454"/>
                  </a:lnTo>
                  <a:lnTo>
                    <a:pt x="306489" y="52616"/>
                  </a:lnTo>
                  <a:lnTo>
                    <a:pt x="302895" y="49580"/>
                  </a:lnTo>
                  <a:close/>
                </a:path>
                <a:path w="358775" h="358775">
                  <a:moveTo>
                    <a:pt x="59842" y="45897"/>
                  </a:moveTo>
                  <a:lnTo>
                    <a:pt x="54686" y="50139"/>
                  </a:lnTo>
                  <a:lnTo>
                    <a:pt x="48653" y="56095"/>
                  </a:lnTo>
                  <a:lnTo>
                    <a:pt x="44640" y="61290"/>
                  </a:lnTo>
                  <a:lnTo>
                    <a:pt x="112014" y="125501"/>
                  </a:lnTo>
                  <a:lnTo>
                    <a:pt x="111115" y="126568"/>
                  </a:lnTo>
                  <a:lnTo>
                    <a:pt x="110998" y="126707"/>
                  </a:lnTo>
                  <a:lnTo>
                    <a:pt x="136700" y="126707"/>
                  </a:lnTo>
                  <a:lnTo>
                    <a:pt x="146902" y="118550"/>
                  </a:lnTo>
                  <a:lnTo>
                    <a:pt x="157096" y="115201"/>
                  </a:lnTo>
                  <a:lnTo>
                    <a:pt x="129641" y="115201"/>
                  </a:lnTo>
                  <a:lnTo>
                    <a:pt x="59842" y="45897"/>
                  </a:lnTo>
                  <a:close/>
                </a:path>
                <a:path w="358775" h="358775">
                  <a:moveTo>
                    <a:pt x="263334" y="21043"/>
                  </a:moveTo>
                  <a:lnTo>
                    <a:pt x="208089" y="116255"/>
                  </a:lnTo>
                  <a:lnTo>
                    <a:pt x="212750" y="118363"/>
                  </a:lnTo>
                  <a:lnTo>
                    <a:pt x="217144" y="120967"/>
                  </a:lnTo>
                  <a:lnTo>
                    <a:pt x="221183" y="124002"/>
                  </a:lnTo>
                  <a:lnTo>
                    <a:pt x="278041" y="29794"/>
                  </a:lnTo>
                  <a:lnTo>
                    <a:pt x="273939" y="26835"/>
                  </a:lnTo>
                  <a:lnTo>
                    <a:pt x="268020" y="23152"/>
                  </a:lnTo>
                  <a:lnTo>
                    <a:pt x="263334" y="21043"/>
                  </a:lnTo>
                  <a:close/>
                </a:path>
                <a:path w="358775" h="358775">
                  <a:moveTo>
                    <a:pt x="98336" y="19519"/>
                  </a:moveTo>
                  <a:lnTo>
                    <a:pt x="92176" y="22250"/>
                  </a:lnTo>
                  <a:lnTo>
                    <a:pt x="85267" y="26377"/>
                  </a:lnTo>
                  <a:lnTo>
                    <a:pt x="80073" y="30213"/>
                  </a:lnTo>
                  <a:lnTo>
                    <a:pt x="130886" y="114223"/>
                  </a:lnTo>
                  <a:lnTo>
                    <a:pt x="129641" y="115201"/>
                  </a:lnTo>
                  <a:lnTo>
                    <a:pt x="157096" y="115201"/>
                  </a:lnTo>
                  <a:lnTo>
                    <a:pt x="169971" y="110972"/>
                  </a:lnTo>
                  <a:lnTo>
                    <a:pt x="170390" y="110972"/>
                  </a:lnTo>
                  <a:lnTo>
                    <a:pt x="170052" y="109677"/>
                  </a:lnTo>
                  <a:lnTo>
                    <a:pt x="149694" y="109677"/>
                  </a:lnTo>
                  <a:lnTo>
                    <a:pt x="98336" y="19519"/>
                  </a:lnTo>
                  <a:close/>
                </a:path>
                <a:path w="358775" h="358775">
                  <a:moveTo>
                    <a:pt x="218249" y="4419"/>
                  </a:moveTo>
                  <a:lnTo>
                    <a:pt x="190323" y="110197"/>
                  </a:lnTo>
                  <a:lnTo>
                    <a:pt x="190276" y="110375"/>
                  </a:lnTo>
                  <a:lnTo>
                    <a:pt x="190192" y="110693"/>
                  </a:lnTo>
                  <a:lnTo>
                    <a:pt x="190119" y="110972"/>
                  </a:lnTo>
                  <a:lnTo>
                    <a:pt x="195465" y="111772"/>
                  </a:lnTo>
                  <a:lnTo>
                    <a:pt x="200609" y="113182"/>
                  </a:lnTo>
                  <a:lnTo>
                    <a:pt x="205631" y="115201"/>
                  </a:lnTo>
                  <a:lnTo>
                    <a:pt x="205455" y="115201"/>
                  </a:lnTo>
                  <a:lnTo>
                    <a:pt x="235318" y="9093"/>
                  </a:lnTo>
                  <a:lnTo>
                    <a:pt x="230365" y="7188"/>
                  </a:lnTo>
                  <a:lnTo>
                    <a:pt x="223532" y="5321"/>
                  </a:lnTo>
                  <a:lnTo>
                    <a:pt x="218249" y="4419"/>
                  </a:lnTo>
                  <a:close/>
                </a:path>
                <a:path w="358775" h="358775">
                  <a:moveTo>
                    <a:pt x="182397" y="0"/>
                  </a:moveTo>
                  <a:lnTo>
                    <a:pt x="176809" y="0"/>
                  </a:lnTo>
                  <a:lnTo>
                    <a:pt x="172004" y="165"/>
                  </a:lnTo>
                  <a:lnTo>
                    <a:pt x="172763" y="165"/>
                  </a:lnTo>
                  <a:lnTo>
                    <a:pt x="170198" y="444"/>
                  </a:lnTo>
                  <a:lnTo>
                    <a:pt x="170548" y="444"/>
                  </a:lnTo>
                  <a:lnTo>
                    <a:pt x="171263" y="80073"/>
                  </a:lnTo>
                  <a:lnTo>
                    <a:pt x="171315" y="85839"/>
                  </a:lnTo>
                  <a:lnTo>
                    <a:pt x="171433" y="98983"/>
                  </a:lnTo>
                  <a:lnTo>
                    <a:pt x="171538" y="110693"/>
                  </a:lnTo>
                  <a:lnTo>
                    <a:pt x="174139" y="110375"/>
                  </a:lnTo>
                  <a:lnTo>
                    <a:pt x="177012" y="110197"/>
                  </a:lnTo>
                  <a:lnTo>
                    <a:pt x="188154" y="110197"/>
                  </a:lnTo>
                  <a:lnTo>
                    <a:pt x="188845" y="30213"/>
                  </a:lnTo>
                  <a:lnTo>
                    <a:pt x="188938" y="19519"/>
                  </a:lnTo>
                  <a:lnTo>
                    <a:pt x="189063" y="4978"/>
                  </a:lnTo>
                  <a:lnTo>
                    <a:pt x="189103" y="444"/>
                  </a:lnTo>
                  <a:lnTo>
                    <a:pt x="186131" y="165"/>
                  </a:lnTo>
                  <a:lnTo>
                    <a:pt x="182397" y="0"/>
                  </a:lnTo>
                  <a:close/>
                </a:path>
                <a:path w="358775" h="358775">
                  <a:moveTo>
                    <a:pt x="188154" y="110197"/>
                  </a:moveTo>
                  <a:lnTo>
                    <a:pt x="182626" y="110197"/>
                  </a:lnTo>
                  <a:lnTo>
                    <a:pt x="185407" y="110375"/>
                  </a:lnTo>
                  <a:lnTo>
                    <a:pt x="188150" y="110693"/>
                  </a:lnTo>
                  <a:lnTo>
                    <a:pt x="188154" y="110197"/>
                  </a:lnTo>
                  <a:close/>
                </a:path>
                <a:path w="358775" h="358775">
                  <a:moveTo>
                    <a:pt x="142430" y="4000"/>
                  </a:moveTo>
                  <a:lnTo>
                    <a:pt x="136499" y="4978"/>
                  </a:lnTo>
                  <a:lnTo>
                    <a:pt x="129057" y="6921"/>
                  </a:lnTo>
                  <a:lnTo>
                    <a:pt x="123568" y="9093"/>
                  </a:lnTo>
                  <a:lnTo>
                    <a:pt x="151218" y="109092"/>
                  </a:lnTo>
                  <a:lnTo>
                    <a:pt x="149694" y="109677"/>
                  </a:lnTo>
                  <a:lnTo>
                    <a:pt x="170052" y="109677"/>
                  </a:lnTo>
                  <a:lnTo>
                    <a:pt x="142540" y="4419"/>
                  </a:lnTo>
                  <a:lnTo>
                    <a:pt x="142430" y="4000"/>
                  </a:lnTo>
                  <a:close/>
                </a:path>
              </a:pathLst>
            </a:custGeom>
            <a:solidFill>
              <a:srgbClr val="006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6703" y="8567078"/>
              <a:ext cx="1299612" cy="3120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" y="3466299"/>
              <a:ext cx="6629400" cy="33229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1759" y="1371600"/>
              <a:ext cx="2979140" cy="169545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86387" y="9033523"/>
            <a:ext cx="1464945" cy="6959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800" b="1" spc="-60" dirty="0">
                <a:solidFill>
                  <a:srgbClr val="231F20"/>
                </a:solidFill>
                <a:latin typeface="Arial"/>
                <a:cs typeface="Arial"/>
              </a:rPr>
              <a:t>Pratt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70" dirty="0">
                <a:solidFill>
                  <a:srgbClr val="231F20"/>
                </a:solidFill>
                <a:latin typeface="Arial"/>
                <a:cs typeface="Arial"/>
              </a:rPr>
              <a:t>Whitney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80" dirty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Systems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800" spc="-55" dirty="0">
                <a:solidFill>
                  <a:srgbClr val="231F20"/>
                </a:solidFill>
                <a:latin typeface="Arial"/>
                <a:cs typeface="Arial"/>
              </a:rPr>
              <a:t>1-</a:t>
            </a:r>
            <a:r>
              <a:rPr sz="800" spc="-70" dirty="0">
                <a:solidFill>
                  <a:srgbClr val="231F20"/>
                </a:solidFill>
                <a:latin typeface="Arial"/>
                <a:cs typeface="Arial"/>
              </a:rPr>
              <a:t>866-</a:t>
            </a:r>
            <a:r>
              <a:rPr sz="800" spc="-125" dirty="0">
                <a:solidFill>
                  <a:srgbClr val="231F20"/>
                </a:solidFill>
                <a:latin typeface="Arial"/>
                <a:cs typeface="Arial"/>
              </a:rPr>
              <a:t>POWER-</a:t>
            </a:r>
            <a:r>
              <a:rPr sz="800" spc="-95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8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Arial"/>
                <a:cs typeface="Arial"/>
              </a:rPr>
              <a:t>(1-</a:t>
            </a:r>
            <a:r>
              <a:rPr sz="800" spc="-70" dirty="0">
                <a:solidFill>
                  <a:srgbClr val="231F20"/>
                </a:solidFill>
                <a:latin typeface="Arial"/>
                <a:cs typeface="Arial"/>
              </a:rPr>
              <a:t>866-769-</a:t>
            </a:r>
            <a:r>
              <a:rPr sz="800" spc="-45" dirty="0">
                <a:solidFill>
                  <a:srgbClr val="231F20"/>
                </a:solidFill>
                <a:latin typeface="Arial"/>
                <a:cs typeface="Arial"/>
              </a:rPr>
              <a:t>3725)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80" dirty="0">
                <a:solidFill>
                  <a:srgbClr val="231F20"/>
                </a:solidFill>
                <a:latin typeface="Arial"/>
                <a:cs typeface="Arial"/>
              </a:rPr>
              <a:t>Outside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Arial"/>
                <a:cs typeface="Arial"/>
              </a:rPr>
              <a:t>USA: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Arial"/>
                <a:cs typeface="Arial"/>
              </a:rPr>
              <a:t>1-</a:t>
            </a:r>
            <a:r>
              <a:rPr sz="800" spc="-70" dirty="0">
                <a:solidFill>
                  <a:srgbClr val="231F20"/>
                </a:solidFill>
                <a:latin typeface="Arial"/>
                <a:cs typeface="Arial"/>
              </a:rPr>
              <a:t>860-565-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0140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b="1" i="1" spc="-35" dirty="0">
                <a:solidFill>
                  <a:srgbClr val="231F20"/>
                </a:solidFill>
                <a:latin typeface="Arial"/>
                <a:cs typeface="Arial"/>
                <a:hlinkClick r:id="rId10"/>
              </a:rPr>
              <a:t>www.pw.utc.com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953</Words>
  <Application>Microsoft Office PowerPoint</Application>
  <PresentationFormat>Custom</PresentationFormat>
  <Paragraphs>104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Symbol</vt:lpstr>
      <vt:lpstr>Times New Roman</vt:lpstr>
      <vt:lpstr>Office Theme</vt:lpstr>
      <vt:lpstr>COMMERCIAL OFFER</vt:lpstr>
      <vt:lpstr>PowerPoint Presentation</vt:lpstr>
      <vt:lpstr>PowerPoint Presentation</vt:lpstr>
      <vt:lpstr>FT8MOBILEPAC® Gas Turbine Package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Asian Dragon International Rob Sullivan</cp:lastModifiedBy>
  <cp:revision>2</cp:revision>
  <dcterms:created xsi:type="dcterms:W3CDTF">2025-02-21T00:38:12Z</dcterms:created>
  <dcterms:modified xsi:type="dcterms:W3CDTF">2025-04-24T12:14:29Z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2025-02-21T00:00:00Z</vt:filetime>
  </property>
  <property fmtid="{D5CDD505-2E9C-101B-9397-08002B2CF9AE}" pid="3" name="Producer">
    <vt:lpwstr>iLovePDF</vt:lpwstr>
  </property>
</Properties>
</file>