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gqnPgLRGJY1WDHlLtJNe3fm7f7R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8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ea1b94d69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2ea1b94d69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ea1b94d69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2ea1b94d69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ea1b94d69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2ea1b94d69e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a1b94d69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2ea1b94d69e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ea1b94d69e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2ea1b94d69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638300" y="1371600"/>
            <a:ext cx="8127574" cy="273644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4400"/>
              <a:buFont typeface="Avenir"/>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638300" y="4299358"/>
            <a:ext cx="8127574" cy="1187042"/>
          </a:xfrm>
          <a:prstGeom prst="rect">
            <a:avLst/>
          </a:prstGeom>
          <a:noFill/>
          <a:ln>
            <a:noFill/>
          </a:ln>
        </p:spPr>
        <p:txBody>
          <a:bodyPr spcFirstLastPara="1" wrap="square" lIns="91425" tIns="45700" rIns="91425" bIns="45700" anchor="t" anchorCtr="0">
            <a:normAutofit/>
          </a:bodyPr>
          <a:lstStyle>
            <a:lvl1pPr lvl="0" algn="l">
              <a:lnSpc>
                <a:spcPct val="120000"/>
              </a:lnSpc>
              <a:spcBef>
                <a:spcPts val="1000"/>
              </a:spcBef>
              <a:spcAft>
                <a:spcPts val="0"/>
              </a:spcAft>
              <a:buClr>
                <a:schemeClr val="dk1"/>
              </a:buClr>
              <a:buSzPts val="1800"/>
              <a:buNone/>
              <a:defRPr sz="1800" cap="none"/>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rot="5400000">
            <a:off x="-1001475" y="1517536"/>
            <a:ext cx="280112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9"/>
          <p:cNvSpPr txBox="1">
            <a:spLocks noGrp="1"/>
          </p:cNvSpPr>
          <p:nvPr>
            <p:ph type="ftr" idx="11"/>
          </p:nvPr>
        </p:nvSpPr>
        <p:spPr>
          <a:xfrm rot="5400000">
            <a:off x="10118764" y="4237870"/>
            <a:ext cx="334405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11228877" y="6319138"/>
            <a:ext cx="71064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1638299" y="685800"/>
            <a:ext cx="8915402" cy="1371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4038599" y="-342901"/>
            <a:ext cx="4114801" cy="891540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rot="5400000">
            <a:off x="-1001475" y="1517536"/>
            <a:ext cx="280112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8"/>
          <p:cNvSpPr txBox="1">
            <a:spLocks noGrp="1"/>
          </p:cNvSpPr>
          <p:nvPr>
            <p:ph type="ftr" idx="11"/>
          </p:nvPr>
        </p:nvSpPr>
        <p:spPr>
          <a:xfrm rot="5400000">
            <a:off x="10118764" y="4237870"/>
            <a:ext cx="334405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11228877" y="6319138"/>
            <a:ext cx="71064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rot="5400000">
            <a:off x="-1001475" y="1517536"/>
            <a:ext cx="280112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9"/>
          <p:cNvSpPr txBox="1">
            <a:spLocks noGrp="1"/>
          </p:cNvSpPr>
          <p:nvPr>
            <p:ph type="ftr" idx="11"/>
          </p:nvPr>
        </p:nvSpPr>
        <p:spPr>
          <a:xfrm rot="5400000">
            <a:off x="10118764" y="4237870"/>
            <a:ext cx="334405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11228877" y="6319138"/>
            <a:ext cx="71064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1638299" y="685800"/>
            <a:ext cx="8915402" cy="1371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1638300" y="2057400"/>
            <a:ext cx="8915402" cy="41372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rot="5400000">
            <a:off x="-1001475" y="1517536"/>
            <a:ext cx="280112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0"/>
          <p:cNvSpPr txBox="1">
            <a:spLocks noGrp="1"/>
          </p:cNvSpPr>
          <p:nvPr>
            <p:ph type="ftr" idx="11"/>
          </p:nvPr>
        </p:nvSpPr>
        <p:spPr>
          <a:xfrm rot="5400000">
            <a:off x="10118764" y="4237870"/>
            <a:ext cx="334405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11228877" y="6319138"/>
            <a:ext cx="71064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1638299" y="685800"/>
            <a:ext cx="8915402" cy="1371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dt" idx="10"/>
          </p:nvPr>
        </p:nvSpPr>
        <p:spPr>
          <a:xfrm rot="5400000">
            <a:off x="-1001475" y="1517536"/>
            <a:ext cx="280112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1"/>
          <p:cNvSpPr txBox="1">
            <a:spLocks noGrp="1"/>
          </p:cNvSpPr>
          <p:nvPr>
            <p:ph type="ftr" idx="11"/>
          </p:nvPr>
        </p:nvSpPr>
        <p:spPr>
          <a:xfrm rot="5400000">
            <a:off x="10118764" y="4237870"/>
            <a:ext cx="334405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1"/>
          <p:cNvSpPr txBox="1">
            <a:spLocks noGrp="1"/>
          </p:cNvSpPr>
          <p:nvPr>
            <p:ph type="sldNum" idx="12"/>
          </p:nvPr>
        </p:nvSpPr>
        <p:spPr>
          <a:xfrm>
            <a:off x="11228877" y="6319138"/>
            <a:ext cx="71064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2"/>
          <p:cNvSpPr txBox="1">
            <a:spLocks noGrp="1"/>
          </p:cNvSpPr>
          <p:nvPr>
            <p:ph type="title"/>
          </p:nvPr>
        </p:nvSpPr>
        <p:spPr>
          <a:xfrm>
            <a:off x="1638300" y="2748406"/>
            <a:ext cx="8115300" cy="273799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5400"/>
              <a:buFont typeface="Avenir"/>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2"/>
          <p:cNvSpPr txBox="1">
            <a:spLocks noGrp="1"/>
          </p:cNvSpPr>
          <p:nvPr>
            <p:ph type="body" idx="1"/>
          </p:nvPr>
        </p:nvSpPr>
        <p:spPr>
          <a:xfrm>
            <a:off x="1638300" y="1371600"/>
            <a:ext cx="8115300" cy="133327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2000"/>
              <a:buNone/>
              <a:defRPr sz="2000">
                <a:solidFill>
                  <a:schemeClr val="dk1"/>
                </a:solidFil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20000"/>
              </a:lnSpc>
              <a:spcBef>
                <a:spcPts val="500"/>
              </a:spcBef>
              <a:spcAft>
                <a:spcPts val="0"/>
              </a:spcAft>
              <a:buClr>
                <a:srgbClr val="888888"/>
              </a:buClr>
              <a:buSzPts val="1800"/>
              <a:buNone/>
              <a:defRPr sz="1800">
                <a:solidFill>
                  <a:srgbClr val="888888"/>
                </a:solidFill>
              </a:defRPr>
            </a:lvl3pPr>
            <a:lvl4pPr marL="1828800" lvl="3" indent="-228600" algn="l">
              <a:lnSpc>
                <a:spcPct val="120000"/>
              </a:lnSpc>
              <a:spcBef>
                <a:spcPts val="500"/>
              </a:spcBef>
              <a:spcAft>
                <a:spcPts val="0"/>
              </a:spcAft>
              <a:buClr>
                <a:srgbClr val="888888"/>
              </a:buClr>
              <a:buSzPts val="1600"/>
              <a:buNone/>
              <a:defRPr sz="1600">
                <a:solidFill>
                  <a:srgbClr val="888888"/>
                </a:solidFill>
              </a:defRPr>
            </a:lvl4pPr>
            <a:lvl5pPr marL="2286000" lvl="4" indent="-228600" algn="l">
              <a:lnSpc>
                <a:spcPct val="12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12"/>
          <p:cNvSpPr txBox="1">
            <a:spLocks noGrp="1"/>
          </p:cNvSpPr>
          <p:nvPr>
            <p:ph type="dt" idx="10"/>
          </p:nvPr>
        </p:nvSpPr>
        <p:spPr>
          <a:xfrm rot="5400000">
            <a:off x="-1001475" y="1517536"/>
            <a:ext cx="280112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2"/>
          <p:cNvSpPr txBox="1">
            <a:spLocks noGrp="1"/>
          </p:cNvSpPr>
          <p:nvPr>
            <p:ph type="ftr" idx="11"/>
          </p:nvPr>
        </p:nvSpPr>
        <p:spPr>
          <a:xfrm rot="5400000">
            <a:off x="10118764" y="4237870"/>
            <a:ext cx="334405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2"/>
          <p:cNvSpPr txBox="1">
            <a:spLocks noGrp="1"/>
          </p:cNvSpPr>
          <p:nvPr>
            <p:ph type="sldNum" idx="12"/>
          </p:nvPr>
        </p:nvSpPr>
        <p:spPr>
          <a:xfrm>
            <a:off x="11228877" y="6319138"/>
            <a:ext cx="71064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1638299" y="685800"/>
            <a:ext cx="9382348" cy="1371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3"/>
          <p:cNvSpPr txBox="1">
            <a:spLocks noGrp="1"/>
          </p:cNvSpPr>
          <p:nvPr>
            <p:ph type="body" idx="1"/>
          </p:nvPr>
        </p:nvSpPr>
        <p:spPr>
          <a:xfrm>
            <a:off x="1638297" y="2057400"/>
            <a:ext cx="4553103" cy="412503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3"/>
          <p:cNvSpPr txBox="1">
            <a:spLocks noGrp="1"/>
          </p:cNvSpPr>
          <p:nvPr>
            <p:ph type="body" idx="2"/>
          </p:nvPr>
        </p:nvSpPr>
        <p:spPr>
          <a:xfrm>
            <a:off x="6477000" y="2057400"/>
            <a:ext cx="4543647" cy="412503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3"/>
          <p:cNvSpPr txBox="1">
            <a:spLocks noGrp="1"/>
          </p:cNvSpPr>
          <p:nvPr>
            <p:ph type="dt" idx="10"/>
          </p:nvPr>
        </p:nvSpPr>
        <p:spPr>
          <a:xfrm rot="5400000">
            <a:off x="-1001475" y="1517536"/>
            <a:ext cx="280112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3"/>
          <p:cNvSpPr txBox="1">
            <a:spLocks noGrp="1"/>
          </p:cNvSpPr>
          <p:nvPr>
            <p:ph type="ftr" idx="11"/>
          </p:nvPr>
        </p:nvSpPr>
        <p:spPr>
          <a:xfrm rot="5400000">
            <a:off x="10118764" y="4237870"/>
            <a:ext cx="334405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3"/>
          <p:cNvSpPr txBox="1">
            <a:spLocks noGrp="1"/>
          </p:cNvSpPr>
          <p:nvPr>
            <p:ph type="sldNum" idx="12"/>
          </p:nvPr>
        </p:nvSpPr>
        <p:spPr>
          <a:xfrm>
            <a:off x="11228877" y="6319138"/>
            <a:ext cx="71064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14"/>
          <p:cNvSpPr txBox="1">
            <a:spLocks noGrp="1"/>
          </p:cNvSpPr>
          <p:nvPr>
            <p:ph type="title"/>
          </p:nvPr>
        </p:nvSpPr>
        <p:spPr>
          <a:xfrm>
            <a:off x="1638300" y="755118"/>
            <a:ext cx="9378304" cy="122276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
          <p:cNvSpPr txBox="1">
            <a:spLocks noGrp="1"/>
          </p:cNvSpPr>
          <p:nvPr>
            <p:ph type="body" idx="1"/>
          </p:nvPr>
        </p:nvSpPr>
        <p:spPr>
          <a:xfrm>
            <a:off x="1638300" y="2034147"/>
            <a:ext cx="4529391" cy="681591"/>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dk1"/>
              </a:buClr>
              <a:buSzPts val="1800"/>
              <a:buNone/>
              <a:defRPr sz="1800" b="1" cap="none"/>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14"/>
          <p:cNvSpPr txBox="1">
            <a:spLocks noGrp="1"/>
          </p:cNvSpPr>
          <p:nvPr>
            <p:ph type="body" idx="2"/>
          </p:nvPr>
        </p:nvSpPr>
        <p:spPr>
          <a:xfrm>
            <a:off x="1638300" y="2748405"/>
            <a:ext cx="4529391" cy="34412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4"/>
          <p:cNvSpPr txBox="1">
            <a:spLocks noGrp="1"/>
          </p:cNvSpPr>
          <p:nvPr>
            <p:ph type="body" idx="3"/>
          </p:nvPr>
        </p:nvSpPr>
        <p:spPr>
          <a:xfrm>
            <a:off x="6487213" y="2034147"/>
            <a:ext cx="4529391" cy="681591"/>
          </a:xfrm>
          <a:prstGeom prst="rect">
            <a:avLst/>
          </a:prstGeom>
          <a:noFill/>
          <a:ln>
            <a:noFill/>
          </a:ln>
        </p:spPr>
        <p:txBody>
          <a:bodyPr spcFirstLastPara="1" wrap="square" lIns="91425" tIns="45700" rIns="91425" bIns="45700" anchor="b" anchorCtr="0">
            <a:normAutofit/>
          </a:bodyPr>
          <a:lstStyle>
            <a:lvl1pPr marL="457200" lvl="0" indent="-228600" algn="l">
              <a:lnSpc>
                <a:spcPct val="120000"/>
              </a:lnSpc>
              <a:spcBef>
                <a:spcPts val="1000"/>
              </a:spcBef>
              <a:spcAft>
                <a:spcPts val="0"/>
              </a:spcAft>
              <a:buClr>
                <a:schemeClr val="dk1"/>
              </a:buClr>
              <a:buSzPts val="1800"/>
              <a:buNone/>
              <a:defRPr sz="1800" b="1" cap="none"/>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4"/>
          <p:cNvSpPr txBox="1">
            <a:spLocks noGrp="1"/>
          </p:cNvSpPr>
          <p:nvPr>
            <p:ph type="body" idx="4"/>
          </p:nvPr>
        </p:nvSpPr>
        <p:spPr>
          <a:xfrm>
            <a:off x="6487213" y="2748405"/>
            <a:ext cx="4529391" cy="34412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4"/>
          <p:cNvSpPr txBox="1">
            <a:spLocks noGrp="1"/>
          </p:cNvSpPr>
          <p:nvPr>
            <p:ph type="dt" idx="10"/>
          </p:nvPr>
        </p:nvSpPr>
        <p:spPr>
          <a:xfrm rot="5400000">
            <a:off x="-1001475" y="1517536"/>
            <a:ext cx="280112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ftr" idx="11"/>
          </p:nvPr>
        </p:nvSpPr>
        <p:spPr>
          <a:xfrm rot="5400000">
            <a:off x="10118764" y="4237870"/>
            <a:ext cx="334405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11228877" y="6319138"/>
            <a:ext cx="71064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rot="5400000">
            <a:off x="-1001475" y="1517536"/>
            <a:ext cx="280112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ftr" idx="11"/>
          </p:nvPr>
        </p:nvSpPr>
        <p:spPr>
          <a:xfrm rot="5400000">
            <a:off x="10118764" y="4237870"/>
            <a:ext cx="334405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11228877" y="6319138"/>
            <a:ext cx="71064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1225621" y="1085481"/>
            <a:ext cx="3651180" cy="1657719"/>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200"/>
              <a:buFont typeface="Avenir"/>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5676900" y="1132676"/>
            <a:ext cx="5289480" cy="4728374"/>
          </a:xfrm>
          <a:prstGeom prst="rect">
            <a:avLst/>
          </a:prstGeom>
          <a:noFill/>
          <a:ln>
            <a:noFill/>
          </a:ln>
        </p:spPr>
        <p:txBody>
          <a:bodyPr spcFirstLastPara="1" wrap="square" lIns="91425" tIns="45700" rIns="91425" bIns="45700" anchor="t" anchorCtr="0">
            <a:normAutofit/>
          </a:bodyPr>
          <a:lstStyle>
            <a:lvl1pPr marL="457200" lvl="0" indent="-431800" algn="l">
              <a:lnSpc>
                <a:spcPct val="110000"/>
              </a:lnSpc>
              <a:spcBef>
                <a:spcPts val="1000"/>
              </a:spcBef>
              <a:spcAft>
                <a:spcPts val="0"/>
              </a:spcAft>
              <a:buClr>
                <a:schemeClr val="dk1"/>
              </a:buClr>
              <a:buSzPts val="3200"/>
              <a:buChar char="•"/>
              <a:defRPr sz="3200"/>
            </a:lvl1pPr>
            <a:lvl2pPr marL="914400" lvl="1" indent="-406400" algn="l">
              <a:lnSpc>
                <a:spcPct val="110000"/>
              </a:lnSpc>
              <a:spcBef>
                <a:spcPts val="500"/>
              </a:spcBef>
              <a:spcAft>
                <a:spcPts val="0"/>
              </a:spcAft>
              <a:buClr>
                <a:schemeClr val="dk1"/>
              </a:buClr>
              <a:buSzPts val="2800"/>
              <a:buChar char="•"/>
              <a:defRPr sz="2800"/>
            </a:lvl2pPr>
            <a:lvl3pPr marL="1371600" lvl="2" indent="-381000" algn="l">
              <a:lnSpc>
                <a:spcPct val="110000"/>
              </a:lnSpc>
              <a:spcBef>
                <a:spcPts val="500"/>
              </a:spcBef>
              <a:spcAft>
                <a:spcPts val="0"/>
              </a:spcAft>
              <a:buClr>
                <a:schemeClr val="dk1"/>
              </a:buClr>
              <a:buSzPts val="2400"/>
              <a:buChar char="•"/>
              <a:defRPr sz="2400"/>
            </a:lvl3pPr>
            <a:lvl4pPr marL="1828800" lvl="3" indent="-355600" algn="l">
              <a:lnSpc>
                <a:spcPct val="110000"/>
              </a:lnSpc>
              <a:spcBef>
                <a:spcPts val="500"/>
              </a:spcBef>
              <a:spcAft>
                <a:spcPts val="0"/>
              </a:spcAft>
              <a:buClr>
                <a:schemeClr val="dk1"/>
              </a:buClr>
              <a:buSzPts val="2000"/>
              <a:buChar char="•"/>
              <a:defRPr sz="2000"/>
            </a:lvl4pPr>
            <a:lvl5pPr marL="2286000" lvl="4" indent="-355600" algn="l">
              <a:lnSpc>
                <a:spcPct val="11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1225621" y="2748406"/>
            <a:ext cx="3651180" cy="311264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6"/>
          <p:cNvSpPr txBox="1">
            <a:spLocks noGrp="1"/>
          </p:cNvSpPr>
          <p:nvPr>
            <p:ph type="dt" idx="10"/>
          </p:nvPr>
        </p:nvSpPr>
        <p:spPr>
          <a:xfrm rot="5400000">
            <a:off x="-1001475" y="1517536"/>
            <a:ext cx="280112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6"/>
          <p:cNvSpPr txBox="1">
            <a:spLocks noGrp="1"/>
          </p:cNvSpPr>
          <p:nvPr>
            <p:ph type="ftr" idx="11"/>
          </p:nvPr>
        </p:nvSpPr>
        <p:spPr>
          <a:xfrm rot="5400000">
            <a:off x="10118764" y="4237870"/>
            <a:ext cx="334405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11228877" y="6319138"/>
            <a:ext cx="71064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1219200" y="1085481"/>
            <a:ext cx="3657600" cy="1657719"/>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200"/>
              <a:buFont typeface="Avenir"/>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a:spLocks noGrp="1"/>
          </p:cNvSpPr>
          <p:nvPr>
            <p:ph type="pic" idx="2"/>
          </p:nvPr>
        </p:nvSpPr>
        <p:spPr>
          <a:xfrm>
            <a:off x="5676900" y="1061885"/>
            <a:ext cx="5331069" cy="4775569"/>
          </a:xfrm>
          <a:prstGeom prst="rect">
            <a:avLst/>
          </a:prstGeom>
          <a:noFill/>
          <a:ln>
            <a:noFill/>
          </a:ln>
        </p:spPr>
      </p:sp>
      <p:sp>
        <p:nvSpPr>
          <p:cNvPr id="64" name="Google Shape;64;p17"/>
          <p:cNvSpPr txBox="1">
            <a:spLocks noGrp="1"/>
          </p:cNvSpPr>
          <p:nvPr>
            <p:ph type="body" idx="1"/>
          </p:nvPr>
        </p:nvSpPr>
        <p:spPr>
          <a:xfrm>
            <a:off x="1219200" y="2748406"/>
            <a:ext cx="3657600" cy="311264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rot="5400000">
            <a:off x="-1001475" y="1517536"/>
            <a:ext cx="280112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7"/>
          <p:cNvSpPr txBox="1">
            <a:spLocks noGrp="1"/>
          </p:cNvSpPr>
          <p:nvPr>
            <p:ph type="ftr" idx="11"/>
          </p:nvPr>
        </p:nvSpPr>
        <p:spPr>
          <a:xfrm rot="5400000">
            <a:off x="10118764" y="4237870"/>
            <a:ext cx="334405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11228877" y="6319138"/>
            <a:ext cx="71064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1638299" y="685800"/>
            <a:ext cx="8915402" cy="13716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3200"/>
              <a:buFont typeface="Avenir"/>
              <a:buNone/>
              <a:defRPr sz="3200" b="1"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1638300" y="2057400"/>
            <a:ext cx="8915402" cy="4137259"/>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20000"/>
              </a:lnSpc>
              <a:spcBef>
                <a:spcPts val="10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1pPr>
            <a:lvl2pPr marL="914400" marR="0" lvl="1"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2pPr>
            <a:lvl3pPr marL="1371600" marR="0" lvl="2"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8" name="Google Shape;8;p8"/>
          <p:cNvSpPr txBox="1">
            <a:spLocks noGrp="1"/>
          </p:cNvSpPr>
          <p:nvPr>
            <p:ph type="dt" idx="10"/>
          </p:nvPr>
        </p:nvSpPr>
        <p:spPr>
          <a:xfrm rot="5400000">
            <a:off x="-1001475" y="1517536"/>
            <a:ext cx="280112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9" name="Google Shape;9;p8"/>
          <p:cNvSpPr txBox="1">
            <a:spLocks noGrp="1"/>
          </p:cNvSpPr>
          <p:nvPr>
            <p:ph type="ftr" idx="11"/>
          </p:nvPr>
        </p:nvSpPr>
        <p:spPr>
          <a:xfrm rot="5400000">
            <a:off x="10118764" y="4237870"/>
            <a:ext cx="3344053"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venir"/>
                <a:ea typeface="Avenir"/>
                <a:cs typeface="Avenir"/>
                <a:sym typeface="Avenir"/>
              </a:defRPr>
            </a:lvl9pPr>
          </a:lstStyle>
          <a:p>
            <a:endParaRPr/>
          </a:p>
        </p:txBody>
      </p:sp>
      <p:sp>
        <p:nvSpPr>
          <p:cNvPr id="10" name="Google Shape;10;p8"/>
          <p:cNvSpPr txBox="1">
            <a:spLocks noGrp="1"/>
          </p:cNvSpPr>
          <p:nvPr>
            <p:ph type="sldNum" idx="12"/>
          </p:nvPr>
        </p:nvSpPr>
        <p:spPr>
          <a:xfrm>
            <a:off x="11228877" y="6319138"/>
            <a:ext cx="71064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venir"/>
              <a:ea typeface="Avenir"/>
              <a:cs typeface="Avenir"/>
              <a:sym typeface="Avenir"/>
            </a:endParaRPr>
          </a:p>
        </p:txBody>
      </p:sp>
      <p:sp>
        <p:nvSpPr>
          <p:cNvPr id="85" name="Google Shape;85;p1"/>
          <p:cNvSpPr txBox="1">
            <a:spLocks noGrp="1"/>
          </p:cNvSpPr>
          <p:nvPr>
            <p:ph type="ctrTitle"/>
          </p:nvPr>
        </p:nvSpPr>
        <p:spPr>
          <a:xfrm>
            <a:off x="978243" y="4949976"/>
            <a:ext cx="10235514" cy="77184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chemeClr val="dk1"/>
              </a:buClr>
              <a:buSzPct val="100000"/>
              <a:buFont typeface="Avenir"/>
              <a:buNone/>
            </a:pPr>
            <a:r>
              <a:rPr lang="en-US" sz="3200" dirty="0"/>
              <a:t>MI-8MTV helicopters (4 units) engines and parts for sale </a:t>
            </a:r>
            <a:br>
              <a:rPr lang="en-US" sz="3200" dirty="0"/>
            </a:br>
            <a:r>
              <a:rPr lang="en-US" sz="3200"/>
              <a:t>YOM 2: 1992 and 2: 1993</a:t>
            </a:r>
            <a:endParaRPr dirty="0"/>
          </a:p>
        </p:txBody>
      </p:sp>
      <p:sp>
        <p:nvSpPr>
          <p:cNvPr id="86" name="Google Shape;86;p1"/>
          <p:cNvSpPr txBox="1">
            <a:spLocks noGrp="1"/>
          </p:cNvSpPr>
          <p:nvPr>
            <p:ph type="subTitle" idx="1"/>
          </p:nvPr>
        </p:nvSpPr>
        <p:spPr>
          <a:xfrm>
            <a:off x="1219200" y="5970269"/>
            <a:ext cx="9334500" cy="563187"/>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Clr>
                <a:schemeClr val="dk1"/>
              </a:buClr>
              <a:buSzPts val="1600"/>
              <a:buNone/>
            </a:pPr>
            <a:r>
              <a:rPr lang="en-US" sz="1600" dirty="0"/>
              <a:t>HK 3/ HK2/ HK-3/ HK4</a:t>
            </a:r>
            <a:endParaRPr dirty="0"/>
          </a:p>
        </p:txBody>
      </p:sp>
      <p:pic>
        <p:nvPicPr>
          <p:cNvPr id="87" name="Google Shape;87;p1" descr="A helicopter on the ground&#10;&#10;Description automatically generated"/>
          <p:cNvPicPr preferRelativeResize="0"/>
          <p:nvPr/>
        </p:nvPicPr>
        <p:blipFill rotWithShape="1">
          <a:blip r:embed="rId3">
            <a:alphaModFix/>
          </a:blip>
          <a:srcRect t="4350" b="8150"/>
          <a:stretch/>
        </p:blipFill>
        <p:spPr>
          <a:xfrm>
            <a:off x="20" y="10"/>
            <a:ext cx="7315180" cy="4800590"/>
          </a:xfrm>
          <a:prstGeom prst="rect">
            <a:avLst/>
          </a:prstGeom>
          <a:noFill/>
          <a:ln>
            <a:noFill/>
          </a:ln>
        </p:spPr>
      </p:pic>
      <p:pic>
        <p:nvPicPr>
          <p:cNvPr id="88" name="Google Shape;88;p1"/>
          <p:cNvPicPr preferRelativeResize="0"/>
          <p:nvPr/>
        </p:nvPicPr>
        <p:blipFill rotWithShape="1">
          <a:blip r:embed="rId4">
            <a:alphaModFix/>
          </a:blip>
          <a:srcRect l="14184" r="9626"/>
          <a:stretch/>
        </p:blipFill>
        <p:spPr>
          <a:xfrm>
            <a:off x="7315200" y="1"/>
            <a:ext cx="4876800" cy="480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4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txBox="1">
            <a:spLocks noGrp="1"/>
          </p:cNvSpPr>
          <p:nvPr>
            <p:ph type="title"/>
          </p:nvPr>
        </p:nvSpPr>
        <p:spPr>
          <a:xfrm>
            <a:off x="783534" y="218660"/>
            <a:ext cx="8915402" cy="1371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200"/>
              <a:buFont typeface="Avenir"/>
              <a:buNone/>
            </a:pPr>
            <a:r>
              <a:rPr lang="en-US"/>
              <a:t>Spare Parts </a:t>
            </a:r>
            <a:endParaRPr/>
          </a:p>
        </p:txBody>
      </p:sp>
      <p:pic>
        <p:nvPicPr>
          <p:cNvPr id="149" name="Google Shape;149;p5" descr="A large engine on a yellow stand&#10;&#10;Description automatically generated"/>
          <p:cNvPicPr preferRelativeResize="0"/>
          <p:nvPr/>
        </p:nvPicPr>
        <p:blipFill rotWithShape="1">
          <a:blip r:embed="rId3">
            <a:alphaModFix/>
          </a:blip>
          <a:srcRect/>
          <a:stretch/>
        </p:blipFill>
        <p:spPr>
          <a:xfrm>
            <a:off x="969064" y="1383957"/>
            <a:ext cx="3048000" cy="2286000"/>
          </a:xfrm>
          <a:prstGeom prst="rect">
            <a:avLst/>
          </a:prstGeom>
          <a:noFill/>
          <a:ln>
            <a:noFill/>
          </a:ln>
        </p:spPr>
      </p:pic>
      <p:pic>
        <p:nvPicPr>
          <p:cNvPr id="150" name="Google Shape;150;p5" descr="A metal object in a box&#10;&#10;Description automatically generated"/>
          <p:cNvPicPr preferRelativeResize="0"/>
          <p:nvPr/>
        </p:nvPicPr>
        <p:blipFill rotWithShape="1">
          <a:blip r:embed="rId4">
            <a:alphaModFix/>
          </a:blip>
          <a:srcRect t="22110" b="10835"/>
          <a:stretch/>
        </p:blipFill>
        <p:spPr>
          <a:xfrm>
            <a:off x="8284266" y="1349303"/>
            <a:ext cx="2589680" cy="2315296"/>
          </a:xfrm>
          <a:prstGeom prst="rect">
            <a:avLst/>
          </a:prstGeom>
          <a:noFill/>
          <a:ln>
            <a:noFill/>
          </a:ln>
        </p:spPr>
      </p:pic>
      <p:pic>
        <p:nvPicPr>
          <p:cNvPr id="151" name="Google Shape;151;p5" descr="A wooden box with a black object inside&#10;&#10;Description automatically generated"/>
          <p:cNvPicPr preferRelativeResize="0"/>
          <p:nvPr/>
        </p:nvPicPr>
        <p:blipFill rotWithShape="1">
          <a:blip r:embed="rId5">
            <a:alphaModFix/>
          </a:blip>
          <a:srcRect/>
          <a:stretch/>
        </p:blipFill>
        <p:spPr>
          <a:xfrm>
            <a:off x="969065" y="3966520"/>
            <a:ext cx="3048000" cy="2286000"/>
          </a:xfrm>
          <a:prstGeom prst="rect">
            <a:avLst/>
          </a:prstGeom>
          <a:noFill/>
          <a:ln>
            <a:noFill/>
          </a:ln>
        </p:spPr>
      </p:pic>
      <p:pic>
        <p:nvPicPr>
          <p:cNvPr id="152" name="Google Shape;152;p5" descr="A group of boxes in a room&#10;&#10;Description automatically generated"/>
          <p:cNvPicPr preferRelativeResize="0"/>
          <p:nvPr/>
        </p:nvPicPr>
        <p:blipFill rotWithShape="1">
          <a:blip r:embed="rId6">
            <a:alphaModFix/>
          </a:blip>
          <a:srcRect/>
          <a:stretch/>
        </p:blipFill>
        <p:spPr>
          <a:xfrm>
            <a:off x="4626665" y="3966520"/>
            <a:ext cx="3048000" cy="2286000"/>
          </a:xfrm>
          <a:prstGeom prst="rect">
            <a:avLst/>
          </a:prstGeom>
          <a:noFill/>
          <a:ln>
            <a:noFill/>
          </a:ln>
        </p:spPr>
      </p:pic>
      <p:pic>
        <p:nvPicPr>
          <p:cNvPr id="153" name="Google Shape;153;p5" descr="A machine on a yellow stand&#10;&#10;Description automatically generated"/>
          <p:cNvPicPr preferRelativeResize="0"/>
          <p:nvPr/>
        </p:nvPicPr>
        <p:blipFill rotWithShape="1">
          <a:blip r:embed="rId7">
            <a:alphaModFix/>
          </a:blip>
          <a:srcRect l="9153" t="10811" r="9361" b="5405"/>
          <a:stretch/>
        </p:blipFill>
        <p:spPr>
          <a:xfrm>
            <a:off x="8284265" y="3966520"/>
            <a:ext cx="2659972" cy="2286000"/>
          </a:xfrm>
          <a:prstGeom prst="rect">
            <a:avLst/>
          </a:prstGeom>
          <a:noFill/>
          <a:ln>
            <a:noFill/>
          </a:ln>
        </p:spPr>
      </p:pic>
      <p:pic>
        <p:nvPicPr>
          <p:cNvPr id="154" name="Google Shape;154;p5"/>
          <p:cNvPicPr preferRelativeResize="0"/>
          <p:nvPr/>
        </p:nvPicPr>
        <p:blipFill rotWithShape="1">
          <a:blip r:embed="rId8">
            <a:alphaModFix/>
          </a:blip>
          <a:srcRect/>
          <a:stretch/>
        </p:blipFill>
        <p:spPr>
          <a:xfrm>
            <a:off x="4537475" y="1317025"/>
            <a:ext cx="3137200" cy="23529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762751" y="44300"/>
            <a:ext cx="10666500" cy="1371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200"/>
              <a:buFont typeface="Avenir"/>
              <a:buNone/>
            </a:pPr>
            <a:r>
              <a:rPr lang="en-US" dirty="0"/>
              <a:t>All Documentation provided after signing LOI+POF+NCNDA</a:t>
            </a:r>
            <a:endParaRPr dirty="0"/>
          </a:p>
        </p:txBody>
      </p:sp>
      <p:pic>
        <p:nvPicPr>
          <p:cNvPr id="160" name="Google Shape;160;p6" descr="Grafika wektorowa Stock: spare parts vector icon. service filled flat  symbol for mobile concept and web design. Black mechanic glyph icon.  Isolated sign, logo illustration. Vector graphics. | Adobe Stock"/>
          <p:cNvPicPr preferRelativeResize="0"/>
          <p:nvPr/>
        </p:nvPicPr>
        <p:blipFill rotWithShape="1">
          <a:blip r:embed="rId3">
            <a:alphaModFix/>
          </a:blip>
          <a:srcRect/>
          <a:stretch/>
        </p:blipFill>
        <p:spPr>
          <a:xfrm>
            <a:off x="2078523" y="2787488"/>
            <a:ext cx="2746728" cy="2746728"/>
          </a:xfrm>
          <a:prstGeom prst="rect">
            <a:avLst/>
          </a:prstGeom>
          <a:noFill/>
          <a:ln>
            <a:noFill/>
          </a:ln>
        </p:spPr>
      </p:pic>
      <p:pic>
        <p:nvPicPr>
          <p:cNvPr id="161" name="Google Shape;161;p6" descr="Why and how to write a website specification? — Internetdevels official blog"/>
          <p:cNvPicPr preferRelativeResize="0"/>
          <p:nvPr/>
        </p:nvPicPr>
        <p:blipFill rotWithShape="1">
          <a:blip r:embed="rId4">
            <a:alphaModFix/>
          </a:blip>
          <a:srcRect/>
          <a:stretch/>
        </p:blipFill>
        <p:spPr>
          <a:xfrm>
            <a:off x="2287535" y="1415888"/>
            <a:ext cx="2537716" cy="1684532"/>
          </a:xfrm>
          <a:prstGeom prst="rect">
            <a:avLst/>
          </a:prstGeom>
          <a:noFill/>
          <a:ln>
            <a:noFill/>
          </a:ln>
        </p:spPr>
      </p:pic>
      <p:pic>
        <p:nvPicPr>
          <p:cNvPr id="162" name="Google Shape;162;p6" descr="Airworthiness Explained - Aeroclass.org"/>
          <p:cNvPicPr preferRelativeResize="0"/>
          <p:nvPr/>
        </p:nvPicPr>
        <p:blipFill rotWithShape="1">
          <a:blip r:embed="rId5">
            <a:alphaModFix/>
          </a:blip>
          <a:srcRect l="4990" t="18287" r="20528" b="34027"/>
          <a:stretch/>
        </p:blipFill>
        <p:spPr>
          <a:xfrm>
            <a:off x="5612092" y="1415888"/>
            <a:ext cx="4168786" cy="1501346"/>
          </a:xfrm>
          <a:prstGeom prst="rect">
            <a:avLst/>
          </a:prstGeom>
          <a:noFill/>
          <a:ln>
            <a:noFill/>
          </a:ln>
        </p:spPr>
      </p:pic>
      <p:pic>
        <p:nvPicPr>
          <p:cNvPr id="163" name="Google Shape;163;p6" descr="Project Status Reports: Templates ..."/>
          <p:cNvPicPr preferRelativeResize="0"/>
          <p:nvPr/>
        </p:nvPicPr>
        <p:blipFill rotWithShape="1">
          <a:blip r:embed="rId6">
            <a:alphaModFix/>
          </a:blip>
          <a:srcRect/>
          <a:stretch/>
        </p:blipFill>
        <p:spPr>
          <a:xfrm>
            <a:off x="5699063" y="3328091"/>
            <a:ext cx="3848100" cy="2108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1638299" y="685800"/>
            <a:ext cx="8915402" cy="1371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200"/>
              <a:buFont typeface="Avenir"/>
              <a:buNone/>
            </a:pPr>
            <a:endParaRPr/>
          </a:p>
        </p:txBody>
      </p:sp>
      <p:pic>
        <p:nvPicPr>
          <p:cNvPr id="94" name="Google Shape;94;p2" descr="A yellow and black helicopter&#10;&#10;Description automatically generated"/>
          <p:cNvPicPr preferRelativeResize="0"/>
          <p:nvPr/>
        </p:nvPicPr>
        <p:blipFill rotWithShape="1">
          <a:blip r:embed="rId3">
            <a:alphaModFix/>
          </a:blip>
          <a:srcRect/>
          <a:stretch/>
        </p:blipFill>
        <p:spPr>
          <a:xfrm>
            <a:off x="5632714" y="1371600"/>
            <a:ext cx="6013621" cy="4510216"/>
          </a:xfrm>
          <a:prstGeom prst="rect">
            <a:avLst/>
          </a:prstGeom>
          <a:noFill/>
          <a:ln>
            <a:noFill/>
          </a:ln>
        </p:spPr>
      </p:pic>
      <p:pic>
        <p:nvPicPr>
          <p:cNvPr id="95" name="Google Shape;95;p2" descr="A helicopter on the ground&#10;&#10;Description automatically generated"/>
          <p:cNvPicPr preferRelativeResize="0"/>
          <p:nvPr/>
        </p:nvPicPr>
        <p:blipFill rotWithShape="1">
          <a:blip r:embed="rId4">
            <a:alphaModFix/>
          </a:blip>
          <a:srcRect/>
          <a:stretch/>
        </p:blipFill>
        <p:spPr>
          <a:xfrm>
            <a:off x="545665" y="342900"/>
            <a:ext cx="5447362" cy="40855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3" descr="A helicopter in a hangar&#10;&#10;Description automatically generated"/>
          <p:cNvPicPr preferRelativeResize="0"/>
          <p:nvPr/>
        </p:nvPicPr>
        <p:blipFill rotWithShape="1">
          <a:blip r:embed="rId3">
            <a:alphaModFix/>
          </a:blip>
          <a:srcRect/>
          <a:stretch/>
        </p:blipFill>
        <p:spPr>
          <a:xfrm>
            <a:off x="834480" y="417040"/>
            <a:ext cx="4374293" cy="3280720"/>
          </a:xfrm>
          <a:prstGeom prst="rect">
            <a:avLst/>
          </a:prstGeom>
          <a:noFill/>
          <a:ln>
            <a:noFill/>
          </a:ln>
        </p:spPr>
      </p:pic>
      <p:pic>
        <p:nvPicPr>
          <p:cNvPr id="101" name="Google Shape;101;p3" descr="A helicopter on the ground&#10;&#10;Description automatically generated"/>
          <p:cNvPicPr preferRelativeResize="0"/>
          <p:nvPr/>
        </p:nvPicPr>
        <p:blipFill rotWithShape="1">
          <a:blip r:embed="rId4">
            <a:alphaModFix/>
          </a:blip>
          <a:srcRect/>
          <a:stretch/>
        </p:blipFill>
        <p:spPr>
          <a:xfrm>
            <a:off x="5547954" y="1731490"/>
            <a:ext cx="6060989" cy="45457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1638299" y="685800"/>
            <a:ext cx="8915402" cy="1371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200"/>
              <a:buFont typeface="Avenir"/>
              <a:buNone/>
            </a:pPr>
            <a:r>
              <a:rPr lang="en-US"/>
              <a:t>The offer </a:t>
            </a:r>
            <a:endParaRPr/>
          </a:p>
        </p:txBody>
      </p:sp>
      <p:sp>
        <p:nvSpPr>
          <p:cNvPr id="107" name="Google Shape;107;p4"/>
          <p:cNvSpPr txBox="1">
            <a:spLocks noGrp="1"/>
          </p:cNvSpPr>
          <p:nvPr>
            <p:ph type="body" idx="1"/>
          </p:nvPr>
        </p:nvSpPr>
        <p:spPr>
          <a:xfrm>
            <a:off x="1132704" y="1938049"/>
            <a:ext cx="2562997" cy="3896302"/>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1800"/>
              <a:buChar char="•"/>
            </a:pPr>
            <a:r>
              <a:rPr lang="en-US"/>
              <a:t>Our client offer the possibility to “BULK” purchase 4 helicopters MI8 that were used for the oil and gas industry. All of them are airworthy for a total price - negotiable </a:t>
            </a:r>
            <a:endParaRPr/>
          </a:p>
          <a:p>
            <a:pPr marL="228600" lvl="0" indent="-114300" algn="l" rtl="0">
              <a:lnSpc>
                <a:spcPct val="120000"/>
              </a:lnSpc>
              <a:spcBef>
                <a:spcPts val="1000"/>
              </a:spcBef>
              <a:spcAft>
                <a:spcPts val="0"/>
              </a:spcAft>
              <a:buClr>
                <a:schemeClr val="dk1"/>
              </a:buClr>
              <a:buSzPts val="1800"/>
              <a:buNone/>
            </a:pPr>
            <a:endParaRPr b="1">
              <a:highlight>
                <a:srgbClr val="FFFF00"/>
              </a:highlight>
            </a:endParaRPr>
          </a:p>
        </p:txBody>
      </p:sp>
      <p:sp>
        <p:nvSpPr>
          <p:cNvPr id="109" name="Google Shape;109;p4"/>
          <p:cNvSpPr txBox="1"/>
          <p:nvPr/>
        </p:nvSpPr>
        <p:spPr>
          <a:xfrm>
            <a:off x="5002426" y="1017885"/>
            <a:ext cx="6413156"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venir"/>
                <a:ea typeface="Avenir"/>
                <a:cs typeface="Avenir"/>
                <a:sym typeface="Avenir"/>
              </a:rPr>
              <a:t>Technical specifications:</a:t>
            </a:r>
            <a:endParaRPr sz="1200" b="1"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venir"/>
                <a:ea typeface="Avenir"/>
                <a:cs typeface="Avenir"/>
                <a:sym typeface="Avenir"/>
              </a:rPr>
              <a:t>Crew</a:t>
            </a:r>
            <a:r>
              <a:rPr lang="en-US" sz="1200" b="0" i="0" u="none" strike="noStrike" cap="none">
                <a:solidFill>
                  <a:schemeClr val="dk1"/>
                </a:solidFill>
                <a:latin typeface="Avenir"/>
                <a:ea typeface="Avenir"/>
                <a:cs typeface="Avenir"/>
                <a:sym typeface="Avenir"/>
              </a:rPr>
              <a:t>: 1 PIC-1SIC + flight Engineers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venir"/>
                <a:ea typeface="Avenir"/>
                <a:cs typeface="Avenir"/>
                <a:sym typeface="Avenir"/>
              </a:rPr>
              <a:t>Capability</a:t>
            </a:r>
            <a:r>
              <a:rPr lang="en-US" sz="1200" b="0" i="0" u="none" strike="noStrike" cap="none">
                <a:solidFill>
                  <a:schemeClr val="dk1"/>
                </a:solidFill>
                <a:latin typeface="Avenir"/>
                <a:ea typeface="Avenir"/>
                <a:cs typeface="Avenir"/>
                <a:sym typeface="Avenir"/>
              </a:rPr>
              <a:t> per Helicopter: 24 passengers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venir"/>
                <a:ea typeface="Avenir"/>
                <a:cs typeface="Avenir"/>
                <a:sym typeface="Avenir"/>
              </a:rPr>
              <a:t>Cargo</a:t>
            </a:r>
            <a:r>
              <a:rPr lang="en-US" sz="1200" b="0" i="0" u="none" strike="noStrike" cap="none">
                <a:solidFill>
                  <a:schemeClr val="dk1"/>
                </a:solidFill>
                <a:latin typeface="Avenir"/>
                <a:ea typeface="Avenir"/>
                <a:cs typeface="Avenir"/>
                <a:sym typeface="Avenir"/>
              </a:rPr>
              <a:t>: 4000 Kilos internal /3000 external cargo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venir"/>
                <a:ea typeface="Avenir"/>
                <a:cs typeface="Avenir"/>
                <a:sym typeface="Avenir"/>
              </a:rPr>
              <a:t>Length</a:t>
            </a:r>
            <a:r>
              <a:rPr lang="en-US" sz="1200" b="0" i="0" u="none" strike="noStrike" cap="none">
                <a:solidFill>
                  <a:schemeClr val="dk1"/>
                </a:solidFill>
                <a:latin typeface="Avenir"/>
                <a:ea typeface="Avenir"/>
                <a:cs typeface="Avenir"/>
                <a:sym typeface="Avenir"/>
              </a:rPr>
              <a:t>:  18.2 Mts (59.7ft)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venir"/>
                <a:ea typeface="Avenir"/>
                <a:cs typeface="Avenir"/>
                <a:sym typeface="Avenir"/>
              </a:rPr>
              <a:t>Hight</a:t>
            </a:r>
            <a:r>
              <a:rPr lang="en-US" sz="1200" b="0" i="0" u="none" strike="noStrike" cap="none">
                <a:solidFill>
                  <a:schemeClr val="dk1"/>
                </a:solidFill>
                <a:latin typeface="Avenir"/>
                <a:ea typeface="Avenir"/>
                <a:cs typeface="Avenir"/>
                <a:sym typeface="Avenir"/>
              </a:rPr>
              <a:t>: 3mt (9.8ft)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venir"/>
                <a:ea typeface="Avenir"/>
                <a:cs typeface="Avenir"/>
                <a:sym typeface="Avenir"/>
              </a:rPr>
              <a:t>Empty weight</a:t>
            </a:r>
            <a:r>
              <a:rPr lang="en-US" sz="1200" b="0" i="0" u="none" strike="noStrike" cap="none">
                <a:solidFill>
                  <a:schemeClr val="dk1"/>
                </a:solidFill>
                <a:latin typeface="Avenir"/>
                <a:ea typeface="Avenir"/>
                <a:cs typeface="Avenir"/>
                <a:sym typeface="Avenir"/>
              </a:rPr>
              <a:t>: 7100 kg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venir"/>
                <a:ea typeface="Avenir"/>
                <a:cs typeface="Avenir"/>
                <a:sym typeface="Avenir"/>
              </a:rPr>
              <a:t>MTOW</a:t>
            </a:r>
            <a:r>
              <a:rPr lang="en-US" sz="1200" b="0" i="0" u="none" strike="noStrike" cap="none">
                <a:solidFill>
                  <a:schemeClr val="dk1"/>
                </a:solidFill>
                <a:latin typeface="Avenir"/>
                <a:ea typeface="Avenir"/>
                <a:cs typeface="Avenir"/>
                <a:sym typeface="Avenir"/>
              </a:rPr>
              <a:t>: 13.000 KG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venir"/>
                <a:ea typeface="Avenir"/>
                <a:cs typeface="Avenir"/>
                <a:sym typeface="Avenir"/>
              </a:rPr>
              <a:t>Maximum Speed </a:t>
            </a:r>
            <a:r>
              <a:rPr lang="en-US" sz="1200" b="0" i="0" u="none" strike="noStrike" cap="none">
                <a:solidFill>
                  <a:schemeClr val="dk1"/>
                </a:solidFill>
                <a:latin typeface="Avenir"/>
                <a:ea typeface="Avenir"/>
                <a:cs typeface="Avenir"/>
                <a:sym typeface="Avenir"/>
              </a:rPr>
              <a:t>250 Km/h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venir"/>
                <a:ea typeface="Avenir"/>
                <a:cs typeface="Avenir"/>
                <a:sym typeface="Avenir"/>
              </a:rPr>
              <a:t>Engine</a:t>
            </a:r>
            <a:r>
              <a:rPr lang="en-US" sz="1200" b="0" i="0" u="none" strike="noStrike" cap="none">
                <a:solidFill>
                  <a:schemeClr val="dk1"/>
                </a:solidFill>
                <a:latin typeface="Avenir"/>
                <a:ea typeface="Avenir"/>
                <a:cs typeface="Avenir"/>
                <a:sym typeface="Avenir"/>
              </a:rPr>
              <a:t>: 2x Turbo TV3 117MV</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ea1b94d69e_0_0"/>
          <p:cNvSpPr txBox="1">
            <a:spLocks noGrp="1"/>
          </p:cNvSpPr>
          <p:nvPr>
            <p:ph type="title"/>
          </p:nvPr>
        </p:nvSpPr>
        <p:spPr>
          <a:xfrm>
            <a:off x="1638299" y="685800"/>
            <a:ext cx="8915400" cy="1371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a:t>Overhaul </a:t>
            </a:r>
            <a:endParaRPr/>
          </a:p>
        </p:txBody>
      </p:sp>
      <p:sp>
        <p:nvSpPr>
          <p:cNvPr id="115" name="Google Shape;115;g2ea1b94d69e_0_0"/>
          <p:cNvSpPr txBox="1">
            <a:spLocks noGrp="1"/>
          </p:cNvSpPr>
          <p:nvPr>
            <p:ph type="body" idx="1"/>
          </p:nvPr>
        </p:nvSpPr>
        <p:spPr>
          <a:xfrm>
            <a:off x="1638300" y="2057400"/>
            <a:ext cx="8915400" cy="41373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000"/>
              </a:spcBef>
              <a:spcAft>
                <a:spcPts val="0"/>
              </a:spcAft>
              <a:buSzPts val="1800"/>
              <a:buNone/>
            </a:pPr>
            <a:r>
              <a:rPr lang="en-US" sz="2000"/>
              <a:t>Overhaul, an exhaustive process by which a helicopter is dismantled, repaired and then reassembled to restore its optimal functionality. The aim is to ensure that its operating parameters match the original specifications, guaranteeing its safety, airworthiness and operational efficiency. </a:t>
            </a:r>
            <a:endParaRPr sz="2000"/>
          </a:p>
          <a:p>
            <a:pPr marL="0" lvl="0" indent="0" algn="l" rtl="0">
              <a:lnSpc>
                <a:spcPct val="120000"/>
              </a:lnSpc>
              <a:spcBef>
                <a:spcPts val="1000"/>
              </a:spcBef>
              <a:spcAft>
                <a:spcPts val="0"/>
              </a:spcAft>
              <a:buClr>
                <a:schemeClr val="dk1"/>
              </a:buClr>
              <a:buSzPts val="1100"/>
              <a:buFont typeface="Arial"/>
              <a:buNone/>
            </a:pPr>
            <a:r>
              <a:rPr lang="en-US" sz="2000"/>
              <a:t>The Overhaul is performed for a period of 7 years or every 3000 hours of flight, whichever comes first.</a:t>
            </a:r>
            <a:endParaRPr sz="2000"/>
          </a:p>
          <a:p>
            <a:pPr marL="0" lvl="0" indent="0" algn="l" rtl="0">
              <a:lnSpc>
                <a:spcPct val="120000"/>
              </a:lnSpc>
              <a:spcBef>
                <a:spcPts val="1000"/>
              </a:spcBef>
              <a:spcAft>
                <a:spcPts val="0"/>
              </a:spcAft>
              <a:buClr>
                <a:schemeClr val="dk1"/>
              </a:buClr>
              <a:buSzPts val="1100"/>
              <a:buFont typeface="Arial"/>
              <a:buNone/>
            </a:pPr>
            <a:r>
              <a:rPr lang="en-US" sz="2000" b="1"/>
              <a:t>ALL HELICOPTERS WILL BE AIRWORTHY AT THE TIME OF PURCHASE </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ea1b94d69e_0_6"/>
          <p:cNvSpPr txBox="1">
            <a:spLocks noGrp="1"/>
          </p:cNvSpPr>
          <p:nvPr>
            <p:ph type="title"/>
          </p:nvPr>
        </p:nvSpPr>
        <p:spPr>
          <a:xfrm>
            <a:off x="1257299" y="304800"/>
            <a:ext cx="8915400" cy="1371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4200" dirty="0"/>
              <a:t>HK-1</a:t>
            </a:r>
            <a:endParaRPr sz="4200" dirty="0"/>
          </a:p>
        </p:txBody>
      </p:sp>
      <p:sp>
        <p:nvSpPr>
          <p:cNvPr id="121" name="Google Shape;121;g2ea1b94d69e_0_6"/>
          <p:cNvSpPr txBox="1">
            <a:spLocks noGrp="1"/>
          </p:cNvSpPr>
          <p:nvPr>
            <p:ph type="body" idx="1"/>
          </p:nvPr>
        </p:nvSpPr>
        <p:spPr>
          <a:xfrm>
            <a:off x="6994700" y="779925"/>
            <a:ext cx="4692900" cy="413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dk1"/>
              </a:buClr>
              <a:buSzPts val="275"/>
              <a:buFont typeface="Arial"/>
              <a:buNone/>
            </a:pPr>
            <a:r>
              <a:rPr lang="en-US" sz="1350" dirty="0"/>
              <a:t>Year of manufacture: 1993 </a:t>
            </a:r>
            <a:endParaRPr sz="1350" dirty="0"/>
          </a:p>
          <a:p>
            <a:pPr marL="0" lvl="0" indent="0" algn="l" rtl="0">
              <a:lnSpc>
                <a:spcPct val="100000"/>
              </a:lnSpc>
              <a:spcBef>
                <a:spcPts val="1000"/>
              </a:spcBef>
              <a:spcAft>
                <a:spcPts val="0"/>
              </a:spcAft>
              <a:buClr>
                <a:schemeClr val="dk1"/>
              </a:buClr>
              <a:buSzPts val="275"/>
              <a:buFont typeface="Arial"/>
              <a:buNone/>
            </a:pPr>
            <a:r>
              <a:rPr lang="en-US" sz="1350" dirty="0"/>
              <a:t>Construction number: xxx124</a:t>
            </a:r>
            <a:endParaRPr sz="1350" dirty="0"/>
          </a:p>
          <a:p>
            <a:pPr marL="0" lvl="0" indent="0" algn="l" rtl="0">
              <a:lnSpc>
                <a:spcPct val="100000"/>
              </a:lnSpc>
              <a:spcBef>
                <a:spcPts val="1000"/>
              </a:spcBef>
              <a:spcAft>
                <a:spcPts val="0"/>
              </a:spcAft>
              <a:buClr>
                <a:schemeClr val="dk1"/>
              </a:buClr>
              <a:buSzPts val="275"/>
              <a:buFont typeface="Arial"/>
              <a:buNone/>
            </a:pPr>
            <a:r>
              <a:rPr lang="en-US" sz="1350" dirty="0"/>
              <a:t>Line number: 0xx1-24</a:t>
            </a:r>
            <a:endParaRPr sz="1350" dirty="0"/>
          </a:p>
          <a:p>
            <a:pPr marL="0" lvl="0" indent="0" algn="l" rtl="0">
              <a:lnSpc>
                <a:spcPct val="100000"/>
              </a:lnSpc>
              <a:spcBef>
                <a:spcPts val="1000"/>
              </a:spcBef>
              <a:spcAft>
                <a:spcPts val="0"/>
              </a:spcAft>
              <a:buClr>
                <a:schemeClr val="dk1"/>
              </a:buClr>
              <a:buSzPts val="275"/>
              <a:buFont typeface="Arial"/>
              <a:buNone/>
            </a:pPr>
            <a:r>
              <a:rPr lang="en-US" sz="1350" dirty="0"/>
              <a:t>Total aircraft hours: 17946 HRS</a:t>
            </a:r>
            <a:endParaRPr sz="1350" dirty="0"/>
          </a:p>
          <a:p>
            <a:pPr marL="0" lvl="0" indent="0" algn="l" rtl="0">
              <a:lnSpc>
                <a:spcPct val="100000"/>
              </a:lnSpc>
              <a:spcBef>
                <a:spcPts val="1000"/>
              </a:spcBef>
              <a:spcAft>
                <a:spcPts val="0"/>
              </a:spcAft>
              <a:buClr>
                <a:schemeClr val="dk1"/>
              </a:buClr>
              <a:buSzPts val="275"/>
              <a:buFont typeface="Arial"/>
              <a:buNone/>
            </a:pPr>
            <a:r>
              <a:rPr lang="en-US" sz="1350" dirty="0"/>
              <a:t>Aircraft overhaul time TSO: 2462 HRS, 500 HRS left to enter overhaul (approximately 1 year of operation).</a:t>
            </a:r>
            <a:endParaRPr sz="1350" dirty="0"/>
          </a:p>
          <a:p>
            <a:pPr marL="0" lvl="0" indent="0" algn="l" rtl="0">
              <a:lnSpc>
                <a:spcPct val="100000"/>
              </a:lnSpc>
              <a:spcBef>
                <a:spcPts val="1000"/>
              </a:spcBef>
              <a:spcAft>
                <a:spcPts val="0"/>
              </a:spcAft>
              <a:buClr>
                <a:schemeClr val="dk1"/>
              </a:buClr>
              <a:buSzPts val="275"/>
              <a:buFont typeface="Arial"/>
              <a:buNone/>
            </a:pPr>
            <a:r>
              <a:rPr lang="en-US" sz="1350" dirty="0"/>
              <a:t>Total aircraft cycles: 42XX9</a:t>
            </a:r>
            <a:endParaRPr sz="1350" dirty="0"/>
          </a:p>
          <a:p>
            <a:pPr marL="0" lvl="0" indent="0" algn="l" rtl="0">
              <a:lnSpc>
                <a:spcPct val="100000"/>
              </a:lnSpc>
              <a:spcBef>
                <a:spcPts val="1000"/>
              </a:spcBef>
              <a:spcAft>
                <a:spcPts val="0"/>
              </a:spcAft>
              <a:buClr>
                <a:schemeClr val="dk1"/>
              </a:buClr>
              <a:buSzPts val="275"/>
              <a:buFont typeface="Arial"/>
              <a:buNone/>
            </a:pPr>
            <a:r>
              <a:rPr lang="en-US" sz="1350" dirty="0"/>
              <a:t>Total time engine 1 RH 7087873603066 4487 HRS</a:t>
            </a:r>
            <a:endParaRPr sz="1350" dirty="0"/>
          </a:p>
          <a:p>
            <a:pPr marL="0" lvl="0" indent="0" algn="l" rtl="0">
              <a:lnSpc>
                <a:spcPct val="100000"/>
              </a:lnSpc>
              <a:spcBef>
                <a:spcPts val="1000"/>
              </a:spcBef>
              <a:spcAft>
                <a:spcPts val="0"/>
              </a:spcAft>
              <a:buClr>
                <a:schemeClr val="dk1"/>
              </a:buClr>
              <a:buSzPts val="275"/>
              <a:buFont typeface="Arial"/>
              <a:buNone/>
            </a:pPr>
            <a:r>
              <a:rPr lang="en-US" sz="1350" dirty="0"/>
              <a:t>Time since overhaul TSO engine 1 RH: 1281 HRS, 1719 HRS of operation left.</a:t>
            </a:r>
            <a:endParaRPr sz="1350" dirty="0"/>
          </a:p>
          <a:p>
            <a:pPr marL="0" lvl="0" indent="0" algn="l" rtl="0">
              <a:lnSpc>
                <a:spcPct val="100000"/>
              </a:lnSpc>
              <a:spcBef>
                <a:spcPts val="1000"/>
              </a:spcBef>
              <a:spcAft>
                <a:spcPts val="0"/>
              </a:spcAft>
              <a:buClr>
                <a:schemeClr val="dk1"/>
              </a:buClr>
              <a:buSzPts val="275"/>
              <a:buFont typeface="Arial"/>
              <a:buNone/>
            </a:pPr>
            <a:r>
              <a:rPr lang="en-US" sz="1350" dirty="0"/>
              <a:t>Cycles since new RH engine: 43XX</a:t>
            </a:r>
            <a:endParaRPr sz="1350" dirty="0"/>
          </a:p>
          <a:p>
            <a:pPr marL="0" lvl="0" indent="0" algn="l" rtl="0">
              <a:lnSpc>
                <a:spcPct val="100000"/>
              </a:lnSpc>
              <a:spcBef>
                <a:spcPts val="1000"/>
              </a:spcBef>
              <a:spcAft>
                <a:spcPts val="0"/>
              </a:spcAft>
              <a:buClr>
                <a:schemeClr val="dk1"/>
              </a:buClr>
              <a:buSzPts val="275"/>
              <a:buFont typeface="Arial"/>
              <a:buNone/>
            </a:pPr>
            <a:r>
              <a:rPr lang="en-US" sz="1350" dirty="0"/>
              <a:t>Total time engine 2 RH 7087882300088: 5540 HRS</a:t>
            </a:r>
            <a:endParaRPr sz="1350" dirty="0"/>
          </a:p>
          <a:p>
            <a:pPr marL="0" lvl="0" indent="0" algn="l" rtl="0">
              <a:lnSpc>
                <a:spcPct val="100000"/>
              </a:lnSpc>
              <a:spcBef>
                <a:spcPts val="1000"/>
              </a:spcBef>
              <a:spcAft>
                <a:spcPts val="0"/>
              </a:spcAft>
              <a:buClr>
                <a:schemeClr val="dk1"/>
              </a:buClr>
              <a:buSzPts val="275"/>
              <a:buFont typeface="Arial"/>
              <a:buNone/>
            </a:pPr>
            <a:r>
              <a:rPr lang="en-US" sz="1350" dirty="0"/>
              <a:t>Time since TSO overhaul engine 2 LH: 625 HRS, 2375 HRS remain available.</a:t>
            </a:r>
            <a:endParaRPr sz="1350" dirty="0"/>
          </a:p>
          <a:p>
            <a:pPr marL="0" lvl="0" indent="0" algn="l" rtl="0">
              <a:lnSpc>
                <a:spcPct val="100000"/>
              </a:lnSpc>
              <a:spcBef>
                <a:spcPts val="1000"/>
              </a:spcBef>
              <a:spcAft>
                <a:spcPts val="0"/>
              </a:spcAft>
              <a:buClr>
                <a:schemeClr val="dk1"/>
              </a:buClr>
              <a:buSzPts val="275"/>
              <a:buFont typeface="Arial"/>
              <a:buNone/>
            </a:pPr>
            <a:r>
              <a:rPr lang="en-US" sz="1350" b="1" dirty="0"/>
              <a:t>Cycles since new LH engine: 4980</a:t>
            </a:r>
            <a:endParaRPr sz="1350" b="1" dirty="0"/>
          </a:p>
          <a:p>
            <a:pPr marL="0" lvl="0" indent="0" algn="l" rtl="0">
              <a:lnSpc>
                <a:spcPct val="100000"/>
              </a:lnSpc>
              <a:spcBef>
                <a:spcPts val="1000"/>
              </a:spcBef>
              <a:spcAft>
                <a:spcPts val="0"/>
              </a:spcAft>
              <a:buSzPts val="275"/>
              <a:buNone/>
            </a:pPr>
            <a:endParaRPr sz="450" dirty="0"/>
          </a:p>
        </p:txBody>
      </p:sp>
      <p:pic>
        <p:nvPicPr>
          <p:cNvPr id="122" name="Google Shape;122;g2ea1b94d69e_0_6"/>
          <p:cNvPicPr preferRelativeResize="0"/>
          <p:nvPr/>
        </p:nvPicPr>
        <p:blipFill rotWithShape="1">
          <a:blip r:embed="rId3">
            <a:alphaModFix/>
          </a:blip>
          <a:srcRect/>
          <a:stretch/>
        </p:blipFill>
        <p:spPr>
          <a:xfrm>
            <a:off x="1118225" y="2086525"/>
            <a:ext cx="5365500" cy="36173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2ea1b94d69e_0_13"/>
          <p:cNvSpPr txBox="1">
            <a:spLocks noGrp="1"/>
          </p:cNvSpPr>
          <p:nvPr>
            <p:ph type="title"/>
          </p:nvPr>
        </p:nvSpPr>
        <p:spPr>
          <a:xfrm>
            <a:off x="1257299" y="304800"/>
            <a:ext cx="8915400" cy="1371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4200" dirty="0"/>
              <a:t>HK-2</a:t>
            </a:r>
            <a:endParaRPr sz="4200" dirty="0"/>
          </a:p>
        </p:txBody>
      </p:sp>
      <p:sp>
        <p:nvSpPr>
          <p:cNvPr id="128" name="Google Shape;128;g2ea1b94d69e_0_13"/>
          <p:cNvSpPr txBox="1">
            <a:spLocks noGrp="1"/>
          </p:cNvSpPr>
          <p:nvPr>
            <p:ph type="body" idx="1"/>
          </p:nvPr>
        </p:nvSpPr>
        <p:spPr>
          <a:xfrm>
            <a:off x="6994700" y="779925"/>
            <a:ext cx="4692900" cy="413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100"/>
              <a:buNone/>
            </a:pPr>
            <a:r>
              <a:rPr lang="en-US" sz="1350"/>
              <a:t>Year of manufacture: October 1992 </a:t>
            </a:r>
            <a:endParaRPr sz="1350"/>
          </a:p>
          <a:p>
            <a:pPr marL="0" lvl="0" indent="0" algn="l" rtl="0">
              <a:lnSpc>
                <a:spcPct val="100000"/>
              </a:lnSpc>
              <a:spcBef>
                <a:spcPts val="1000"/>
              </a:spcBef>
              <a:spcAft>
                <a:spcPts val="0"/>
              </a:spcAft>
              <a:buClr>
                <a:schemeClr val="dk1"/>
              </a:buClr>
              <a:buSzPts val="1100"/>
              <a:buFont typeface="Arial"/>
              <a:buNone/>
            </a:pPr>
            <a:r>
              <a:rPr lang="en-US" sz="1350"/>
              <a:t>Build number: 96018</a:t>
            </a:r>
            <a:endParaRPr sz="1350"/>
          </a:p>
          <a:p>
            <a:pPr marL="0" lvl="0" indent="0" algn="l" rtl="0">
              <a:lnSpc>
                <a:spcPct val="100000"/>
              </a:lnSpc>
              <a:spcBef>
                <a:spcPts val="1000"/>
              </a:spcBef>
              <a:spcAft>
                <a:spcPts val="0"/>
              </a:spcAft>
              <a:buClr>
                <a:schemeClr val="dk1"/>
              </a:buClr>
              <a:buSzPts val="1100"/>
              <a:buFont typeface="Arial"/>
              <a:buNone/>
            </a:pPr>
            <a:r>
              <a:rPr lang="en-US" sz="1350"/>
              <a:t>Line number: 060-18</a:t>
            </a:r>
            <a:endParaRPr sz="1350"/>
          </a:p>
          <a:p>
            <a:pPr marL="0" lvl="0" indent="0" algn="l" rtl="0">
              <a:lnSpc>
                <a:spcPct val="100000"/>
              </a:lnSpc>
              <a:spcBef>
                <a:spcPts val="1000"/>
              </a:spcBef>
              <a:spcAft>
                <a:spcPts val="0"/>
              </a:spcAft>
              <a:buClr>
                <a:schemeClr val="dk1"/>
              </a:buClr>
              <a:buSzPts val="1100"/>
              <a:buFont typeface="Arial"/>
              <a:buNone/>
            </a:pPr>
            <a:r>
              <a:rPr lang="en-US" sz="1350"/>
              <a:t>Total aircraft hours: 12587 HRS</a:t>
            </a:r>
            <a:endParaRPr sz="1350"/>
          </a:p>
          <a:p>
            <a:pPr marL="0" lvl="0" indent="0" algn="l" rtl="0">
              <a:lnSpc>
                <a:spcPct val="100000"/>
              </a:lnSpc>
              <a:spcBef>
                <a:spcPts val="1000"/>
              </a:spcBef>
              <a:spcAft>
                <a:spcPts val="0"/>
              </a:spcAft>
              <a:buClr>
                <a:schemeClr val="dk1"/>
              </a:buClr>
              <a:buSzPts val="1100"/>
              <a:buFont typeface="Arial"/>
              <a:buNone/>
            </a:pPr>
            <a:r>
              <a:rPr lang="en-US" sz="1350"/>
              <a:t>Aircraft TSO overhaul time: 1055 HRS 1945 HRS left to enter overhaul (2 years approx)</a:t>
            </a:r>
            <a:endParaRPr sz="1350"/>
          </a:p>
          <a:p>
            <a:pPr marL="0" lvl="0" indent="0" algn="l" rtl="0">
              <a:lnSpc>
                <a:spcPct val="100000"/>
              </a:lnSpc>
              <a:spcBef>
                <a:spcPts val="1000"/>
              </a:spcBef>
              <a:spcAft>
                <a:spcPts val="0"/>
              </a:spcAft>
              <a:buClr>
                <a:schemeClr val="dk1"/>
              </a:buClr>
              <a:buSzPts val="1100"/>
              <a:buFont typeface="Arial"/>
              <a:buNone/>
            </a:pPr>
            <a:r>
              <a:rPr lang="en-US" sz="1350"/>
              <a:t>Total aircraft cycles: 29709</a:t>
            </a:r>
            <a:endParaRPr sz="1350"/>
          </a:p>
          <a:p>
            <a:pPr marL="0" lvl="0" indent="0" algn="l" rtl="0">
              <a:lnSpc>
                <a:spcPct val="100000"/>
              </a:lnSpc>
              <a:spcBef>
                <a:spcPts val="1000"/>
              </a:spcBef>
              <a:spcAft>
                <a:spcPts val="0"/>
              </a:spcAft>
              <a:buClr>
                <a:schemeClr val="dk1"/>
              </a:buClr>
              <a:buSzPts val="1100"/>
              <a:buFont typeface="Arial"/>
              <a:buNone/>
            </a:pPr>
            <a:r>
              <a:rPr lang="en-US" sz="1350"/>
              <a:t>Total time engine 1 RH7087884100082: 3945 HRS</a:t>
            </a:r>
            <a:endParaRPr sz="1350"/>
          </a:p>
          <a:p>
            <a:pPr marL="0" lvl="0" indent="0" algn="l" rtl="0">
              <a:lnSpc>
                <a:spcPct val="100000"/>
              </a:lnSpc>
              <a:spcBef>
                <a:spcPts val="1000"/>
              </a:spcBef>
              <a:spcAft>
                <a:spcPts val="0"/>
              </a:spcAft>
              <a:buClr>
                <a:schemeClr val="dk1"/>
              </a:buClr>
              <a:buSzPts val="1100"/>
              <a:buFont typeface="Arial"/>
              <a:buNone/>
            </a:pPr>
            <a:r>
              <a:rPr lang="en-US" sz="1350"/>
              <a:t>Time since TSO overhaul engine 1 RH: 94 HRS hours available 2906</a:t>
            </a:r>
            <a:endParaRPr sz="1350"/>
          </a:p>
          <a:p>
            <a:pPr marL="0" lvl="0" indent="0" algn="l" rtl="0">
              <a:lnSpc>
                <a:spcPct val="100000"/>
              </a:lnSpc>
              <a:spcBef>
                <a:spcPts val="1000"/>
              </a:spcBef>
              <a:spcAft>
                <a:spcPts val="0"/>
              </a:spcAft>
              <a:buClr>
                <a:schemeClr val="dk1"/>
              </a:buClr>
              <a:buSzPts val="1100"/>
              <a:buFont typeface="Arial"/>
              <a:buNone/>
            </a:pPr>
            <a:r>
              <a:rPr lang="en-US" sz="1350" b="1"/>
              <a:t>Cycles since new engine RH:2452</a:t>
            </a:r>
            <a:endParaRPr sz="1350" b="1"/>
          </a:p>
          <a:p>
            <a:pPr marL="0" lvl="0" indent="0" algn="l" rtl="0">
              <a:lnSpc>
                <a:spcPct val="100000"/>
              </a:lnSpc>
              <a:spcBef>
                <a:spcPts val="1000"/>
              </a:spcBef>
              <a:spcAft>
                <a:spcPts val="0"/>
              </a:spcAft>
              <a:buClr>
                <a:schemeClr val="dk1"/>
              </a:buClr>
              <a:buSzPts val="1100"/>
              <a:buFont typeface="Arial"/>
              <a:buNone/>
            </a:pPr>
            <a:r>
              <a:rPr lang="en-US" sz="1350"/>
              <a:t>Totaltimeengine2RH7087882200456:5489 HRS</a:t>
            </a:r>
            <a:endParaRPr sz="1350"/>
          </a:p>
          <a:p>
            <a:pPr marL="0" lvl="0" indent="0" algn="l" rtl="0">
              <a:lnSpc>
                <a:spcPct val="100000"/>
              </a:lnSpc>
              <a:spcBef>
                <a:spcPts val="1000"/>
              </a:spcBef>
              <a:spcAft>
                <a:spcPts val="0"/>
              </a:spcAft>
              <a:buClr>
                <a:schemeClr val="dk1"/>
              </a:buClr>
              <a:buSzPts val="1100"/>
              <a:buFont typeface="Arial"/>
              <a:buNone/>
            </a:pPr>
            <a:r>
              <a:rPr lang="en-US" sz="1350"/>
              <a:t>Time since overhaul TSO engine 2LH: 1055 HRS available hours 1945</a:t>
            </a:r>
            <a:endParaRPr sz="1350"/>
          </a:p>
          <a:p>
            <a:pPr marL="0" lvl="0" indent="0" algn="l" rtl="0">
              <a:lnSpc>
                <a:spcPct val="100000"/>
              </a:lnSpc>
              <a:spcBef>
                <a:spcPts val="1000"/>
              </a:spcBef>
              <a:spcAft>
                <a:spcPts val="0"/>
              </a:spcAft>
              <a:buClr>
                <a:schemeClr val="dk1"/>
              </a:buClr>
              <a:buSzPts val="1100"/>
              <a:buFont typeface="Arial"/>
              <a:buNone/>
            </a:pPr>
            <a:r>
              <a:rPr lang="en-US" sz="1350"/>
              <a:t>Cycles in the new engine LH:3159</a:t>
            </a:r>
            <a:endParaRPr sz="1350"/>
          </a:p>
          <a:p>
            <a:pPr marL="0" lvl="0" indent="0" algn="l" rtl="0">
              <a:lnSpc>
                <a:spcPct val="100000"/>
              </a:lnSpc>
              <a:spcBef>
                <a:spcPts val="1000"/>
              </a:spcBef>
              <a:spcAft>
                <a:spcPts val="0"/>
              </a:spcAft>
              <a:buSzPts val="1100"/>
              <a:buNone/>
            </a:pPr>
            <a:r>
              <a:rPr lang="en-US" sz="1350" b="1"/>
              <a:t>NOTE</a:t>
            </a:r>
            <a:r>
              <a:rPr lang="en-US" sz="1350"/>
              <a:t>:The main rotor blades are pending installation, aset was located, a visual check was performed and they are in good condition, traceability was not found. It has no tail rotor blade sand is not airworthy.</a:t>
            </a:r>
            <a:endParaRPr sz="450"/>
          </a:p>
        </p:txBody>
      </p:sp>
      <p:pic>
        <p:nvPicPr>
          <p:cNvPr id="129" name="Google Shape;129;g2ea1b94d69e_0_13"/>
          <p:cNvPicPr preferRelativeResize="0"/>
          <p:nvPr/>
        </p:nvPicPr>
        <p:blipFill rotWithShape="1">
          <a:blip r:embed="rId3">
            <a:alphaModFix/>
          </a:blip>
          <a:srcRect t="5189" b="5189"/>
          <a:stretch/>
        </p:blipFill>
        <p:spPr>
          <a:xfrm>
            <a:off x="1118225" y="2086525"/>
            <a:ext cx="5365500" cy="36173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ea1b94d69e_0_20"/>
          <p:cNvSpPr txBox="1">
            <a:spLocks noGrp="1"/>
          </p:cNvSpPr>
          <p:nvPr>
            <p:ph type="title"/>
          </p:nvPr>
        </p:nvSpPr>
        <p:spPr>
          <a:xfrm>
            <a:off x="1257299" y="304800"/>
            <a:ext cx="8915400" cy="1371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4200" dirty="0"/>
              <a:t>HK-3</a:t>
            </a:r>
            <a:endParaRPr sz="4200" dirty="0"/>
          </a:p>
        </p:txBody>
      </p:sp>
      <p:sp>
        <p:nvSpPr>
          <p:cNvPr id="135" name="Google Shape;135;g2ea1b94d69e_0_20"/>
          <p:cNvSpPr txBox="1">
            <a:spLocks noGrp="1"/>
          </p:cNvSpPr>
          <p:nvPr>
            <p:ph type="body" idx="1"/>
          </p:nvPr>
        </p:nvSpPr>
        <p:spPr>
          <a:xfrm>
            <a:off x="6961075" y="1676400"/>
            <a:ext cx="4692900" cy="413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100"/>
              <a:buNone/>
            </a:pPr>
            <a:r>
              <a:rPr lang="en-US" sz="1350" dirty="0"/>
              <a:t>Year of manufacturing: 1992 (31 years from date of manufacture)</a:t>
            </a:r>
            <a:endParaRPr sz="1350" dirty="0"/>
          </a:p>
          <a:p>
            <a:pPr marL="0" lvl="0" indent="0" algn="l" rtl="0">
              <a:lnSpc>
                <a:spcPct val="100000"/>
              </a:lnSpc>
              <a:spcBef>
                <a:spcPts val="1000"/>
              </a:spcBef>
              <a:spcAft>
                <a:spcPts val="0"/>
              </a:spcAft>
              <a:buSzPts val="1100"/>
              <a:buNone/>
            </a:pPr>
            <a:r>
              <a:rPr lang="en-US" sz="1350" dirty="0"/>
              <a:t>Build number: 95XXX</a:t>
            </a:r>
            <a:endParaRPr sz="1350" dirty="0"/>
          </a:p>
          <a:p>
            <a:pPr marL="0" lvl="0" indent="0" algn="l" rtl="0">
              <a:lnSpc>
                <a:spcPct val="100000"/>
              </a:lnSpc>
              <a:spcBef>
                <a:spcPts val="1000"/>
              </a:spcBef>
              <a:spcAft>
                <a:spcPts val="0"/>
              </a:spcAft>
              <a:buSzPts val="1100"/>
              <a:buNone/>
            </a:pPr>
            <a:r>
              <a:rPr lang="en-US" sz="1350" dirty="0"/>
              <a:t>Line number: 05XXX</a:t>
            </a:r>
            <a:endParaRPr sz="1350" dirty="0"/>
          </a:p>
          <a:p>
            <a:pPr marL="0" lvl="0" indent="0" algn="l" rtl="0">
              <a:lnSpc>
                <a:spcPct val="100000"/>
              </a:lnSpc>
              <a:spcBef>
                <a:spcPts val="1000"/>
              </a:spcBef>
              <a:spcAft>
                <a:spcPts val="0"/>
              </a:spcAft>
              <a:buSzPts val="1100"/>
              <a:buNone/>
            </a:pPr>
            <a:r>
              <a:rPr lang="en-US" sz="1350" dirty="0"/>
              <a:t>Total aircraft hours: 12587 HRS</a:t>
            </a:r>
            <a:endParaRPr sz="1350" dirty="0"/>
          </a:p>
          <a:p>
            <a:pPr marL="0" lvl="0" indent="0" algn="l" rtl="0">
              <a:lnSpc>
                <a:spcPct val="100000"/>
              </a:lnSpc>
              <a:spcBef>
                <a:spcPts val="1000"/>
              </a:spcBef>
              <a:spcAft>
                <a:spcPts val="0"/>
              </a:spcAft>
              <a:buSzPts val="1100"/>
              <a:buNone/>
            </a:pPr>
            <a:r>
              <a:rPr lang="en-US" sz="1350" dirty="0"/>
              <a:t>Aircraft overhaul time TSO: Met time to enter overhaul on 01-31-2024.</a:t>
            </a:r>
            <a:endParaRPr sz="1350" b="1" dirty="0"/>
          </a:p>
          <a:p>
            <a:pPr marL="0" lvl="0" indent="0" algn="l" rtl="0">
              <a:lnSpc>
                <a:spcPct val="100000"/>
              </a:lnSpc>
              <a:spcBef>
                <a:spcPts val="1000"/>
              </a:spcBef>
              <a:spcAft>
                <a:spcPts val="0"/>
              </a:spcAft>
              <a:buSzPts val="1100"/>
              <a:buNone/>
            </a:pPr>
            <a:r>
              <a:rPr lang="en-US" sz="1350" dirty="0"/>
              <a:t>Total aircraft </a:t>
            </a:r>
            <a:r>
              <a:rPr lang="en-US" sz="1350" dirty="0" err="1"/>
              <a:t>cycles:xxx</a:t>
            </a:r>
            <a:endParaRPr sz="1350" dirty="0"/>
          </a:p>
          <a:p>
            <a:pPr marL="0" lvl="0" indent="0" algn="l" rtl="0">
              <a:lnSpc>
                <a:spcPct val="100000"/>
              </a:lnSpc>
              <a:spcBef>
                <a:spcPts val="1000"/>
              </a:spcBef>
              <a:spcAft>
                <a:spcPts val="0"/>
              </a:spcAft>
              <a:buSzPts val="1100"/>
              <a:buNone/>
            </a:pPr>
            <a:r>
              <a:rPr lang="en-US" sz="1350" dirty="0"/>
              <a:t>Total engine time 1RH: No engine installed</a:t>
            </a:r>
            <a:endParaRPr sz="1350" dirty="0"/>
          </a:p>
          <a:p>
            <a:pPr marL="0" lvl="0" indent="0" algn="l" rtl="0">
              <a:lnSpc>
                <a:spcPct val="100000"/>
              </a:lnSpc>
              <a:spcBef>
                <a:spcPts val="1000"/>
              </a:spcBef>
              <a:spcAft>
                <a:spcPts val="0"/>
              </a:spcAft>
              <a:buSzPts val="1100"/>
              <a:buNone/>
            </a:pPr>
            <a:r>
              <a:rPr lang="en-US" sz="1350" dirty="0"/>
              <a:t>Total engine time 2RH: No engine installed</a:t>
            </a:r>
            <a:endParaRPr sz="1350" dirty="0"/>
          </a:p>
          <a:p>
            <a:pPr marL="0" lvl="0" indent="0" algn="l" rtl="0">
              <a:lnSpc>
                <a:spcPct val="100000"/>
              </a:lnSpc>
              <a:spcBef>
                <a:spcPts val="1000"/>
              </a:spcBef>
              <a:spcAft>
                <a:spcPts val="0"/>
              </a:spcAft>
              <a:buSzPts val="1100"/>
              <a:buNone/>
            </a:pPr>
            <a:r>
              <a:rPr lang="en-US" sz="1350" dirty="0"/>
              <a:t>NOTE: AIRCRAFT BOOKLET PAGE 107 HELICOPTER OMI-8MTV-1DES/894, OPERATION IS ALLOWED WITH ALL IT SYSTEMS FOLLOWING OVERHAUL UNTIL </a:t>
            </a:r>
            <a:r>
              <a:rPr lang="en-US" sz="1350" b="1" dirty="0"/>
              <a:t>31-01-2024</a:t>
            </a:r>
            <a:r>
              <a:rPr lang="en-US" sz="1350" dirty="0"/>
              <a:t> AS ACCEPTANCE.</a:t>
            </a:r>
            <a:endParaRPr sz="1350" dirty="0"/>
          </a:p>
          <a:p>
            <a:pPr marL="0" lvl="0" indent="0" algn="l" rtl="0">
              <a:lnSpc>
                <a:spcPct val="100000"/>
              </a:lnSpc>
              <a:spcBef>
                <a:spcPts val="1000"/>
              </a:spcBef>
              <a:spcAft>
                <a:spcPts val="0"/>
              </a:spcAft>
              <a:buSzPts val="1100"/>
              <a:buNone/>
            </a:pPr>
            <a:endParaRPr sz="1350" dirty="0"/>
          </a:p>
          <a:p>
            <a:pPr marL="0" lvl="0" indent="0" algn="l" rtl="0">
              <a:lnSpc>
                <a:spcPct val="100000"/>
              </a:lnSpc>
              <a:spcBef>
                <a:spcPts val="1000"/>
              </a:spcBef>
              <a:spcAft>
                <a:spcPts val="0"/>
              </a:spcAft>
              <a:buSzPts val="275"/>
              <a:buNone/>
            </a:pPr>
            <a:endParaRPr sz="450" dirty="0"/>
          </a:p>
        </p:txBody>
      </p:sp>
      <p:pic>
        <p:nvPicPr>
          <p:cNvPr id="136" name="Google Shape;136;g2ea1b94d69e_0_20"/>
          <p:cNvPicPr preferRelativeResize="0"/>
          <p:nvPr/>
        </p:nvPicPr>
        <p:blipFill rotWithShape="1">
          <a:blip r:embed="rId3">
            <a:alphaModFix/>
          </a:blip>
          <a:srcRect l="298" r="288"/>
          <a:stretch/>
        </p:blipFill>
        <p:spPr>
          <a:xfrm>
            <a:off x="1118225" y="2086525"/>
            <a:ext cx="5365500" cy="36173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ea1b94d69e_0_27"/>
          <p:cNvSpPr txBox="1">
            <a:spLocks noGrp="1"/>
          </p:cNvSpPr>
          <p:nvPr>
            <p:ph type="title"/>
          </p:nvPr>
        </p:nvSpPr>
        <p:spPr>
          <a:xfrm>
            <a:off x="1257299" y="304800"/>
            <a:ext cx="8915400" cy="1371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4200" dirty="0"/>
              <a:t>HK-4</a:t>
            </a:r>
            <a:endParaRPr sz="4200" dirty="0"/>
          </a:p>
        </p:txBody>
      </p:sp>
      <p:sp>
        <p:nvSpPr>
          <p:cNvPr id="142" name="Google Shape;142;g2ea1b94d69e_0_27"/>
          <p:cNvSpPr txBox="1">
            <a:spLocks noGrp="1"/>
          </p:cNvSpPr>
          <p:nvPr>
            <p:ph type="body" idx="1"/>
          </p:nvPr>
        </p:nvSpPr>
        <p:spPr>
          <a:xfrm>
            <a:off x="6961075" y="1676400"/>
            <a:ext cx="4692900" cy="413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100"/>
              <a:buNone/>
            </a:pPr>
            <a:r>
              <a:rPr lang="en-US" sz="1350" dirty="0"/>
              <a:t>Year of manufacture: December 1991</a:t>
            </a:r>
            <a:endParaRPr sz="1350" dirty="0"/>
          </a:p>
          <a:p>
            <a:pPr marL="0" lvl="0" indent="0" algn="l" rtl="0">
              <a:lnSpc>
                <a:spcPct val="100000"/>
              </a:lnSpc>
              <a:spcBef>
                <a:spcPts val="1000"/>
              </a:spcBef>
              <a:spcAft>
                <a:spcPts val="0"/>
              </a:spcAft>
              <a:buSzPts val="1100"/>
              <a:buNone/>
            </a:pPr>
            <a:r>
              <a:rPr lang="en-US" sz="1350" dirty="0"/>
              <a:t>Construction number: 9 58XXX</a:t>
            </a:r>
            <a:endParaRPr sz="1350" dirty="0"/>
          </a:p>
          <a:p>
            <a:pPr marL="0" lvl="0" indent="0" algn="l" rtl="0">
              <a:lnSpc>
                <a:spcPct val="100000"/>
              </a:lnSpc>
              <a:spcBef>
                <a:spcPts val="1000"/>
              </a:spcBef>
              <a:spcAft>
                <a:spcPts val="0"/>
              </a:spcAft>
              <a:buSzPts val="1100"/>
              <a:buNone/>
            </a:pPr>
            <a:r>
              <a:rPr lang="en-US" sz="1350" dirty="0"/>
              <a:t>Line number: 058-23</a:t>
            </a:r>
            <a:endParaRPr sz="1350" dirty="0"/>
          </a:p>
          <a:p>
            <a:pPr marL="0" lvl="0" indent="0" algn="l" rtl="0">
              <a:lnSpc>
                <a:spcPct val="100000"/>
              </a:lnSpc>
              <a:spcBef>
                <a:spcPts val="1000"/>
              </a:spcBef>
              <a:spcAft>
                <a:spcPts val="0"/>
              </a:spcAft>
              <a:buSzPts val="1100"/>
              <a:buNone/>
            </a:pPr>
            <a:r>
              <a:rPr lang="en-US" sz="1350" dirty="0"/>
              <a:t>Total aircraft hours: 16855 HRS</a:t>
            </a:r>
            <a:endParaRPr sz="1350" dirty="0"/>
          </a:p>
          <a:p>
            <a:pPr marL="0" lvl="0" indent="0" algn="l" rtl="0">
              <a:lnSpc>
                <a:spcPct val="100000"/>
              </a:lnSpc>
              <a:spcBef>
                <a:spcPts val="1000"/>
              </a:spcBef>
              <a:spcAft>
                <a:spcPts val="0"/>
              </a:spcAft>
              <a:buSzPts val="1100"/>
              <a:buNone/>
            </a:pPr>
            <a:r>
              <a:rPr lang="en-US" sz="1350" dirty="0"/>
              <a:t>Aircraft overhaul time TSO: Undergoing major maintenance progress 10%</a:t>
            </a:r>
            <a:endParaRPr sz="1350" dirty="0"/>
          </a:p>
          <a:p>
            <a:pPr marL="0" lvl="0" indent="0" algn="l" rtl="0">
              <a:lnSpc>
                <a:spcPct val="100000"/>
              </a:lnSpc>
              <a:spcBef>
                <a:spcPts val="1000"/>
              </a:spcBef>
              <a:spcAft>
                <a:spcPts val="0"/>
              </a:spcAft>
              <a:buSzPts val="1100"/>
              <a:buNone/>
            </a:pPr>
            <a:r>
              <a:rPr lang="en-US" sz="1350" dirty="0"/>
              <a:t>Total aircraft cycles: 38XXX</a:t>
            </a:r>
            <a:endParaRPr sz="1350" dirty="0"/>
          </a:p>
          <a:p>
            <a:pPr marL="0" lvl="0" indent="0" algn="l" rtl="0">
              <a:lnSpc>
                <a:spcPct val="100000"/>
              </a:lnSpc>
              <a:spcBef>
                <a:spcPts val="1000"/>
              </a:spcBef>
              <a:spcAft>
                <a:spcPts val="0"/>
              </a:spcAft>
              <a:buSzPts val="1100"/>
              <a:buNone/>
            </a:pPr>
            <a:r>
              <a:rPr lang="en-US" sz="1350" dirty="0"/>
              <a:t>Total engine time 1 RH: No engines assigned.</a:t>
            </a:r>
            <a:endParaRPr sz="1350" dirty="0"/>
          </a:p>
          <a:p>
            <a:pPr marL="0" lvl="0" indent="0" algn="l" rtl="0">
              <a:lnSpc>
                <a:spcPct val="100000"/>
              </a:lnSpc>
              <a:spcBef>
                <a:spcPts val="1000"/>
              </a:spcBef>
              <a:spcAft>
                <a:spcPts val="0"/>
              </a:spcAft>
              <a:buSzPts val="1100"/>
              <a:buNone/>
            </a:pPr>
            <a:r>
              <a:rPr lang="en-US" sz="1350" dirty="0"/>
              <a:t>Total engine time 2 RH: No engines assigned.</a:t>
            </a:r>
            <a:endParaRPr sz="1350" dirty="0"/>
          </a:p>
          <a:p>
            <a:pPr marL="0" lvl="0" indent="0" algn="l" rtl="0">
              <a:lnSpc>
                <a:spcPct val="100000"/>
              </a:lnSpc>
              <a:spcBef>
                <a:spcPts val="1000"/>
              </a:spcBef>
              <a:spcAft>
                <a:spcPts val="0"/>
              </a:spcAft>
              <a:buSzPts val="1100"/>
              <a:buNone/>
            </a:pPr>
            <a:r>
              <a:rPr lang="en-US" sz="1350" dirty="0"/>
              <a:t>NOTE: It should be taken into consideration that the aircraft is undergoing major maintenance with CMR, its cost, financial and technical status with this company and its duration of maintenance are unknown.</a:t>
            </a:r>
            <a:endParaRPr sz="1350" dirty="0"/>
          </a:p>
          <a:p>
            <a:pPr marL="0" lvl="0" indent="0" algn="l" rtl="0">
              <a:lnSpc>
                <a:spcPct val="100000"/>
              </a:lnSpc>
              <a:spcBef>
                <a:spcPts val="1000"/>
              </a:spcBef>
              <a:spcAft>
                <a:spcPts val="0"/>
              </a:spcAft>
              <a:buSzPts val="1100"/>
              <a:buNone/>
            </a:pPr>
            <a:r>
              <a:rPr lang="en-US" sz="1350" dirty="0"/>
              <a:t>Currently, its status prior to overhaul or repair is unknown.</a:t>
            </a:r>
            <a:endParaRPr sz="1350" dirty="0"/>
          </a:p>
          <a:p>
            <a:pPr marL="0" lvl="0" indent="0" algn="l" rtl="0">
              <a:lnSpc>
                <a:spcPct val="100000"/>
              </a:lnSpc>
              <a:spcBef>
                <a:spcPts val="1000"/>
              </a:spcBef>
              <a:spcAft>
                <a:spcPts val="0"/>
              </a:spcAft>
              <a:buSzPts val="1100"/>
              <a:buNone/>
            </a:pPr>
            <a:endParaRPr sz="1350" dirty="0"/>
          </a:p>
          <a:p>
            <a:pPr marL="0" lvl="0" indent="0" algn="l" rtl="0">
              <a:lnSpc>
                <a:spcPct val="100000"/>
              </a:lnSpc>
              <a:spcBef>
                <a:spcPts val="1000"/>
              </a:spcBef>
              <a:spcAft>
                <a:spcPts val="0"/>
              </a:spcAft>
              <a:buSzPts val="275"/>
              <a:buNone/>
            </a:pPr>
            <a:endParaRPr sz="450" dirty="0"/>
          </a:p>
        </p:txBody>
      </p:sp>
    </p:spTree>
  </p:cSld>
  <p:clrMapOvr>
    <a:masterClrMapping/>
  </p:clrMapOvr>
</p:sld>
</file>

<file path=ppt/theme/theme1.xml><?xml version="1.0" encoding="utf-8"?>
<a:theme xmlns:a="http://schemas.openxmlformats.org/drawingml/2006/main" name="EncaseVTI">
  <a:themeElements>
    <a:clrScheme name="AnalogousFromLightSeedRightStep">
      <a:dk1>
        <a:srgbClr val="000000"/>
      </a:dk1>
      <a:lt1>
        <a:srgbClr val="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652</Words>
  <Application>Microsoft Office PowerPoint</Application>
  <PresentationFormat>Widescreen</PresentationFormat>
  <Paragraphs>68</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Avenir</vt:lpstr>
      <vt:lpstr>EncaseVTI</vt:lpstr>
      <vt:lpstr>MI-8MTV helicopters (4 units) engines and parts for sale  YOM 2: 1992 and 2: 1993</vt:lpstr>
      <vt:lpstr>PowerPoint Presentation</vt:lpstr>
      <vt:lpstr>PowerPoint Presentation</vt:lpstr>
      <vt:lpstr>The offer </vt:lpstr>
      <vt:lpstr>Overhaul </vt:lpstr>
      <vt:lpstr>HK-1</vt:lpstr>
      <vt:lpstr>HK-2</vt:lpstr>
      <vt:lpstr>HK-3</vt:lpstr>
      <vt:lpstr>HK-4</vt:lpstr>
      <vt:lpstr>Spare Parts </vt:lpstr>
      <vt:lpstr>All Documentation provided after signing LOI+POF+NCNDA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MI-8MTV helicopters (4 units) engines and parts for sale</dc:title>
  <dc:creator>Andres Lindarte | Brookfield Aviation</dc:creator>
  <cp:lastModifiedBy>Asian Dragon International Rob Sullivan</cp:lastModifiedBy>
  <cp:revision>7</cp:revision>
  <dcterms:created xsi:type="dcterms:W3CDTF">2024-06-26T08:02:50Z</dcterms:created>
  <dcterms:modified xsi:type="dcterms:W3CDTF">2025-09-21T15:35:05Z</dcterms:modified>
</cp:coreProperties>
</file>